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92" r:id="rId2"/>
  </p:sldMasterIdLst>
  <p:notesMasterIdLst>
    <p:notesMasterId r:id="rId49"/>
  </p:notesMasterIdLst>
  <p:handoutMasterIdLst>
    <p:handoutMasterId r:id="rId50"/>
  </p:handoutMasterIdLst>
  <p:sldIdLst>
    <p:sldId id="509" r:id="rId3"/>
    <p:sldId id="476" r:id="rId4"/>
    <p:sldId id="477" r:id="rId5"/>
    <p:sldId id="460" r:id="rId6"/>
    <p:sldId id="478" r:id="rId7"/>
    <p:sldId id="458" r:id="rId8"/>
    <p:sldId id="482" r:id="rId9"/>
    <p:sldId id="480" r:id="rId10"/>
    <p:sldId id="484" r:id="rId11"/>
    <p:sldId id="257" r:id="rId12"/>
    <p:sldId id="456" r:id="rId13"/>
    <p:sldId id="462" r:id="rId14"/>
    <p:sldId id="485" r:id="rId15"/>
    <p:sldId id="486" r:id="rId16"/>
    <p:sldId id="442" r:id="rId17"/>
    <p:sldId id="463" r:id="rId18"/>
    <p:sldId id="506" r:id="rId19"/>
    <p:sldId id="436" r:id="rId20"/>
    <p:sldId id="489" r:id="rId21"/>
    <p:sldId id="490" r:id="rId22"/>
    <p:sldId id="491" r:id="rId23"/>
    <p:sldId id="492" r:id="rId24"/>
    <p:sldId id="465" r:id="rId25"/>
    <p:sldId id="493" r:id="rId26"/>
    <p:sldId id="494" r:id="rId27"/>
    <p:sldId id="495" r:id="rId28"/>
    <p:sldId id="461" r:id="rId29"/>
    <p:sldId id="466" r:id="rId30"/>
    <p:sldId id="496" r:id="rId31"/>
    <p:sldId id="507" r:id="rId32"/>
    <p:sldId id="468" r:id="rId33"/>
    <p:sldId id="497" r:id="rId34"/>
    <p:sldId id="499" r:id="rId35"/>
    <p:sldId id="498" r:id="rId36"/>
    <p:sldId id="457" r:id="rId37"/>
    <p:sldId id="500" r:id="rId38"/>
    <p:sldId id="501" r:id="rId39"/>
    <p:sldId id="464" r:id="rId40"/>
    <p:sldId id="503" r:id="rId41"/>
    <p:sldId id="475" r:id="rId42"/>
    <p:sldId id="504" r:id="rId43"/>
    <p:sldId id="469" r:id="rId44"/>
    <p:sldId id="505" r:id="rId45"/>
    <p:sldId id="449" r:id="rId46"/>
    <p:sldId id="328" r:id="rId47"/>
    <p:sldId id="510"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84" userDrawn="1">
          <p15:clr>
            <a:srgbClr val="A4A3A4"/>
          </p15:clr>
        </p15:guide>
        <p15:guide id="3" orient="horz" pos="2280" userDrawn="1">
          <p15:clr>
            <a:srgbClr val="A4A3A4"/>
          </p15:clr>
        </p15:guide>
        <p15:guide id="4" pos="4824" userDrawn="1">
          <p15:clr>
            <a:srgbClr val="A4A3A4"/>
          </p15:clr>
        </p15:guide>
        <p15:guide id="5" pos="4040" userDrawn="1">
          <p15:clr>
            <a:srgbClr val="A4A3A4"/>
          </p15:clr>
        </p15:guide>
        <p15:guide id="6" pos="5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3FE329-699F-3086-8DC0-828CB1D04F3F}" name="David Marsh" initials="DM" userId="S::dmarsh1@rjf.com::5e8d95e0-825d-41d9-9136-840ed0d93856" providerId="AD"/>
  <p188:author id="{BF3F3062-AD8C-EDDE-E2F0-6F3CAC92B86D}" name="Kelsey Sanchez" initials="KS" userId="S::ksanchez1@rjf.com::3575867e-b10c-4d06-bab9-c210b9d670c7" providerId="AD"/>
  <p188:author id="{B450B5AD-370E-B547-9C23-01CC3C237C4A}" name="Samantha McGilvray" initials="SM" userId="S::smcgilvray@rjf.com::00ac6156-470c-4094-b761-32a1284b6b8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rinn Lawber" initials="EL" lastIdx="1" clrIdx="0">
    <p:extLst>
      <p:ext uri="{19B8F6BF-5375-455C-9EA6-DF929625EA0E}">
        <p15:presenceInfo xmlns:p15="http://schemas.microsoft.com/office/powerpoint/2012/main" userId="ec579f71cb18cbc9" providerId="Windows Live"/>
      </p:ext>
    </p:extLst>
  </p:cmAuthor>
  <p:cmAuthor id="2" name="Madison Bolen - IC" initials="MB-I" lastIdx="8" clrIdx="1">
    <p:extLst>
      <p:ext uri="{19B8F6BF-5375-455C-9EA6-DF929625EA0E}">
        <p15:presenceInfo xmlns:p15="http://schemas.microsoft.com/office/powerpoint/2012/main" userId="S-1-5-21-78261551-996293542-518595180-993864" providerId="AD"/>
      </p:ext>
    </p:extLst>
  </p:cmAuthor>
  <p:cmAuthor id="3" name="Kelsey Sanchez - IC" initials="KSI" lastIdx="55" clrIdx="2">
    <p:extLst>
      <p:ext uri="{19B8F6BF-5375-455C-9EA6-DF929625EA0E}">
        <p15:presenceInfo xmlns:p15="http://schemas.microsoft.com/office/powerpoint/2012/main" userId="S::ksanchez1@rjf.com::3575867e-b10c-4d06-bab9-c210b9d670c7" providerId="AD"/>
      </p:ext>
    </p:extLst>
  </p:cmAuthor>
  <p:cmAuthor id="4" name="Haley Jordan" initials="HJ" lastIdx="19" clrIdx="3">
    <p:extLst>
      <p:ext uri="{19B8F6BF-5375-455C-9EA6-DF929625EA0E}">
        <p15:presenceInfo xmlns:p15="http://schemas.microsoft.com/office/powerpoint/2012/main" userId="S-1-5-21-78261551-996293542-518595180-9938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6EFF8"/>
    <a:srgbClr val="F3E6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37" autoAdjust="0"/>
    <p:restoredTop sz="76923" autoAdjust="0"/>
  </p:normalViewPr>
  <p:slideViewPr>
    <p:cSldViewPr snapToGrid="0">
      <p:cViewPr varScale="1">
        <p:scale>
          <a:sx n="85" d="100"/>
          <a:sy n="85" d="100"/>
        </p:scale>
        <p:origin x="2004" y="84"/>
      </p:cViewPr>
      <p:guideLst>
        <p:guide pos="3840"/>
        <p:guide orient="horz" pos="2184"/>
        <p:guide orient="horz" pos="2280"/>
        <p:guide pos="4824"/>
        <p:guide pos="4040"/>
        <p:guide pos="528"/>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77" d="100"/>
          <a:sy n="77" d="100"/>
        </p:scale>
        <p:origin x="398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8/10/relationships/authors" Target="authors.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544525105862827E-4"/>
          <c:y val="3.2277857541980245E-2"/>
          <c:w val="0.83170623713483449"/>
          <c:h val="0.89747625870050307"/>
        </c:manualLayout>
      </c:layout>
      <c:barChart>
        <c:barDir val="col"/>
        <c:grouping val="percentStacked"/>
        <c:varyColors val="0"/>
        <c:ser>
          <c:idx val="0"/>
          <c:order val="0"/>
          <c:tx>
            <c:strRef>
              <c:f>Sheet1!$B$1</c:f>
              <c:strCache>
                <c:ptCount val="1"/>
                <c:pt idx="0">
                  <c:v>Other</c:v>
                </c:pt>
              </c:strCache>
            </c:strRef>
          </c:tx>
          <c:spPr>
            <a:solidFill>
              <a:srgbClr val="000000"/>
            </a:solidFill>
            <a:ln>
              <a:noFill/>
            </a:ln>
            <a:effectLst/>
          </c:spPr>
          <c:invertIfNegative val="0"/>
          <c:dLbls>
            <c:dLbl>
              <c:idx val="0"/>
              <c:layout>
                <c:manualLayout>
                  <c:x val="7.526881720430105E-2"/>
                  <c:y val="-1.337228353115889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89-49A0-80A3-5C8A7323689F}"/>
                </c:ext>
              </c:extLst>
            </c:dLbl>
            <c:dLbl>
              <c:idx val="1"/>
              <c:layout>
                <c:manualLayout>
                  <c:x val="7.0660522273425494E-2"/>
                  <c:y val="-5.348913412463459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089-49A0-80A3-5C8A7323689F}"/>
                </c:ext>
              </c:extLst>
            </c:dLbl>
            <c:dLbl>
              <c:idx val="2"/>
              <c:delete val="1"/>
              <c:extLst>
                <c:ext xmlns:c15="http://schemas.microsoft.com/office/drawing/2012/chart" uri="{CE6537A1-D6FC-4f65-9D91-7224C49458BB}"/>
                <c:ext xmlns:c16="http://schemas.microsoft.com/office/drawing/2014/chart" uri="{C3380CC4-5D6E-409C-BE32-E72D297353CC}">
                  <c16:uniqueId val="{00000002-A089-49A0-80A3-5C8A7323689F}"/>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 - $755.7 billion</c:v>
                </c:pt>
                <c:pt idx="1">
                  <c:v>Part A - $306.6 billion</c:v>
                </c:pt>
                <c:pt idx="2">
                  <c:v>Part B - $353.7 billion</c:v>
                </c:pt>
                <c:pt idx="3">
                  <c:v>Part D - $95.4 billion</c:v>
                </c:pt>
              </c:strCache>
            </c:strRef>
          </c:cat>
          <c:val>
            <c:numRef>
              <c:f>Sheet1!$B$2:$B$5</c:f>
              <c:numCache>
                <c:formatCode>0%</c:formatCode>
                <c:ptCount val="4"/>
                <c:pt idx="0">
                  <c:v>0.01</c:v>
                </c:pt>
                <c:pt idx="1">
                  <c:v>0.01</c:v>
                </c:pt>
                <c:pt idx="2">
                  <c:v>0.01</c:v>
                </c:pt>
              </c:numCache>
            </c:numRef>
          </c:val>
          <c:extLst>
            <c:ext xmlns:c16="http://schemas.microsoft.com/office/drawing/2014/chart" uri="{C3380CC4-5D6E-409C-BE32-E72D297353CC}">
              <c16:uniqueId val="{00000003-A089-49A0-80A3-5C8A7323689F}"/>
            </c:ext>
          </c:extLst>
        </c:ser>
        <c:ser>
          <c:idx val="1"/>
          <c:order val="1"/>
          <c:tx>
            <c:strRef>
              <c:f>Sheet1!$C$1</c:f>
              <c:strCache>
                <c:ptCount val="1"/>
                <c:pt idx="0">
                  <c:v>Interest</c:v>
                </c:pt>
              </c:strCache>
            </c:strRef>
          </c:tx>
          <c:spPr>
            <a:solidFill>
              <a:schemeClr val="accent6"/>
            </a:solidFill>
            <a:ln>
              <a:noFill/>
            </a:ln>
            <a:effectLst/>
          </c:spPr>
          <c:invertIfNegative val="0"/>
          <c:dLbls>
            <c:dLbl>
              <c:idx val="0"/>
              <c:layout>
                <c:manualLayout>
                  <c:x val="7.601122440340119E-2"/>
                  <c:y val="-4.549461444442498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089-49A0-80A3-5C8A7323689F}"/>
                </c:ext>
              </c:extLst>
            </c:dLbl>
            <c:dLbl>
              <c:idx val="1"/>
              <c:layout>
                <c:manualLayout>
                  <c:x val="6.7588325652841785E-2"/>
                  <c:y val="-3.209348047478134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089-49A0-80A3-5C8A7323689F}"/>
                </c:ext>
              </c:extLst>
            </c:dLbl>
            <c:dLbl>
              <c:idx val="2"/>
              <c:delete val="1"/>
              <c:extLst>
                <c:ext xmlns:c15="http://schemas.microsoft.com/office/drawing/2012/chart" uri="{CE6537A1-D6FC-4f65-9D91-7224C49458BB}"/>
                <c:ext xmlns:c16="http://schemas.microsoft.com/office/drawing/2014/chart" uri="{C3380CC4-5D6E-409C-BE32-E72D297353CC}">
                  <c16:uniqueId val="{00000006-A089-49A0-80A3-5C8A7323689F}"/>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 - $755.7 billion</c:v>
                </c:pt>
                <c:pt idx="1">
                  <c:v>Part A - $306.6 billion</c:v>
                </c:pt>
                <c:pt idx="2">
                  <c:v>Part B - $353.7 billion</c:v>
                </c:pt>
                <c:pt idx="3">
                  <c:v>Part D - $95.4 billion</c:v>
                </c:pt>
              </c:strCache>
            </c:strRef>
          </c:cat>
          <c:val>
            <c:numRef>
              <c:f>Sheet1!$C$2:$C$5</c:f>
              <c:numCache>
                <c:formatCode>0%</c:formatCode>
                <c:ptCount val="4"/>
                <c:pt idx="0">
                  <c:v>0.01</c:v>
                </c:pt>
                <c:pt idx="1">
                  <c:v>0.02</c:v>
                </c:pt>
                <c:pt idx="2">
                  <c:v>0.01</c:v>
                </c:pt>
              </c:numCache>
            </c:numRef>
          </c:val>
          <c:extLst>
            <c:ext xmlns:c16="http://schemas.microsoft.com/office/drawing/2014/chart" uri="{C3380CC4-5D6E-409C-BE32-E72D297353CC}">
              <c16:uniqueId val="{00000007-A089-49A0-80A3-5C8A7323689F}"/>
            </c:ext>
          </c:extLst>
        </c:ser>
        <c:ser>
          <c:idx val="2"/>
          <c:order val="2"/>
          <c:tx>
            <c:strRef>
              <c:f>Sheet1!$D$1</c:f>
              <c:strCache>
                <c:ptCount val="1"/>
                <c:pt idx="0">
                  <c:v>Taxation of Social Security benefits</c:v>
                </c:pt>
              </c:strCache>
            </c:strRef>
          </c:tx>
          <c:spPr>
            <a:solidFill>
              <a:schemeClr val="accent5"/>
            </a:solidFill>
            <a:ln>
              <a:noFill/>
            </a:ln>
            <a:effectLst/>
          </c:spPr>
          <c:invertIfNegative val="0"/>
          <c:dLbls>
            <c:dLbl>
              <c:idx val="0"/>
              <c:layout>
                <c:manualLayout>
                  <c:x val="7.6557446448226207E-2"/>
                  <c:y val="-7.542178498715840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089-49A0-80A3-5C8A7323689F}"/>
                </c:ext>
              </c:extLst>
            </c:dLbl>
            <c:dLbl>
              <c:idx val="1"/>
              <c:layout>
                <c:manualLayout>
                  <c:x val="-1.5360983102918587E-3"/>
                  <c:y val="2.6744567062316807E-3"/>
                </c:manualLayout>
              </c:layout>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089-49A0-80A3-5C8A7323689F}"/>
                </c:ext>
              </c:extLst>
            </c:dLbl>
            <c:dLbl>
              <c:idx val="2"/>
              <c:layout>
                <c:manualLayout>
                  <c:x val="9.2592592592592587E-2"/>
                  <c:y val="-6.250000000000000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089-49A0-80A3-5C8A7323689F}"/>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 - $755.7 billion</c:v>
                </c:pt>
                <c:pt idx="1">
                  <c:v>Part A - $306.6 billion</c:v>
                </c:pt>
                <c:pt idx="2">
                  <c:v>Part B - $353.7 billion</c:v>
                </c:pt>
                <c:pt idx="3">
                  <c:v>Part D - $95.4 billion</c:v>
                </c:pt>
              </c:strCache>
            </c:strRef>
          </c:cat>
          <c:val>
            <c:numRef>
              <c:f>Sheet1!$D$2:$D$5</c:f>
              <c:numCache>
                <c:formatCode>0%</c:formatCode>
                <c:ptCount val="4"/>
                <c:pt idx="0">
                  <c:v>0.03</c:v>
                </c:pt>
                <c:pt idx="1">
                  <c:v>0.08</c:v>
                </c:pt>
                <c:pt idx="2">
                  <c:v>0.01</c:v>
                </c:pt>
              </c:numCache>
            </c:numRef>
          </c:val>
          <c:extLst>
            <c:ext xmlns:c16="http://schemas.microsoft.com/office/drawing/2014/chart" uri="{C3380CC4-5D6E-409C-BE32-E72D297353CC}">
              <c16:uniqueId val="{0000000B-A089-49A0-80A3-5C8A7323689F}"/>
            </c:ext>
          </c:extLst>
        </c:ser>
        <c:ser>
          <c:idx val="3"/>
          <c:order val="3"/>
          <c:tx>
            <c:strRef>
              <c:f>Sheet1!$E$1</c:f>
              <c:strCache>
                <c:ptCount val="1"/>
                <c:pt idx="0">
                  <c:v>Transfers from states</c:v>
                </c:pt>
              </c:strCache>
            </c:strRef>
          </c:tx>
          <c:spPr>
            <a:solidFill>
              <a:schemeClr val="accent4"/>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D-A089-49A0-80A3-5C8A7323689F}"/>
              </c:ext>
            </c:extLst>
          </c:dPt>
          <c:dLbls>
            <c:dLbl>
              <c:idx val="0"/>
              <c:layout>
                <c:manualLayout>
                  <c:x val="7.5652841781874008E-2"/>
                  <c:y val="-0.1352184251956565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089-49A0-80A3-5C8A7323689F}"/>
                </c:ext>
              </c:extLst>
            </c:dLbl>
            <c:dLbl>
              <c:idx val="1"/>
              <c:layout>
                <c:manualLayout>
                  <c:x val="7.0660522273425494E-2"/>
                  <c:y val="-8.023370118695336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089-49A0-80A3-5C8A7323689F}"/>
                </c:ext>
              </c:extLst>
            </c:dLbl>
            <c:dLbl>
              <c:idx val="2"/>
              <c:layout>
                <c:manualLayout>
                  <c:x val="9.8148148148148151E-2"/>
                  <c:y val="-0.0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089-49A0-80A3-5C8A7323689F}"/>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 - $755.7 billion</c:v>
                </c:pt>
                <c:pt idx="1">
                  <c:v>Part A - $306.6 billion</c:v>
                </c:pt>
                <c:pt idx="2">
                  <c:v>Part B - $353.7 billion</c:v>
                </c:pt>
                <c:pt idx="3">
                  <c:v>Part D - $95.4 billion</c:v>
                </c:pt>
              </c:strCache>
            </c:strRef>
          </c:cat>
          <c:val>
            <c:numRef>
              <c:f>Sheet1!$E$2:$E$5</c:f>
              <c:numCache>
                <c:formatCode>0%</c:formatCode>
                <c:ptCount val="4"/>
                <c:pt idx="0">
                  <c:v>0.02</c:v>
                </c:pt>
                <c:pt idx="1">
                  <c:v>0.01</c:v>
                </c:pt>
                <c:pt idx="2">
                  <c:v>0.01</c:v>
                </c:pt>
              </c:numCache>
            </c:numRef>
          </c:val>
          <c:extLst>
            <c:ext xmlns:c16="http://schemas.microsoft.com/office/drawing/2014/chart" uri="{C3380CC4-5D6E-409C-BE32-E72D297353CC}">
              <c16:uniqueId val="{00000010-A089-49A0-80A3-5C8A7323689F}"/>
            </c:ext>
          </c:extLst>
        </c:ser>
        <c:ser>
          <c:idx val="4"/>
          <c:order val="4"/>
          <c:tx>
            <c:strRef>
              <c:f>Sheet1!$F$1</c:f>
              <c:strCache>
                <c:ptCount val="1"/>
                <c:pt idx="0">
                  <c:v>Premiums</c:v>
                </c:pt>
              </c:strCache>
            </c:strRef>
          </c:tx>
          <c:spPr>
            <a:solidFill>
              <a:schemeClr val="accent3"/>
            </a:solidFill>
            <a:ln>
              <a:noFill/>
            </a:ln>
            <a:effectLst/>
          </c:spPr>
          <c:invertIfNegative val="0"/>
          <c:dLbls>
            <c:dLbl>
              <c:idx val="1"/>
              <c:layout>
                <c:manualLayout>
                  <c:x val="7.1718736770806882E-2"/>
                  <c:y val="-6.1512504243331011E-2"/>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089-49A0-80A3-5C8A7323689F}"/>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 - $755.7 billion</c:v>
                </c:pt>
                <c:pt idx="1">
                  <c:v>Part A - $306.6 billion</c:v>
                </c:pt>
                <c:pt idx="2">
                  <c:v>Part B - $353.7 billion</c:v>
                </c:pt>
                <c:pt idx="3">
                  <c:v>Part D - $95.4 billion</c:v>
                </c:pt>
              </c:strCache>
            </c:strRef>
          </c:cat>
          <c:val>
            <c:numRef>
              <c:f>Sheet1!$F$2:$F$5</c:f>
              <c:numCache>
                <c:formatCode>0%</c:formatCode>
                <c:ptCount val="4"/>
                <c:pt idx="0">
                  <c:v>0.15</c:v>
                </c:pt>
                <c:pt idx="1">
                  <c:v>0.01</c:v>
                </c:pt>
                <c:pt idx="2">
                  <c:v>0.26</c:v>
                </c:pt>
                <c:pt idx="3">
                  <c:v>0.17</c:v>
                </c:pt>
              </c:numCache>
            </c:numRef>
          </c:val>
          <c:extLst>
            <c:ext xmlns:c16="http://schemas.microsoft.com/office/drawing/2014/chart" uri="{C3380CC4-5D6E-409C-BE32-E72D297353CC}">
              <c16:uniqueId val="{00000012-A089-49A0-80A3-5C8A7323689F}"/>
            </c:ext>
          </c:extLst>
        </c:ser>
        <c:ser>
          <c:idx val="5"/>
          <c:order val="5"/>
          <c:tx>
            <c:strRef>
              <c:f>Sheet1!$G$1</c:f>
              <c:strCache>
                <c:ptCount val="1"/>
                <c:pt idx="0">
                  <c:v>Payroll taxes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 - $755.7 billion</c:v>
                </c:pt>
                <c:pt idx="1">
                  <c:v>Part A - $306.6 billion</c:v>
                </c:pt>
                <c:pt idx="2">
                  <c:v>Part B - $353.7 billion</c:v>
                </c:pt>
                <c:pt idx="3">
                  <c:v>Part D - $95.4 billion</c:v>
                </c:pt>
              </c:strCache>
            </c:strRef>
          </c:cat>
          <c:val>
            <c:numRef>
              <c:f>Sheet1!$G$2:$G$5</c:f>
              <c:numCache>
                <c:formatCode>0%</c:formatCode>
                <c:ptCount val="4"/>
                <c:pt idx="0">
                  <c:v>0.36</c:v>
                </c:pt>
                <c:pt idx="1">
                  <c:v>0.88</c:v>
                </c:pt>
              </c:numCache>
            </c:numRef>
          </c:val>
          <c:extLst>
            <c:ext xmlns:c16="http://schemas.microsoft.com/office/drawing/2014/chart" uri="{C3380CC4-5D6E-409C-BE32-E72D297353CC}">
              <c16:uniqueId val="{00000013-A089-49A0-80A3-5C8A7323689F}"/>
            </c:ext>
          </c:extLst>
        </c:ser>
        <c:ser>
          <c:idx val="6"/>
          <c:order val="6"/>
          <c:tx>
            <c:strRef>
              <c:f>Sheet1!$H$1</c:f>
              <c:strCache>
                <c:ptCount val="1"/>
                <c:pt idx="0">
                  <c:v>General revenue</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 - $755.7 billion</c:v>
                </c:pt>
                <c:pt idx="1">
                  <c:v>Part A - $306.6 billion</c:v>
                </c:pt>
                <c:pt idx="2">
                  <c:v>Part B - $353.7 billion</c:v>
                </c:pt>
                <c:pt idx="3">
                  <c:v>Part D - $95.4 billion</c:v>
                </c:pt>
              </c:strCache>
            </c:strRef>
          </c:cat>
          <c:val>
            <c:numRef>
              <c:f>Sheet1!$H$2:$H$5</c:f>
              <c:numCache>
                <c:formatCode>General</c:formatCode>
                <c:ptCount val="4"/>
                <c:pt idx="0" formatCode="0%">
                  <c:v>0.43</c:v>
                </c:pt>
                <c:pt idx="2" formatCode="0%">
                  <c:v>0.72</c:v>
                </c:pt>
                <c:pt idx="3" formatCode="0%">
                  <c:v>0.71</c:v>
                </c:pt>
              </c:numCache>
            </c:numRef>
          </c:val>
          <c:extLst>
            <c:ext xmlns:c16="http://schemas.microsoft.com/office/drawing/2014/chart" uri="{C3380CC4-5D6E-409C-BE32-E72D297353CC}">
              <c16:uniqueId val="{00000014-A089-49A0-80A3-5C8A7323689F}"/>
            </c:ext>
          </c:extLst>
        </c:ser>
        <c:dLbls>
          <c:dLblPos val="ctr"/>
          <c:showLegendKey val="0"/>
          <c:showVal val="1"/>
          <c:showCatName val="0"/>
          <c:showSerName val="0"/>
          <c:showPercent val="0"/>
          <c:showBubbleSize val="0"/>
        </c:dLbls>
        <c:gapWidth val="150"/>
        <c:overlap val="100"/>
        <c:axId val="530888384"/>
        <c:axId val="530888712"/>
      </c:barChart>
      <c:catAx>
        <c:axId val="530888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30888712"/>
        <c:crosses val="autoZero"/>
        <c:auto val="1"/>
        <c:lblAlgn val="ctr"/>
        <c:lblOffset val="100"/>
        <c:noMultiLvlLbl val="0"/>
      </c:catAx>
      <c:valAx>
        <c:axId val="53088871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30888384"/>
        <c:crosses val="autoZero"/>
        <c:crossBetween val="between"/>
      </c:valAx>
      <c:spPr>
        <a:noFill/>
        <a:ln>
          <a:noFill/>
        </a:ln>
        <a:effectLst/>
      </c:spPr>
    </c:plotArea>
    <c:legend>
      <c:legendPos val="r"/>
      <c:layout>
        <c:manualLayout>
          <c:xMode val="edge"/>
          <c:yMode val="edge"/>
          <c:x val="0.84728615880317193"/>
          <c:y val="9.8433980144767494E-2"/>
          <c:w val="0.1517132313303361"/>
          <c:h val="0.8066854316152043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17510523187964"/>
          <c:y val="8.8088907469886735E-2"/>
          <c:w val="0.71943521965519042"/>
          <c:h val="0.8114619142725723"/>
        </c:manualLayout>
      </c:layout>
      <c:pieChart>
        <c:varyColors val="1"/>
        <c:ser>
          <c:idx val="0"/>
          <c:order val="0"/>
          <c:tx>
            <c:strRef>
              <c:f>Sheet1!$B$1</c:f>
              <c:strCache>
                <c:ptCount val="1"/>
                <c:pt idx="0">
                  <c:v>Column1</c:v>
                </c:pt>
              </c:strCache>
            </c:strRef>
          </c:tx>
          <c:spPr>
            <a:ln w="12700">
              <a:solidFill>
                <a:schemeClr val="bg1"/>
              </a:solidFill>
            </a:ln>
          </c:spPr>
          <c:dPt>
            <c:idx val="0"/>
            <c:bubble3D val="0"/>
            <c:spPr>
              <a:solidFill>
                <a:schemeClr val="accent1"/>
              </a:solidFill>
              <a:ln w="12700">
                <a:solidFill>
                  <a:schemeClr val="bg1"/>
                </a:solidFill>
              </a:ln>
              <a:effectLst/>
            </c:spPr>
            <c:extLst>
              <c:ext xmlns:c16="http://schemas.microsoft.com/office/drawing/2014/chart" uri="{C3380CC4-5D6E-409C-BE32-E72D297353CC}">
                <c16:uniqueId val="{00000001-9479-41BE-9486-CE6BD8913DAF}"/>
              </c:ext>
            </c:extLst>
          </c:dPt>
          <c:dPt>
            <c:idx val="1"/>
            <c:bubble3D val="0"/>
            <c:spPr>
              <a:solidFill>
                <a:schemeClr val="accent2"/>
              </a:solidFill>
              <a:ln w="12700">
                <a:solidFill>
                  <a:schemeClr val="bg1"/>
                </a:solidFill>
              </a:ln>
              <a:effectLst/>
            </c:spPr>
            <c:extLst>
              <c:ext xmlns:c16="http://schemas.microsoft.com/office/drawing/2014/chart" uri="{C3380CC4-5D6E-409C-BE32-E72D297353CC}">
                <c16:uniqueId val="{00000003-9479-41BE-9486-CE6BD8913DAF}"/>
              </c:ext>
            </c:extLst>
          </c:dPt>
          <c:dPt>
            <c:idx val="2"/>
            <c:bubble3D val="0"/>
            <c:spPr>
              <a:solidFill>
                <a:schemeClr val="accent3"/>
              </a:solidFill>
              <a:ln w="12700">
                <a:solidFill>
                  <a:schemeClr val="bg1"/>
                </a:solidFill>
              </a:ln>
              <a:effectLst/>
            </c:spPr>
            <c:extLst>
              <c:ext xmlns:c16="http://schemas.microsoft.com/office/drawing/2014/chart" uri="{C3380CC4-5D6E-409C-BE32-E72D297353CC}">
                <c16:uniqueId val="{00000005-9479-41BE-9486-CE6BD8913DAF}"/>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Drugs</c:v>
                </c:pt>
                <c:pt idx="1">
                  <c:v>Premiums</c:v>
                </c:pt>
                <c:pt idx="2">
                  <c:v>Other</c:v>
                </c:pt>
              </c:strCache>
            </c:strRef>
          </c:cat>
          <c:val>
            <c:numRef>
              <c:f>Sheet1!$B$2:$B$4</c:f>
              <c:numCache>
                <c:formatCode>0%</c:formatCode>
                <c:ptCount val="3"/>
                <c:pt idx="0">
                  <c:v>0.18</c:v>
                </c:pt>
                <c:pt idx="1">
                  <c:v>0.39</c:v>
                </c:pt>
                <c:pt idx="2">
                  <c:v>0.43</c:v>
                </c:pt>
              </c:numCache>
            </c:numRef>
          </c:val>
          <c:extLst>
            <c:ext xmlns:c16="http://schemas.microsoft.com/office/drawing/2014/chart" uri="{C3380CC4-5D6E-409C-BE32-E72D297353CC}">
              <c16:uniqueId val="{00000008-9479-41BE-9486-CE6BD8913DA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7E0CD8-3D51-4A39-A037-49936EC56DF1}"/>
              </a:ext>
            </a:extLst>
          </p:cNvPr>
          <p:cNvSpPr>
            <a:spLocks noGrp="1"/>
          </p:cNvSpPr>
          <p:nvPr>
            <p:ph type="hdr" sz="quarter"/>
          </p:nvPr>
        </p:nvSpPr>
        <p:spPr>
          <a:xfrm>
            <a:off x="457198" y="457200"/>
            <a:ext cx="2971802" cy="228600"/>
          </a:xfrm>
          <a:prstGeom prst="rect">
            <a:avLst/>
          </a:prstGeom>
        </p:spPr>
        <p:txBody>
          <a:bodyPr vert="horz" lIns="0" tIns="0" rIns="0" bIns="0" rtlCol="0"/>
          <a:lstStyle>
            <a:lvl1pPr algn="l">
              <a:defRPr sz="1200"/>
            </a:lvl1pPr>
          </a:lstStyle>
          <a:p>
            <a:endParaRPr lang="en-US" sz="900" dirty="0"/>
          </a:p>
        </p:txBody>
      </p:sp>
      <p:sp>
        <p:nvSpPr>
          <p:cNvPr id="3" name="Date Placeholder 2">
            <a:extLst>
              <a:ext uri="{FF2B5EF4-FFF2-40B4-BE49-F238E27FC236}">
                <a16:creationId xmlns:a16="http://schemas.microsoft.com/office/drawing/2014/main" id="{17A122F5-13B2-44E9-B902-D1ABFA6E7010}"/>
              </a:ext>
            </a:extLst>
          </p:cNvPr>
          <p:cNvSpPr>
            <a:spLocks noGrp="1"/>
          </p:cNvSpPr>
          <p:nvPr>
            <p:ph type="dt" sz="quarter" idx="1"/>
          </p:nvPr>
        </p:nvSpPr>
        <p:spPr>
          <a:xfrm>
            <a:off x="5683682" y="457200"/>
            <a:ext cx="717118" cy="228600"/>
          </a:xfrm>
          <a:prstGeom prst="rect">
            <a:avLst/>
          </a:prstGeom>
        </p:spPr>
        <p:txBody>
          <a:bodyPr vert="horz" lIns="0" tIns="0" rIns="0" bIns="0" rtlCol="0"/>
          <a:lstStyle>
            <a:lvl1pPr algn="r">
              <a:defRPr sz="1200"/>
            </a:lvl1pPr>
          </a:lstStyle>
          <a:p>
            <a:fld id="{0B33F104-80B4-4E04-97E3-C87FB857B623}" type="datetimeFigureOut">
              <a:rPr lang="en-US" sz="900" smtClean="0"/>
              <a:t>3/11/2025</a:t>
            </a:fld>
            <a:endParaRPr lang="en-US" sz="900" dirty="0"/>
          </a:p>
        </p:txBody>
      </p:sp>
      <p:sp>
        <p:nvSpPr>
          <p:cNvPr id="4" name="Footer Placeholder 3">
            <a:extLst>
              <a:ext uri="{FF2B5EF4-FFF2-40B4-BE49-F238E27FC236}">
                <a16:creationId xmlns:a16="http://schemas.microsoft.com/office/drawing/2014/main" id="{9A07F17D-DE38-4FC5-BA2A-55C22B42D1B0}"/>
              </a:ext>
            </a:extLst>
          </p:cNvPr>
          <p:cNvSpPr>
            <a:spLocks noGrp="1"/>
          </p:cNvSpPr>
          <p:nvPr>
            <p:ph type="ftr" sz="quarter" idx="2"/>
          </p:nvPr>
        </p:nvSpPr>
        <p:spPr>
          <a:xfrm>
            <a:off x="457198" y="8459980"/>
            <a:ext cx="2743200" cy="228601"/>
          </a:xfrm>
          <a:prstGeom prst="rect">
            <a:avLst/>
          </a:prstGeom>
        </p:spPr>
        <p:txBody>
          <a:bodyPr vert="horz" lIns="0" tIns="0" rIns="0" bIns="0" rtlCol="0" anchor="b"/>
          <a:lstStyle>
            <a:lvl1pPr algn="l">
              <a:defRPr sz="1200"/>
            </a:lvl1pPr>
          </a:lstStyle>
          <a:p>
            <a:endParaRPr lang="en-US" sz="900" dirty="0"/>
          </a:p>
        </p:txBody>
      </p:sp>
      <p:sp>
        <p:nvSpPr>
          <p:cNvPr id="5" name="Slide Number Placeholder 4">
            <a:extLst>
              <a:ext uri="{FF2B5EF4-FFF2-40B4-BE49-F238E27FC236}">
                <a16:creationId xmlns:a16="http://schemas.microsoft.com/office/drawing/2014/main" id="{159D4260-4F2F-4A78-A0E5-87E948DB8F0F}"/>
              </a:ext>
            </a:extLst>
          </p:cNvPr>
          <p:cNvSpPr>
            <a:spLocks noGrp="1"/>
          </p:cNvSpPr>
          <p:nvPr>
            <p:ph type="sldNum" sz="quarter" idx="3"/>
          </p:nvPr>
        </p:nvSpPr>
        <p:spPr>
          <a:xfrm>
            <a:off x="5683682" y="8459980"/>
            <a:ext cx="717119" cy="228601"/>
          </a:xfrm>
          <a:prstGeom prst="rect">
            <a:avLst/>
          </a:prstGeom>
        </p:spPr>
        <p:txBody>
          <a:bodyPr vert="horz" lIns="0" tIns="0" rIns="0" bIns="0" rtlCol="0" anchor="b"/>
          <a:lstStyle>
            <a:lvl1pPr algn="r">
              <a:defRPr sz="1200"/>
            </a:lvl1pPr>
          </a:lstStyle>
          <a:p>
            <a:fld id="{16BF8E5E-2FD0-4AE6-B0F5-D0C30D1FE04F}" type="slidenum">
              <a:rPr lang="en-US" sz="900" smtClean="0"/>
              <a:t>‹#›</a:t>
            </a:fld>
            <a:endParaRPr lang="en-US" sz="900" dirty="0"/>
          </a:p>
        </p:txBody>
      </p:sp>
    </p:spTree>
    <p:extLst>
      <p:ext uri="{BB962C8B-B14F-4D97-AF65-F5344CB8AC3E}">
        <p14:creationId xmlns:p14="http://schemas.microsoft.com/office/powerpoint/2010/main" val="133649624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guide id="3" orient="horz" pos="288" userDrawn="1">
          <p15:clr>
            <a:srgbClr val="F26B43"/>
          </p15:clr>
        </p15:guide>
        <p15:guide id="4" pos="288" userDrawn="1">
          <p15:clr>
            <a:srgbClr val="F26B43"/>
          </p15:clr>
        </p15:guide>
        <p15:guide id="5" pos="4032" userDrawn="1">
          <p15:clr>
            <a:srgbClr val="F26B43"/>
          </p15:clr>
        </p15:guide>
        <p15:guide id="6" userDrawn="1">
          <p15:clr>
            <a:srgbClr val="F26B43"/>
          </p15:clr>
        </p15:guide>
        <p15:guide id="7" orient="horz" userDrawn="1">
          <p15:clr>
            <a:srgbClr val="F26B43"/>
          </p15:clr>
        </p15:guide>
        <p15:guide id="8" pos="432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85798" y="685800"/>
            <a:ext cx="2743200" cy="228600"/>
          </a:xfrm>
          <a:prstGeom prst="rect">
            <a:avLst/>
          </a:prstGeom>
        </p:spPr>
        <p:txBody>
          <a:bodyPr vert="horz" lIns="0" tIns="0" rIns="0" bIns="0" rtlCol="0"/>
          <a:lstStyle>
            <a:lvl1pPr algn="l">
              <a:defRPr sz="900"/>
            </a:lvl1pPr>
          </a:lstStyle>
          <a:p>
            <a:endParaRPr lang="en-US" dirty="0"/>
          </a:p>
        </p:txBody>
      </p:sp>
      <p:sp>
        <p:nvSpPr>
          <p:cNvPr id="3" name="Date Placeholder 2"/>
          <p:cNvSpPr>
            <a:spLocks noGrp="1"/>
          </p:cNvSpPr>
          <p:nvPr>
            <p:ph type="dt" idx="1"/>
          </p:nvPr>
        </p:nvSpPr>
        <p:spPr>
          <a:xfrm>
            <a:off x="5455085" y="685800"/>
            <a:ext cx="715528" cy="228600"/>
          </a:xfrm>
          <a:prstGeom prst="rect">
            <a:avLst/>
          </a:prstGeom>
        </p:spPr>
        <p:txBody>
          <a:bodyPr vert="horz" lIns="0" tIns="0" rIns="0" bIns="0" rtlCol="0"/>
          <a:lstStyle>
            <a:lvl1pPr algn="r">
              <a:defRPr sz="900"/>
            </a:lvl1pPr>
          </a:lstStyle>
          <a:p>
            <a:fld id="{A6248C5F-AC1F-4F90-B826-F3F4984AE898}" type="datetimeFigureOut">
              <a:rPr lang="en-US" smtClean="0"/>
              <a:pPr/>
              <a:t>3/11/2025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572000"/>
            <a:ext cx="5486400" cy="3429000"/>
          </a:xfrm>
          <a:prstGeom prst="rect">
            <a:avLst/>
          </a:prstGeom>
        </p:spPr>
        <p:txBody>
          <a:bodyPr vert="horz" lIns="0" tIns="0" rIns="0" bIns="0" numCol="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85800" y="8258358"/>
            <a:ext cx="2743200" cy="228600"/>
          </a:xfrm>
          <a:prstGeom prst="rect">
            <a:avLst/>
          </a:prstGeom>
        </p:spPr>
        <p:txBody>
          <a:bodyPr vert="horz" lIns="0" tIns="0" rIns="0" bIns="0" rtlCol="0" anchor="b"/>
          <a:lstStyle>
            <a:lvl1pPr algn="l">
              <a:defRPr sz="900"/>
            </a:lvl1pPr>
          </a:lstStyle>
          <a:p>
            <a:endParaRPr lang="en-US" dirty="0"/>
          </a:p>
        </p:txBody>
      </p:sp>
      <p:sp>
        <p:nvSpPr>
          <p:cNvPr id="7" name="Slide Number Placeholder 6"/>
          <p:cNvSpPr>
            <a:spLocks noGrp="1"/>
          </p:cNvSpPr>
          <p:nvPr>
            <p:ph type="sldNum" sz="quarter" idx="5"/>
          </p:nvPr>
        </p:nvSpPr>
        <p:spPr>
          <a:xfrm>
            <a:off x="5455085" y="8258358"/>
            <a:ext cx="715528" cy="228600"/>
          </a:xfrm>
          <a:prstGeom prst="rect">
            <a:avLst/>
          </a:prstGeom>
        </p:spPr>
        <p:txBody>
          <a:bodyPr vert="horz" lIns="0" tIns="0" rIns="0" bIns="0" rtlCol="0" anchor="b"/>
          <a:lstStyle>
            <a:lvl1pPr algn="r">
              <a:defRPr sz="900"/>
            </a:lvl1pPr>
          </a:lstStyle>
          <a:p>
            <a:fld id="{641B1B2C-1F52-44AB-960F-E6CE3AB6126E}" type="slidenum">
              <a:rPr lang="en-US" smtClean="0"/>
              <a:pPr/>
              <a:t>‹#›</a:t>
            </a:fld>
            <a:endParaRPr lang="en-US" dirty="0"/>
          </a:p>
        </p:txBody>
      </p:sp>
    </p:spTree>
    <p:extLst>
      <p:ext uri="{BB962C8B-B14F-4D97-AF65-F5344CB8AC3E}">
        <p14:creationId xmlns:p14="http://schemas.microsoft.com/office/powerpoint/2010/main" val="1905327184"/>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20000"/>
      </a:lnSpc>
      <a:defRPr sz="1100" b="0" i="0" kern="1200">
        <a:solidFill>
          <a:schemeClr val="tx1"/>
        </a:solidFill>
        <a:latin typeface="Arial" panose="020B0604020202020204" pitchFamily="34" charset="0"/>
        <a:ea typeface="Source Sans Pro" panose="020B0503030403020204" pitchFamily="34" charset="0"/>
        <a:cs typeface="+mn-cs"/>
      </a:defRPr>
    </a:lvl1pPr>
    <a:lvl2pPr marL="457200" algn="l" defTabSz="914400" rtl="0" eaLnBrk="1" latinLnBrk="0" hangingPunct="1">
      <a:lnSpc>
        <a:spcPct val="120000"/>
      </a:lnSpc>
      <a:defRPr sz="1100" b="0" i="0" kern="1200">
        <a:solidFill>
          <a:schemeClr val="tx1"/>
        </a:solidFill>
        <a:latin typeface="Arial" panose="020B0604020202020204" pitchFamily="34" charset="0"/>
        <a:ea typeface="Source Sans Pro" panose="020B0503030403020204" pitchFamily="34" charset="0"/>
        <a:cs typeface="+mn-cs"/>
      </a:defRPr>
    </a:lvl2pPr>
    <a:lvl3pPr marL="914400" algn="l" defTabSz="914400" rtl="0" eaLnBrk="1" latinLnBrk="0" hangingPunct="1">
      <a:lnSpc>
        <a:spcPct val="120000"/>
      </a:lnSpc>
      <a:defRPr sz="1100" b="0" i="0" kern="1200">
        <a:solidFill>
          <a:schemeClr val="tx1"/>
        </a:solidFill>
        <a:latin typeface="Arial" panose="020B0604020202020204" pitchFamily="34" charset="0"/>
        <a:ea typeface="Source Sans Pro" panose="020B0503030403020204" pitchFamily="34" charset="0"/>
        <a:cs typeface="+mn-cs"/>
      </a:defRPr>
    </a:lvl3pPr>
    <a:lvl4pPr marL="1371600" algn="l" defTabSz="914400" rtl="0" eaLnBrk="1" latinLnBrk="0" hangingPunct="1">
      <a:lnSpc>
        <a:spcPct val="120000"/>
      </a:lnSpc>
      <a:defRPr sz="1100" b="0" i="0" kern="1200">
        <a:solidFill>
          <a:schemeClr val="tx1"/>
        </a:solidFill>
        <a:latin typeface="Arial" panose="020B0604020202020204" pitchFamily="34" charset="0"/>
        <a:ea typeface="Source Sans Pro" panose="020B0503030403020204" pitchFamily="34" charset="0"/>
        <a:cs typeface="+mn-cs"/>
      </a:defRPr>
    </a:lvl4pPr>
    <a:lvl5pPr marL="1828800" algn="l" defTabSz="914400" rtl="0" eaLnBrk="1" latinLnBrk="0" hangingPunct="1">
      <a:lnSpc>
        <a:spcPct val="120000"/>
      </a:lnSpc>
      <a:defRPr sz="1100" b="0" i="0" kern="1200">
        <a:solidFill>
          <a:schemeClr val="tx1"/>
        </a:solidFill>
        <a:latin typeface="Arial" panose="020B0604020202020204" pitchFamily="34" charset="0"/>
        <a:ea typeface="Source Sans Pro" panose="020B0503030403020204" pitchFamily="34"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2" pos="2160" userDrawn="1">
          <p15:clr>
            <a:srgbClr val="F26B43"/>
          </p15:clr>
        </p15:guide>
        <p15:guide id="3" orient="horz" pos="432" userDrawn="1">
          <p15:clr>
            <a:srgbClr val="F26B43"/>
          </p15:clr>
        </p15:guide>
        <p15:guide id="4" pos="432" userDrawn="1">
          <p15:clr>
            <a:srgbClr val="F26B43"/>
          </p15:clr>
        </p15:guide>
        <p15:guide id="5" pos="3888" userDrawn="1">
          <p15:clr>
            <a:srgbClr val="F26B43"/>
          </p15:clr>
        </p15:guide>
        <p15:guide id="7" userDrawn="1">
          <p15:clr>
            <a:srgbClr val="F26B43"/>
          </p15:clr>
        </p15:guide>
        <p15:guide id="8" orient="horz" pos="2880" userDrawn="1">
          <p15:clr>
            <a:srgbClr val="F26B43"/>
          </p15:clr>
        </p15:guide>
        <p15:guide id="9" pos="4320" userDrawn="1">
          <p15:clr>
            <a:srgbClr val="F26B43"/>
          </p15:clr>
        </p15:guide>
        <p15:guide id="10" orient="horz"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edicare.gov/your-medicare-costs/part-b-cost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www.medicare.gov/part-d/costs/penalty/part-d-late-enrollment-penalty.html" TargetMode="External"/><Relationship Id="rId13" Type="http://schemas.openxmlformats.org/officeDocument/2006/relationships/hyperlink" Target="https://www.medicareresources.org/blog/2015/05/07/medicare-advantage-medigap-and-part-d-oh-my/" TargetMode="External"/><Relationship Id="rId18" Type="http://schemas.openxmlformats.org/officeDocument/2006/relationships/hyperlink" Target="https://www.medicareresources.org/glossary/medical-underwriting/" TargetMode="External"/><Relationship Id="rId26" Type="http://schemas.openxmlformats.org/officeDocument/2006/relationships/hyperlink" Target="https://www.cms.gov/Medicare/Eligibility-and-Enrollment/LowIncSubMedicarePresCov/index.html?redirect=/LowIncSubMedicarePresCov/%20%2003_MedicareLimitedIncomeNET.asp" TargetMode="External"/><Relationship Id="rId3" Type="http://schemas.openxmlformats.org/officeDocument/2006/relationships/hyperlink" Target="https://www.medicareresources.org/medicare-eligibility-and-enrollment/important-dates/" TargetMode="External"/><Relationship Id="rId21" Type="http://schemas.openxmlformats.org/officeDocument/2006/relationships/hyperlink" Target="http://www.modernhealthcare.com/article/20171011/NEWS/171019964" TargetMode="External"/><Relationship Id="rId7" Type="http://schemas.openxmlformats.org/officeDocument/2006/relationships/hyperlink" Target="https://www.medicareresources.org/medicare-benefits/original-medicare/" TargetMode="External"/><Relationship Id="rId12" Type="http://schemas.openxmlformats.org/officeDocument/2006/relationships/hyperlink" Target="https://www.medicareresources.org/blog/2015/11/19/why-mom-went-back-to-traditional-medicare/" TargetMode="External"/><Relationship Id="rId17" Type="http://schemas.openxmlformats.org/officeDocument/2006/relationships/hyperlink" Target="https://www.medicareresources.org/faqs/does-all-medicare-private-coverage-have-open-enrollment-periods/" TargetMode="External"/><Relationship Id="rId25" Type="http://schemas.openxmlformats.org/officeDocument/2006/relationships/hyperlink" Target="https://www.medicare.gov/sign-up-change-plans/when-can-i-join-a-health-or-drug-plan/special-circumstances/join-plan-special-circumstances.html" TargetMode="External"/><Relationship Id="rId2" Type="http://schemas.openxmlformats.org/officeDocument/2006/relationships/slide" Target="../slides/slide29.xml"/><Relationship Id="rId16" Type="http://schemas.openxmlformats.org/officeDocument/2006/relationships/hyperlink" Target="https://partner.refillwise.com/healthinsurance.org/" TargetMode="External"/><Relationship Id="rId20" Type="http://schemas.openxmlformats.org/officeDocument/2006/relationships/hyperlink" Target="http://www.modernhealthcare.com/article/20151008/NEWS/151009922" TargetMode="External"/><Relationship Id="rId1" Type="http://schemas.openxmlformats.org/officeDocument/2006/relationships/notesMaster" Target="../notesMasters/notesMaster1.xml"/><Relationship Id="rId6" Type="http://schemas.openxmlformats.org/officeDocument/2006/relationships/hyperlink" Target="https://www.medicareresources.org/medicare-benefits/medicare-part-b/" TargetMode="External"/><Relationship Id="rId11" Type="http://schemas.openxmlformats.org/officeDocument/2006/relationships/hyperlink" Target="https://www.medicare.gov/sign-up-change-plans/get-parts-a-and-b/should-you-get-part-b/should-i-get-part-b.html#collapse-5786" TargetMode="External"/><Relationship Id="rId24" Type="http://schemas.openxmlformats.org/officeDocument/2006/relationships/hyperlink" Target="https://www.medicare.gov/find-a-plan/staticpages/learn/rights-and-protections.aspx" TargetMode="External"/><Relationship Id="rId5" Type="http://schemas.openxmlformats.org/officeDocument/2006/relationships/hyperlink" Target="https://www.medicareresources.org/medicare-benefits/medicare-part-d/" TargetMode="External"/><Relationship Id="rId15" Type="http://schemas.openxmlformats.org/officeDocument/2006/relationships/hyperlink" Target="https://www.medicareresources.org/medicare-benefits/medigap/" TargetMode="External"/><Relationship Id="rId23" Type="http://schemas.openxmlformats.org/officeDocument/2006/relationships/hyperlink" Target="https://www.medicare.gov/sign-up-change-plans/when-can-i-join-a-health-or-drug-plan/five-star-enrollment/5-star-enrollment-period.html" TargetMode="External"/><Relationship Id="rId28" Type="http://schemas.openxmlformats.org/officeDocument/2006/relationships/hyperlink" Target="http://www.medicareinteractive.org/wp-content/uploads/2015/08/SEP-Chart.pdf" TargetMode="External"/><Relationship Id="rId10" Type="http://schemas.openxmlformats.org/officeDocument/2006/relationships/hyperlink" Target="https://www.medicare.gov/your-medicare-costs/part-b-costs/penalty/part-b-late-enrollment-penalty.html" TargetMode="External"/><Relationship Id="rId19" Type="http://schemas.openxmlformats.org/officeDocument/2006/relationships/hyperlink" Target="https://www.shiptacenter.org/" TargetMode="External"/><Relationship Id="rId4" Type="http://schemas.openxmlformats.org/officeDocument/2006/relationships/hyperlink" Target="https://www.medicareresources.org/medicare-benefits/medicare-advantage/" TargetMode="External"/><Relationship Id="rId9" Type="http://schemas.openxmlformats.org/officeDocument/2006/relationships/hyperlink" Target="https://www.medicareresources.org/blog/2016/10/28/four-ways-to-upgrade-your-medicare-coverage/" TargetMode="External"/><Relationship Id="rId14" Type="http://schemas.openxmlformats.org/officeDocument/2006/relationships/hyperlink" Target="https://www.medicare.gov/sign-up-change-plans/when-can-i-join-a-health-or-drug-plan/special-circumstances/join-plan-special-circumstances.html#collapse-3193" TargetMode="External"/><Relationship Id="rId22" Type="http://schemas.openxmlformats.org/officeDocument/2006/relationships/hyperlink" Target="https://www.medicareresources.org/faqs/can-i-still-make-changes-to-my-medicare-coverage-for-this-year/" TargetMode="External"/><Relationship Id="rId27" Type="http://schemas.openxmlformats.org/officeDocument/2006/relationships/hyperlink" Target="https://www.medicare.gov/pharmaceutical-assistance-program/state-programs.aspx"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s://www.medicareresources.org/glossary/medical-underwriting/" TargetMode="External"/><Relationship Id="rId3" Type="http://schemas.openxmlformats.org/officeDocument/2006/relationships/hyperlink" Target="https://www.medicareresources.org/medicare-benefits/medicare-part-b/" TargetMode="External"/><Relationship Id="rId7" Type="http://schemas.openxmlformats.org/officeDocument/2006/relationships/hyperlink" Target="https://www.medicareresources.org/faqs/does-all-medicare-private-coverage-have-open-enrollment-periods/"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partner.refillwise.com/healthinsurance.org/" TargetMode="External"/><Relationship Id="rId11" Type="http://schemas.openxmlformats.org/officeDocument/2006/relationships/hyperlink" Target="http://kff.org/medicare/issue-brief/medigap-reform-setting-the-context/" TargetMode="External"/><Relationship Id="rId5" Type="http://schemas.openxmlformats.org/officeDocument/2006/relationships/hyperlink" Target="https://www.medicareresources.org/blog/2015/05/07/medicare-advantage-medigap-and-part-d-oh-my/" TargetMode="External"/><Relationship Id="rId10" Type="http://schemas.openxmlformats.org/officeDocument/2006/relationships/hyperlink" Target="https://www.shiptacenter.org/" TargetMode="External"/><Relationship Id="rId4" Type="http://schemas.openxmlformats.org/officeDocument/2006/relationships/hyperlink" Target="https://www.medicareresources.org/medicare-benefits/medicare-part-d/" TargetMode="External"/><Relationship Id="rId9" Type="http://schemas.openxmlformats.org/officeDocument/2006/relationships/hyperlink" Target="https://www.medicareresources.org/blog/2015/11/19/why-mom-went-back-to-traditional-medicare/"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8" Type="http://schemas.openxmlformats.org/officeDocument/2006/relationships/hyperlink" Target="https://www.medicare.gov/part-d/costs/penalty/part-d-late-enrollment-penalty.html" TargetMode="External"/><Relationship Id="rId13" Type="http://schemas.openxmlformats.org/officeDocument/2006/relationships/hyperlink" Target="https://www.medicareresources.org/blog/2015/05/07/medicare-advantage-medigap-and-part-d-oh-my/" TargetMode="External"/><Relationship Id="rId18" Type="http://schemas.openxmlformats.org/officeDocument/2006/relationships/hyperlink" Target="https://www.medicareresources.org/glossary/medical-underwriting/" TargetMode="External"/><Relationship Id="rId26" Type="http://schemas.openxmlformats.org/officeDocument/2006/relationships/hyperlink" Target="https://www.cms.gov/Medicare/Eligibility-and-Enrollment/LowIncSubMedicarePresCov/index.html?redirect=/LowIncSubMedicarePresCov/%20%2003_MedicareLimitedIncomeNET.asp" TargetMode="External"/><Relationship Id="rId3" Type="http://schemas.openxmlformats.org/officeDocument/2006/relationships/hyperlink" Target="https://www.medicareresources.org/medicare-eligibility-and-enrollment/important-dates/" TargetMode="External"/><Relationship Id="rId21" Type="http://schemas.openxmlformats.org/officeDocument/2006/relationships/hyperlink" Target="http://www.modernhealthcare.com/article/20171011/NEWS/171019964" TargetMode="External"/><Relationship Id="rId7" Type="http://schemas.openxmlformats.org/officeDocument/2006/relationships/hyperlink" Target="https://www.medicareresources.org/medicare-benefits/original-medicare/" TargetMode="External"/><Relationship Id="rId12" Type="http://schemas.openxmlformats.org/officeDocument/2006/relationships/hyperlink" Target="https://www.medicareresources.org/blog/2015/11/19/why-mom-went-back-to-traditional-medicare/" TargetMode="External"/><Relationship Id="rId17" Type="http://schemas.openxmlformats.org/officeDocument/2006/relationships/hyperlink" Target="https://www.medicareresources.org/faqs/does-all-medicare-private-coverage-have-open-enrollment-periods/" TargetMode="External"/><Relationship Id="rId25" Type="http://schemas.openxmlformats.org/officeDocument/2006/relationships/hyperlink" Target="https://www.medicare.gov/sign-up-change-plans/when-can-i-join-a-health-or-drug-plan/special-circumstances/join-plan-special-circumstances.html" TargetMode="External"/><Relationship Id="rId2" Type="http://schemas.openxmlformats.org/officeDocument/2006/relationships/slide" Target="../slides/slide34.xml"/><Relationship Id="rId16" Type="http://schemas.openxmlformats.org/officeDocument/2006/relationships/hyperlink" Target="https://partner.refillwise.com/healthinsurance.org/" TargetMode="External"/><Relationship Id="rId20" Type="http://schemas.openxmlformats.org/officeDocument/2006/relationships/hyperlink" Target="http://www.modernhealthcare.com/article/20151008/NEWS/151009922" TargetMode="External"/><Relationship Id="rId1" Type="http://schemas.openxmlformats.org/officeDocument/2006/relationships/notesMaster" Target="../notesMasters/notesMaster1.xml"/><Relationship Id="rId6" Type="http://schemas.openxmlformats.org/officeDocument/2006/relationships/hyperlink" Target="https://www.medicareresources.org/medicare-benefits/medicare-part-b/" TargetMode="External"/><Relationship Id="rId11" Type="http://schemas.openxmlformats.org/officeDocument/2006/relationships/hyperlink" Target="https://www.medicare.gov/sign-up-change-plans/get-parts-a-and-b/should-you-get-part-b/should-i-get-part-b.html#collapse-5786" TargetMode="External"/><Relationship Id="rId24" Type="http://schemas.openxmlformats.org/officeDocument/2006/relationships/hyperlink" Target="https://www.medicare.gov/find-a-plan/staticpages/learn/rights-and-protections.aspx" TargetMode="External"/><Relationship Id="rId5" Type="http://schemas.openxmlformats.org/officeDocument/2006/relationships/hyperlink" Target="https://www.medicareresources.org/medicare-benefits/medicare-part-d/" TargetMode="External"/><Relationship Id="rId15" Type="http://schemas.openxmlformats.org/officeDocument/2006/relationships/hyperlink" Target="https://www.medicareresources.org/medicare-benefits/medigap/" TargetMode="External"/><Relationship Id="rId23" Type="http://schemas.openxmlformats.org/officeDocument/2006/relationships/hyperlink" Target="https://www.medicare.gov/sign-up-change-plans/when-can-i-join-a-health-or-drug-plan/five-star-enrollment/5-star-enrollment-period.html" TargetMode="External"/><Relationship Id="rId28" Type="http://schemas.openxmlformats.org/officeDocument/2006/relationships/hyperlink" Target="http://www.medicareinteractive.org/wp-content/uploads/2015/08/SEP-Chart.pdf" TargetMode="External"/><Relationship Id="rId10" Type="http://schemas.openxmlformats.org/officeDocument/2006/relationships/hyperlink" Target="https://www.medicare.gov/your-medicare-costs/part-b-costs/penalty/part-b-late-enrollment-penalty.html" TargetMode="External"/><Relationship Id="rId19" Type="http://schemas.openxmlformats.org/officeDocument/2006/relationships/hyperlink" Target="https://www.shiptacenter.org/" TargetMode="External"/><Relationship Id="rId4" Type="http://schemas.openxmlformats.org/officeDocument/2006/relationships/hyperlink" Target="https://www.medicareresources.org/medicare-benefits/medicare-advantage/" TargetMode="External"/><Relationship Id="rId9" Type="http://schemas.openxmlformats.org/officeDocument/2006/relationships/hyperlink" Target="https://www.medicareresources.org/blog/2016/10/28/four-ways-to-upgrade-your-medicare-coverage/" TargetMode="External"/><Relationship Id="rId14" Type="http://schemas.openxmlformats.org/officeDocument/2006/relationships/hyperlink" Target="https://www.medicare.gov/sign-up-change-plans/when-can-i-join-a-health-or-drug-plan/special-circumstances/join-plan-special-circumstances.html#collapse-3193" TargetMode="External"/><Relationship Id="rId22" Type="http://schemas.openxmlformats.org/officeDocument/2006/relationships/hyperlink" Target="https://www.medicareresources.org/faqs/can-i-still-make-changes-to-my-medicare-coverage-for-this-year/" TargetMode="External"/><Relationship Id="rId27" Type="http://schemas.openxmlformats.org/officeDocument/2006/relationships/hyperlink" Target="https://www.medicare.gov/pharmaceutical-assistance-program/state-programs.aspx"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kff.org/medicare/issue-brief/income-and-assets-of-medicare-beneficiaries-2016-203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nbc.com/justice-department/"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cnbc.com/quotes/?symbol=CYH"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1B1B2C-1F52-44AB-960F-E6CE3AB6126E}" type="slidenum">
              <a:rPr lang="en-US" smtClean="0"/>
              <a:pPr/>
              <a:t>1</a:t>
            </a:fld>
            <a:endParaRPr lang="en-US" dirty="0"/>
          </a:p>
        </p:txBody>
      </p:sp>
    </p:spTree>
    <p:extLst>
      <p:ext uri="{BB962C8B-B14F-4D97-AF65-F5344CB8AC3E}">
        <p14:creationId xmlns:p14="http://schemas.microsoft.com/office/powerpoint/2010/main" val="1370627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defRPr/>
            </a:pPr>
            <a:r>
              <a:rPr lang="en-US" sz="1100" dirty="0"/>
              <a:t>Medicare covers many types of services, and you have options for how you get your Medicare coverage. Medicare has four parts:</a:t>
            </a:r>
          </a:p>
          <a:p>
            <a:pPr marL="163622" indent="-163622">
              <a:spcBef>
                <a:spcPts val="1200"/>
              </a:spcBef>
              <a:buFont typeface="Wingdings" pitchFamily="2" charset="2"/>
              <a:buChar char="§"/>
              <a:defRPr/>
            </a:pPr>
            <a:r>
              <a:rPr lang="en-US" sz="1100" b="1" dirty="0"/>
              <a:t>Part A (Hospital Insurance) </a:t>
            </a:r>
            <a:r>
              <a:rPr lang="en-US" sz="1100" dirty="0"/>
              <a:t>helps pay for inpatient hospital stays, skilled nursing facility care, home healthcare, and hospice care. </a:t>
            </a:r>
          </a:p>
          <a:p>
            <a:pPr marL="163622" indent="-163622">
              <a:spcBef>
                <a:spcPts val="1200"/>
              </a:spcBef>
              <a:buFont typeface="Wingdings" pitchFamily="2" charset="2"/>
              <a:buChar char="§"/>
              <a:defRPr/>
            </a:pPr>
            <a:r>
              <a:rPr lang="en-US" sz="1100" b="1" dirty="0"/>
              <a:t>Part B</a:t>
            </a:r>
            <a:r>
              <a:rPr lang="en-US" sz="1100" dirty="0"/>
              <a:t> </a:t>
            </a:r>
            <a:r>
              <a:rPr lang="en-US" sz="1100" b="1" dirty="0"/>
              <a:t>(Medical Insurance) </a:t>
            </a:r>
            <a:r>
              <a:rPr lang="en-US" sz="1100" dirty="0"/>
              <a:t>helps cover medically necessary services like doctor visits and outpatient care. Part B also covers many preventive services (including screening tests and shots), diagnostic tests, some therapies, and durable medical equipment like wheelchairs and walkers. Together, Part A and Part B are also</a:t>
            </a:r>
            <a:r>
              <a:rPr lang="en-US" sz="1100" baseline="0" dirty="0"/>
              <a:t> referred to as “Original Medicare.”</a:t>
            </a:r>
            <a:endParaRPr lang="en-US" sz="1100" dirty="0"/>
          </a:p>
          <a:p>
            <a:pPr marL="163622" indent="-163622">
              <a:spcBef>
                <a:spcPts val="1200"/>
              </a:spcBef>
              <a:buFont typeface="Wingdings" pitchFamily="2" charset="2"/>
              <a:buChar char="§"/>
              <a:defRPr/>
            </a:pPr>
            <a:r>
              <a:rPr lang="en-US" sz="1100" b="1" dirty="0"/>
              <a:t>Part C (Medicare Advantage [MA]) </a:t>
            </a:r>
            <a:r>
              <a:rPr lang="en-US" sz="1100" dirty="0"/>
              <a:t>is another way to get your Medicare benefits. It combines Parts A and B, and sometimes Part D (prescription drug coverage). MA Plans are managed by private insurance companies approved by Medicare. These plans must cover medically necessary services. However, plans can charge different copayments, coinsurance, or deductibles for these services than Original Medicare.</a:t>
            </a:r>
          </a:p>
          <a:p>
            <a:pPr marL="163622" indent="-163622">
              <a:spcBef>
                <a:spcPts val="1200"/>
              </a:spcBef>
              <a:buFont typeface="Wingdings" pitchFamily="2" charset="2"/>
              <a:buChar char="§"/>
              <a:defRPr/>
            </a:pPr>
            <a:r>
              <a:rPr lang="en-US" sz="1100" b="1" dirty="0"/>
              <a:t>Part D (Medicare Prescription Drug Coverage) </a:t>
            </a:r>
            <a:r>
              <a:rPr lang="en-US" sz="1100" dirty="0"/>
              <a:t>helps pay for outpatient prescription drugs. Part D </a:t>
            </a:r>
            <a:r>
              <a:rPr lang="en-US" sz="1100" dirty="0">
                <a:solidFill>
                  <a:schemeClr val="dk1"/>
                </a:solidFill>
              </a:rPr>
              <a:t>may help lower your prescription drug costs and protect you against higher costs in the future.</a:t>
            </a:r>
            <a:endParaRPr lang="en-US" sz="1100" dirty="0"/>
          </a:p>
        </p:txBody>
      </p:sp>
      <p:sp>
        <p:nvSpPr>
          <p:cNvPr id="4" name="Slide Number Placeholder 3"/>
          <p:cNvSpPr>
            <a:spLocks noGrp="1"/>
          </p:cNvSpPr>
          <p:nvPr>
            <p:ph type="sldNum" sz="quarter" idx="10"/>
          </p:nvPr>
        </p:nvSpPr>
        <p:spPr/>
        <p:txBody>
          <a:bodyPr/>
          <a:lstStyle/>
          <a:p>
            <a:fld id="{641B1B2C-1F52-44AB-960F-E6CE3AB6126E}" type="slidenum">
              <a:rPr lang="en-US" smtClean="0"/>
              <a:pPr/>
              <a:t>10</a:t>
            </a:fld>
            <a:endParaRPr lang="en-US" dirty="0"/>
          </a:p>
        </p:txBody>
      </p:sp>
    </p:spTree>
    <p:extLst>
      <p:ext uri="{BB962C8B-B14F-4D97-AF65-F5344CB8AC3E}">
        <p14:creationId xmlns:p14="http://schemas.microsoft.com/office/powerpoint/2010/main" val="3551894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Read slide</a:t>
            </a:r>
          </a:p>
          <a:p>
            <a:endParaRPr lang="en-US" sz="1100" dirty="0"/>
          </a:p>
          <a:p>
            <a:r>
              <a:rPr lang="en-US" sz="1100" dirty="0"/>
              <a:t>Most individuals don’t pay a monthly premium if you or your spouse has 10 years of Medicare</a:t>
            </a:r>
            <a:r>
              <a:rPr lang="en-US" sz="1100" baseline="0" dirty="0"/>
              <a:t> covered employment. Up to $560.50 in 2023 for those without sufficient work credits</a:t>
            </a:r>
          </a:p>
          <a:p>
            <a:endParaRPr lang="en-US" sz="1100" dirty="0"/>
          </a:p>
          <a:p>
            <a:r>
              <a:rPr lang="en-US" sz="1100" dirty="0"/>
              <a:t>You pay only your deductible for a hospital stay of</a:t>
            </a:r>
            <a:r>
              <a:rPr lang="en-US" sz="1100" baseline="0" dirty="0"/>
              <a:t> </a:t>
            </a:r>
            <a:r>
              <a:rPr lang="en-US" sz="1100" dirty="0"/>
              <a:t>fewer than 60 days.</a:t>
            </a:r>
          </a:p>
          <a:p>
            <a:endParaRPr lang="en-US" sz="1100" dirty="0"/>
          </a:p>
          <a:p>
            <a:r>
              <a:rPr lang="en-US" sz="1100" dirty="0"/>
              <a:t>Out-of</a:t>
            </a:r>
            <a:r>
              <a:rPr lang="en-US" sz="1100" baseline="0" dirty="0"/>
              <a:t>-pocket expenses for frequent or extended hospital stays can be very expensive.</a:t>
            </a:r>
            <a:endParaRPr lang="en-US" sz="1100" dirty="0"/>
          </a:p>
          <a:p>
            <a:endParaRPr lang="en-US" sz="1100" dirty="0"/>
          </a:p>
          <a:p>
            <a:r>
              <a:rPr lang="en-US" sz="1100" dirty="0"/>
              <a:t>A</a:t>
            </a:r>
            <a:r>
              <a:rPr lang="en-US" sz="1100" baseline="0" dirty="0"/>
              <a:t> benefit period begins the day you’re admitted as an inpatient hospital or SNF. The benefit period ends when you haven’t received any inpatient or SNF care for 60 days in a row. If you go into a hospital or SNF after one benefit period ends, a new benefit period begins and you must pay the hospital deductible for each benefit period. There are no limits to the number of benefit periods.</a:t>
            </a:r>
          </a:p>
          <a:p>
            <a:endParaRPr lang="en-US" sz="1100" baseline="0" dirty="0"/>
          </a:p>
          <a:p>
            <a:r>
              <a:rPr lang="en-US" sz="1100" baseline="0" dirty="0"/>
              <a:t>A “lifetime reserve day” represents additional days that Medicare will pay for when you are in a hospital more than 90 days. You have a total of 60 reserve days that can be used in your lifetime. For each “lifetime reserve day,” Medicare pays all covered costs except for the daily coinsurance.</a:t>
            </a:r>
            <a:endParaRPr lang="en-US" sz="1100" dirty="0"/>
          </a:p>
          <a:p>
            <a:endParaRPr lang="en-US" dirty="0"/>
          </a:p>
        </p:txBody>
      </p:sp>
      <p:sp>
        <p:nvSpPr>
          <p:cNvPr id="4" name="Slide Number Placeholder 3"/>
          <p:cNvSpPr>
            <a:spLocks noGrp="1"/>
          </p:cNvSpPr>
          <p:nvPr>
            <p:ph type="sldNum" sz="quarter" idx="10"/>
          </p:nvPr>
        </p:nvSpPr>
        <p:spPr/>
        <p:txBody>
          <a:bodyPr/>
          <a:lstStyle/>
          <a:p>
            <a:fld id="{641B1B2C-1F52-44AB-960F-E6CE3AB6126E}" type="slidenum">
              <a:rPr lang="en-US" smtClean="0"/>
              <a:pPr/>
              <a:t>11</a:t>
            </a:fld>
            <a:endParaRPr lang="en-US" dirty="0"/>
          </a:p>
        </p:txBody>
      </p:sp>
    </p:spTree>
    <p:extLst>
      <p:ext uri="{BB962C8B-B14F-4D97-AF65-F5344CB8AC3E}">
        <p14:creationId xmlns:p14="http://schemas.microsoft.com/office/powerpoint/2010/main" val="3803024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Read slide</a:t>
            </a:r>
          </a:p>
          <a:p>
            <a:endParaRPr lang="en-US" sz="1400" dirty="0"/>
          </a:p>
          <a:p>
            <a:r>
              <a:rPr lang="en-US" sz="1400" dirty="0"/>
              <a:t>(2023) Most new enrollees will pay $164.90 per month that is deducted from their Social</a:t>
            </a:r>
            <a:r>
              <a:rPr lang="en-US" sz="1400" baseline="0" dirty="0"/>
              <a:t> Security benefits (if collecting).</a:t>
            </a:r>
          </a:p>
          <a:p>
            <a:endParaRPr lang="en-US" sz="1400" baseline="0" dirty="0"/>
          </a:p>
          <a:p>
            <a:r>
              <a:rPr lang="en-US" sz="1400" baseline="0" dirty="0"/>
              <a:t>Income higher than $97,000 (single) or $194,000 (married) will pay higher than $164.90 per month.</a:t>
            </a:r>
            <a:endParaRPr lang="en-US" sz="1400" dirty="0"/>
          </a:p>
          <a:p>
            <a:endParaRPr lang="en-US" sz="1400" dirty="0"/>
          </a:p>
          <a:p>
            <a:r>
              <a:rPr lang="en-US" sz="1400" dirty="0"/>
              <a:t>No maximum out-of-pocket.</a:t>
            </a:r>
          </a:p>
          <a:p>
            <a:endParaRPr lang="en-US" sz="1400" dirty="0"/>
          </a:p>
          <a:p>
            <a:r>
              <a:rPr lang="en-US" sz="1400" dirty="0"/>
              <a:t>In 2023, you pay $226 for your Part B </a:t>
            </a:r>
            <a:r>
              <a:rPr lang="en-US" sz="1400" u="sng" dirty="0">
                <a:effectLst/>
                <a:hlinkClick r:id="rId3" tooltip="&lt;p&gt;The amount you must pay for health care or prescriptions before Original Medicare, your prescription drug plan, or your other insurance begins to pay.&lt;/p&gt;&#10;"/>
              </a:rPr>
              <a:t>Deductible</a:t>
            </a:r>
            <a:r>
              <a:rPr lang="en-US" sz="1400" dirty="0"/>
              <a:t>. After you meet your deductible for the year, you typically pay 20% of the </a:t>
            </a:r>
            <a:r>
              <a:rPr lang="en-US" sz="1400" dirty="0">
                <a:hlinkClick r:id="rId3" tooltip="&lt;p&gt;In Original Medicare, this is the amount a doctor or supplier that accepts assignment can be paid. It may be less than the actual amount a doctor or supplier charges. Medicare pays part of this amount and you’re responsible for the difference.&lt;/p&gt;&#10;"/>
              </a:rPr>
              <a:t>Medicare-approved amount</a:t>
            </a:r>
            <a:r>
              <a:rPr lang="en-US" sz="1400" dirty="0"/>
              <a:t> for these:</a:t>
            </a:r>
          </a:p>
          <a:p>
            <a:endParaRPr lang="en-US" sz="1400" dirty="0"/>
          </a:p>
          <a:p>
            <a:pPr lvl="1" algn="l">
              <a:buFont typeface="Arial" panose="020B0604020202020204" pitchFamily="34" charset="0"/>
              <a:buChar char="•"/>
            </a:pPr>
            <a:r>
              <a:rPr lang="en-US" sz="2000" b="0" i="0" dirty="0">
                <a:solidFill>
                  <a:srgbClr val="323A45"/>
                </a:solidFill>
                <a:effectLst/>
                <a:latin typeface="Rubik"/>
              </a:rPr>
              <a:t> Most doctor services (including most doctor services while you're a hospital inpatient)</a:t>
            </a:r>
          </a:p>
          <a:p>
            <a:pPr algn="l">
              <a:buFont typeface="Arial" panose="020B0604020202020204" pitchFamily="34" charset="0"/>
              <a:buChar char="•"/>
            </a:pPr>
            <a:endParaRPr lang="en-US" sz="2000" b="0" i="0" dirty="0">
              <a:solidFill>
                <a:srgbClr val="323A45"/>
              </a:solidFill>
              <a:effectLst/>
              <a:latin typeface="Rubik"/>
            </a:endParaRPr>
          </a:p>
          <a:p>
            <a:pPr lvl="1" algn="l">
              <a:buFont typeface="Arial" panose="020B0604020202020204" pitchFamily="34" charset="0"/>
              <a:buChar char="•"/>
            </a:pPr>
            <a:r>
              <a:rPr lang="en-US" sz="2000" b="0" i="0" dirty="0">
                <a:solidFill>
                  <a:srgbClr val="323A45"/>
                </a:solidFill>
                <a:effectLst/>
                <a:latin typeface="Rubik"/>
              </a:rPr>
              <a:t> Outpatient therapy</a:t>
            </a:r>
          </a:p>
          <a:p>
            <a:pPr algn="l">
              <a:buFont typeface="Arial" panose="020B0604020202020204" pitchFamily="34" charset="0"/>
              <a:buChar char="•"/>
            </a:pPr>
            <a:endParaRPr lang="en-US" sz="2000" b="0" i="0" dirty="0">
              <a:solidFill>
                <a:srgbClr val="323A45"/>
              </a:solidFill>
              <a:effectLst/>
              <a:latin typeface="Rubik"/>
            </a:endParaRPr>
          </a:p>
          <a:p>
            <a:pPr lvl="1" algn="l">
              <a:buFont typeface="Arial" panose="020B0604020202020204" pitchFamily="34" charset="0"/>
              <a:buChar char="•"/>
            </a:pPr>
            <a:r>
              <a:rPr lang="en-US" sz="2000" b="0" i="0" dirty="0">
                <a:solidFill>
                  <a:srgbClr val="323A45"/>
                </a:solidFill>
                <a:effectLst/>
                <a:latin typeface="Rubik"/>
              </a:rPr>
              <a:t> Durable Medical Equipment</a:t>
            </a:r>
          </a:p>
        </p:txBody>
      </p:sp>
      <p:sp>
        <p:nvSpPr>
          <p:cNvPr id="4" name="Slide Number Placeholder 3"/>
          <p:cNvSpPr>
            <a:spLocks noGrp="1"/>
          </p:cNvSpPr>
          <p:nvPr>
            <p:ph type="sldNum" sz="quarter" idx="10"/>
          </p:nvPr>
        </p:nvSpPr>
        <p:spPr/>
        <p:txBody>
          <a:bodyPr/>
          <a:lstStyle/>
          <a:p>
            <a:fld id="{641B1B2C-1F52-44AB-960F-E6CE3AB6126E}" type="slidenum">
              <a:rPr lang="en-US" smtClean="0"/>
              <a:pPr/>
              <a:t>12</a:t>
            </a:fld>
            <a:endParaRPr lang="en-US" dirty="0"/>
          </a:p>
        </p:txBody>
      </p:sp>
    </p:spTree>
    <p:extLst>
      <p:ext uri="{BB962C8B-B14F-4D97-AF65-F5344CB8AC3E}">
        <p14:creationId xmlns:p14="http://schemas.microsoft.com/office/powerpoint/2010/main" val="366914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641B1B2C-1F52-44AB-960F-E6CE3AB6126E}" type="slidenum">
              <a:rPr lang="en-US" smtClean="0"/>
              <a:pPr/>
              <a:t>13</a:t>
            </a:fld>
            <a:endParaRPr lang="en-US" dirty="0"/>
          </a:p>
        </p:txBody>
      </p:sp>
    </p:spTree>
    <p:extLst>
      <p:ext uri="{BB962C8B-B14F-4D97-AF65-F5344CB8AC3E}">
        <p14:creationId xmlns:p14="http://schemas.microsoft.com/office/powerpoint/2010/main" val="4247253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If you have to pay a higher amount for your Part B premium and you disagree (for example, if your income goes down), call Social Security at 1.800.772.1213. Teletypewriter users should call 1.800.325.0778. </a:t>
            </a:r>
          </a:p>
        </p:txBody>
      </p:sp>
      <p:sp>
        <p:nvSpPr>
          <p:cNvPr id="4" name="Slide Number Placeholder 3"/>
          <p:cNvSpPr>
            <a:spLocks noGrp="1"/>
          </p:cNvSpPr>
          <p:nvPr>
            <p:ph type="sldNum" sz="quarter" idx="10"/>
          </p:nvPr>
        </p:nvSpPr>
        <p:spPr/>
        <p:txBody>
          <a:bodyPr/>
          <a:lstStyle/>
          <a:p>
            <a:fld id="{641B1B2C-1F52-44AB-960F-E6CE3AB6126E}" type="slidenum">
              <a:rPr lang="en-US" smtClean="0"/>
              <a:pPr/>
              <a:t>14</a:t>
            </a:fld>
            <a:endParaRPr lang="en-US" dirty="0"/>
          </a:p>
        </p:txBody>
      </p:sp>
    </p:spTree>
    <p:extLst>
      <p:ext uri="{BB962C8B-B14F-4D97-AF65-F5344CB8AC3E}">
        <p14:creationId xmlns:p14="http://schemas.microsoft.com/office/powerpoint/2010/main" val="2991029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must have Part B if:</a:t>
            </a:r>
          </a:p>
          <a:p>
            <a:r>
              <a:rPr lang="en-US" dirty="0"/>
              <a:t>You want to buy a Medigap (Medicare Supplement Insurance) policy.</a:t>
            </a:r>
          </a:p>
          <a:p>
            <a:r>
              <a:rPr lang="en-US" dirty="0"/>
              <a:t>You want to join a Medicare Advantage Plan.</a:t>
            </a:r>
          </a:p>
          <a:p>
            <a:r>
              <a:rPr lang="en-US" dirty="0"/>
              <a:t>You're eligible for TRICARE for Life (TFL)* or Civilian Health and Medical Program of the Department of Veterans Affairs (CHAMPVA).</a:t>
            </a:r>
          </a:p>
          <a:p>
            <a:r>
              <a:rPr lang="en-US" dirty="0"/>
              <a:t>Your employer coverage requires you or your spouse/family member to have it – less than 20 employees (talk to your employer’s or union benefits administrator).</a:t>
            </a:r>
          </a:p>
          <a:p>
            <a:endParaRPr lang="en-US" dirty="0"/>
          </a:p>
          <a:p>
            <a:r>
              <a:rPr lang="en-US" dirty="0"/>
              <a:t>Veterans’ benefits are separate from Medicare. With Veterans benefits, you may choose to not enroll in Part B, but you pay a penalty if you don’t sign up for Part B during your Initial Enrollment Period (visit VA.gov). If you have VA coverage, you won't be eligible to enroll in Part B using the Special Enrollment Period (SEP). </a:t>
            </a:r>
          </a:p>
          <a:p>
            <a:endParaRPr lang="en-US" dirty="0"/>
          </a:p>
          <a:p>
            <a:r>
              <a:rPr lang="en-US" dirty="0"/>
              <a:t>*TFL provides expanded medical coverage to Medicare-eligible uniformed services retirees 65 or older, to their eligible family members and survivors, and to certain former spouses. You must have Medicare Part A (Hospital Insurance) and Medicare Part B (Medical Insurance) to get TFL benefits. However, if you’re an active-duty service member, or the spouse or dependent child of an active-duty service member, you don’t have to enroll in Part B to keep your TRICARE coverage. When the active-duty service member retires, you must enroll in Part B to keep your TFL coverage. You can get Part B during a Special Enrollment Period if you have Medicare because you’re 65 or older, or you’re disabled. For more information, visit Tricare.mil/</a:t>
            </a:r>
            <a:r>
              <a:rPr lang="en-US" dirty="0" err="1"/>
              <a:t>mybenefit</a:t>
            </a:r>
            <a:r>
              <a:rPr lang="en-US" dirty="0"/>
              <a:t>. </a:t>
            </a:r>
          </a:p>
          <a:p>
            <a:endParaRPr lang="en-US" dirty="0"/>
          </a:p>
          <a:p>
            <a:r>
              <a:rPr lang="en-US" dirty="0"/>
              <a:t>You must have Part A and Part B to keep your CHAMPVA coverage.</a:t>
            </a:r>
          </a:p>
          <a:p>
            <a:endParaRPr lang="en-US" dirty="0"/>
          </a:p>
          <a:p>
            <a:r>
              <a:rPr lang="en-US" dirty="0"/>
              <a:t>NOTE: See also medicare.gov/supplements-other-insurance/how-</a:t>
            </a:r>
            <a:r>
              <a:rPr lang="en-US" dirty="0" err="1"/>
              <a:t>medicare</a:t>
            </a:r>
            <a:r>
              <a:rPr lang="en-US" dirty="0"/>
              <a:t>-works-with-other-insurance for more information on “Who Pays First.”</a:t>
            </a:r>
          </a:p>
          <a:p>
            <a:endParaRPr lang="en-US" dirty="0"/>
          </a:p>
        </p:txBody>
      </p:sp>
      <p:sp>
        <p:nvSpPr>
          <p:cNvPr id="4" name="Slide Number Placeholder 3"/>
          <p:cNvSpPr>
            <a:spLocks noGrp="1"/>
          </p:cNvSpPr>
          <p:nvPr>
            <p:ph type="sldNum" sz="quarter" idx="5"/>
          </p:nvPr>
        </p:nvSpPr>
        <p:spPr/>
        <p:txBody>
          <a:bodyPr/>
          <a:lstStyle/>
          <a:p>
            <a:fld id="{641B1B2C-1F52-44AB-960F-E6CE3AB6126E}" type="slidenum">
              <a:rPr lang="en-US" smtClean="0"/>
              <a:pPr/>
              <a:t>15</a:t>
            </a:fld>
            <a:endParaRPr lang="en-US" dirty="0"/>
          </a:p>
        </p:txBody>
      </p:sp>
    </p:spTree>
    <p:extLst>
      <p:ext uri="{BB962C8B-B14F-4D97-AF65-F5344CB8AC3E}">
        <p14:creationId xmlns:p14="http://schemas.microsoft.com/office/powerpoint/2010/main" val="804961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1100" b="0" kern="1200" dirty="0">
                <a:solidFill>
                  <a:schemeClr val="tx1"/>
                </a:solidFill>
                <a:effectLst/>
                <a:latin typeface="+mn-lt"/>
                <a:ea typeface="+mn-ea"/>
                <a:cs typeface="+mn-cs"/>
              </a:rPr>
              <a:t>The </a:t>
            </a:r>
            <a:r>
              <a:rPr lang="en-US" sz="1100" b="1" kern="1200" dirty="0">
                <a:solidFill>
                  <a:schemeClr val="tx1"/>
                </a:solidFill>
                <a:effectLst/>
                <a:latin typeface="+mn-lt"/>
                <a:ea typeface="+mn-ea"/>
                <a:cs typeface="+mn-cs"/>
              </a:rPr>
              <a:t>late enrollment penalty</a:t>
            </a:r>
            <a:r>
              <a:rPr lang="en-US" sz="1100" b="0" kern="1200" dirty="0">
                <a:solidFill>
                  <a:schemeClr val="tx1"/>
                </a:solidFill>
                <a:effectLst/>
                <a:latin typeface="+mn-lt"/>
                <a:ea typeface="+mn-ea"/>
                <a:cs typeface="+mn-cs"/>
              </a:rPr>
              <a:t> amount typically is 1% of the national base beneficiary premium (also called “base beneficiary premium,” $</a:t>
            </a:r>
            <a:r>
              <a:rPr lang="en-US" sz="1100" b="0" kern="1200" dirty="0">
                <a:solidFill>
                  <a:srgbClr val="FF0000"/>
                </a:solidFill>
                <a:effectLst/>
                <a:latin typeface="+mn-lt"/>
                <a:ea typeface="+mn-ea"/>
                <a:cs typeface="+mn-cs"/>
              </a:rPr>
              <a:t>34.70 in 2024</a:t>
            </a:r>
            <a:r>
              <a:rPr lang="en-US" sz="1100" b="0" kern="1200" dirty="0">
                <a:solidFill>
                  <a:schemeClr val="tx1"/>
                </a:solidFill>
                <a:effectLst/>
                <a:latin typeface="+mn-lt"/>
                <a:ea typeface="+mn-ea"/>
                <a:cs typeface="+mn-cs"/>
              </a:rPr>
              <a:t>) for each full, uncovered month that the person didn't have </a:t>
            </a:r>
            <a:r>
              <a:rPr lang="en-US" sz="1100" b="1" kern="1200" dirty="0">
                <a:solidFill>
                  <a:schemeClr val="tx1"/>
                </a:solidFill>
                <a:effectLst/>
                <a:latin typeface="+mn-lt"/>
                <a:ea typeface="+mn-ea"/>
                <a:cs typeface="+mn-cs"/>
              </a:rPr>
              <a:t>Part D</a:t>
            </a:r>
            <a:endParaRPr lang="en-US" sz="1200" dirty="0"/>
          </a:p>
          <a:p>
            <a:endParaRPr lang="en-US" sz="1100" dirty="0"/>
          </a:p>
        </p:txBody>
      </p:sp>
      <p:sp>
        <p:nvSpPr>
          <p:cNvPr id="4" name="Slide Number Placeholder 3"/>
          <p:cNvSpPr>
            <a:spLocks noGrp="1"/>
          </p:cNvSpPr>
          <p:nvPr>
            <p:ph type="sldNum" sz="quarter" idx="10"/>
          </p:nvPr>
        </p:nvSpPr>
        <p:spPr/>
        <p:txBody>
          <a:bodyPr/>
          <a:lstStyle/>
          <a:p>
            <a:fld id="{641B1B2C-1F52-44AB-960F-E6CE3AB6126E}" type="slidenum">
              <a:rPr lang="en-US" smtClean="0"/>
              <a:pPr/>
              <a:t>16</a:t>
            </a:fld>
            <a:endParaRPr lang="en-US" dirty="0"/>
          </a:p>
        </p:txBody>
      </p:sp>
    </p:spTree>
    <p:extLst>
      <p:ext uri="{BB962C8B-B14F-4D97-AF65-F5344CB8AC3E}">
        <p14:creationId xmlns:p14="http://schemas.microsoft.com/office/powerpoint/2010/main" val="1253284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If you have to pay a higher amount for your Part D premium and you disagree (for example, if your income goes down), call Social Security at 1.800.772.1213. Teletypewriter users should call 1.800.325.0778. </a:t>
            </a:r>
          </a:p>
        </p:txBody>
      </p:sp>
      <p:sp>
        <p:nvSpPr>
          <p:cNvPr id="4" name="Slide Number Placeholder 3"/>
          <p:cNvSpPr>
            <a:spLocks noGrp="1"/>
          </p:cNvSpPr>
          <p:nvPr>
            <p:ph type="sldNum" sz="quarter" idx="10"/>
          </p:nvPr>
        </p:nvSpPr>
        <p:spPr/>
        <p:txBody>
          <a:bodyPr/>
          <a:lstStyle/>
          <a:p>
            <a:fld id="{641B1B2C-1F52-44AB-960F-E6CE3AB6126E}" type="slidenum">
              <a:rPr lang="en-US" smtClean="0"/>
              <a:pPr/>
              <a:t>17</a:t>
            </a:fld>
            <a:endParaRPr lang="en-US" dirty="0"/>
          </a:p>
        </p:txBody>
      </p:sp>
    </p:spTree>
    <p:extLst>
      <p:ext uri="{BB962C8B-B14F-4D97-AF65-F5344CB8AC3E}">
        <p14:creationId xmlns:p14="http://schemas.microsoft.com/office/powerpoint/2010/main" val="1137705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1B1B2C-1F52-44AB-960F-E6CE3AB6126E}" type="slidenum">
              <a:rPr lang="en-US" smtClean="0"/>
              <a:pPr/>
              <a:t>18</a:t>
            </a:fld>
            <a:endParaRPr lang="en-US" dirty="0"/>
          </a:p>
        </p:txBody>
      </p:sp>
    </p:spTree>
    <p:extLst>
      <p:ext uri="{BB962C8B-B14F-4D97-AF65-F5344CB8AC3E}">
        <p14:creationId xmlns:p14="http://schemas.microsoft.com/office/powerpoint/2010/main" val="2794474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This slide shows</a:t>
            </a:r>
            <a:r>
              <a:rPr lang="en-US" sz="1100" baseline="0" dirty="0"/>
              <a:t> you some of the more expensive gaps that are not covered by Medicare and could require significant out-of-pocket expenses. One way to cover some of these gaps is by purchasing a Medigap plan.</a:t>
            </a:r>
            <a:endParaRPr lang="en-US" sz="1100" dirty="0"/>
          </a:p>
        </p:txBody>
      </p:sp>
      <p:sp>
        <p:nvSpPr>
          <p:cNvPr id="4" name="Slide Number Placeholder 3"/>
          <p:cNvSpPr>
            <a:spLocks noGrp="1"/>
          </p:cNvSpPr>
          <p:nvPr>
            <p:ph type="sldNum" sz="quarter" idx="10"/>
          </p:nvPr>
        </p:nvSpPr>
        <p:spPr/>
        <p:txBody>
          <a:bodyPr/>
          <a:lstStyle/>
          <a:p>
            <a:fld id="{641B1B2C-1F52-44AB-960F-E6CE3AB6126E}" type="slidenum">
              <a:rPr lang="en-US" smtClean="0"/>
              <a:pPr/>
              <a:t>19</a:t>
            </a:fld>
            <a:endParaRPr lang="en-US" dirty="0"/>
          </a:p>
        </p:txBody>
      </p:sp>
    </p:spTree>
    <p:extLst>
      <p:ext uri="{BB962C8B-B14F-4D97-AF65-F5344CB8AC3E}">
        <p14:creationId xmlns:p14="http://schemas.microsoft.com/office/powerpoint/2010/main" val="3092686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dirty="0"/>
              <a:t>Welcome everyone and thank</a:t>
            </a:r>
            <a:r>
              <a:rPr lang="en-US" baseline="0" dirty="0"/>
              <a:t> you</a:t>
            </a:r>
            <a:r>
              <a:rPr lang="en-US" dirty="0"/>
              <a:t> for joining me today</a:t>
            </a:r>
            <a:r>
              <a:rPr lang="en-US" baseline="0" dirty="0"/>
              <a:t> for a discussion about healthcare in retirement. This is a topic that many individuals do not plan adequately for prior to retirement, and the goal of this presentation today is to provide you with the information you need to prepare for the potential costs and risks. </a:t>
            </a:r>
            <a:endParaRPr lang="en-US" dirty="0"/>
          </a:p>
        </p:txBody>
      </p:sp>
      <p:sp>
        <p:nvSpPr>
          <p:cNvPr id="4" name="Slide Number Placeholder 3"/>
          <p:cNvSpPr>
            <a:spLocks noGrp="1"/>
          </p:cNvSpPr>
          <p:nvPr>
            <p:ph type="sldNum" sz="quarter" idx="5"/>
          </p:nvPr>
        </p:nvSpPr>
        <p:spPr/>
        <p:txBody>
          <a:bodyPr/>
          <a:lstStyle/>
          <a:p>
            <a:fld id="{641B1B2C-1F52-44AB-960F-E6CE3AB6126E}" type="slidenum">
              <a:rPr lang="en-US" smtClean="0"/>
              <a:pPr/>
              <a:t>2</a:t>
            </a:fld>
            <a:endParaRPr lang="en-US" dirty="0"/>
          </a:p>
        </p:txBody>
      </p:sp>
    </p:spTree>
    <p:extLst>
      <p:ext uri="{BB962C8B-B14F-4D97-AF65-F5344CB8AC3E}">
        <p14:creationId xmlns:p14="http://schemas.microsoft.com/office/powerpoint/2010/main" val="4103218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sz="1100" dirty="0"/>
              <a:t>Only signing up for Parts A, B and D can leave you very exposed to high costs should you become sick and need care – especially the 20% Part B coinsurance for doctor care</a:t>
            </a:r>
          </a:p>
          <a:p>
            <a:pPr marL="174708" indent="-174708">
              <a:buFont typeface="Arial" panose="020B0604020202020204" pitchFamily="34" charset="0"/>
              <a:buChar char="•"/>
            </a:pPr>
            <a:r>
              <a:rPr lang="en-US" sz="1100" dirty="0"/>
              <a:t>This is the first pitfall as people approach age 65.</a:t>
            </a:r>
          </a:p>
          <a:p>
            <a:pPr marL="174708" indent="-174708">
              <a:buFont typeface="Arial" panose="020B0604020202020204" pitchFamily="34" charset="0"/>
              <a:buChar char="•"/>
            </a:pPr>
            <a:r>
              <a:rPr lang="en-US" sz="1100" dirty="0"/>
              <a:t>Medicare Supplement plans (also referred to as Medigap</a:t>
            </a:r>
            <a:r>
              <a:rPr lang="en-US" sz="1100" baseline="0" dirty="0"/>
              <a:t> </a:t>
            </a:r>
            <a:r>
              <a:rPr lang="en-US" sz="1100" dirty="0"/>
              <a:t>plans) are designed to fill the gaps in coverage created by parts A and B.</a:t>
            </a:r>
          </a:p>
          <a:p>
            <a:endParaRPr lang="en-US" sz="900" dirty="0"/>
          </a:p>
          <a:p>
            <a:r>
              <a:rPr lang="en-US" sz="1100" dirty="0"/>
              <a:t>Read slide – </a:t>
            </a:r>
            <a:r>
              <a:rPr lang="en-US" sz="1100" dirty="0" err="1"/>
              <a:t>Medigap</a:t>
            </a:r>
            <a:r>
              <a:rPr lang="en-US" sz="1100" dirty="0"/>
              <a:t> policies</a:t>
            </a:r>
          </a:p>
        </p:txBody>
      </p:sp>
      <p:sp>
        <p:nvSpPr>
          <p:cNvPr id="4" name="Slide Number Placeholder 3"/>
          <p:cNvSpPr>
            <a:spLocks noGrp="1"/>
          </p:cNvSpPr>
          <p:nvPr>
            <p:ph type="sldNum" sz="quarter" idx="10"/>
          </p:nvPr>
        </p:nvSpPr>
        <p:spPr/>
        <p:txBody>
          <a:bodyPr/>
          <a:lstStyle/>
          <a:p>
            <a:fld id="{641B1B2C-1F52-44AB-960F-E6CE3AB6126E}" type="slidenum">
              <a:rPr lang="en-US" smtClean="0"/>
              <a:pPr/>
              <a:t>20</a:t>
            </a:fld>
            <a:endParaRPr lang="en-US" dirty="0"/>
          </a:p>
        </p:txBody>
      </p:sp>
    </p:spTree>
    <p:extLst>
      <p:ext uri="{BB962C8B-B14F-4D97-AF65-F5344CB8AC3E}">
        <p14:creationId xmlns:p14="http://schemas.microsoft.com/office/powerpoint/2010/main" val="3740774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Seniors have a choice of 10 different plans, which are labeled by letter from A through N. Each lettered policy has different benefits and costs from each other lettered policy. But every Plan A is the same as every other Plan A, every Plan B is the same as every other Plan B, and so on. Federal law requires they be standardized regardless of which insurer is selling them or which state they’re being offered in.</a:t>
            </a:r>
            <a:endParaRPr lang="en-US" sz="1100" dirty="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641B1B2C-1F52-44AB-960F-E6CE3AB6126E}" type="slidenum">
              <a:rPr lang="en-US" smtClean="0"/>
              <a:pPr/>
              <a:t>21</a:t>
            </a:fld>
            <a:endParaRPr lang="en-US" dirty="0"/>
          </a:p>
        </p:txBody>
      </p:sp>
    </p:spTree>
    <p:extLst>
      <p:ext uri="{BB962C8B-B14F-4D97-AF65-F5344CB8AC3E}">
        <p14:creationId xmlns:p14="http://schemas.microsoft.com/office/powerpoint/2010/main" val="2646555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This slide shows</a:t>
            </a:r>
            <a:r>
              <a:rPr lang="en-US" sz="1100" baseline="0" dirty="0"/>
              <a:t> you some of the more expensive gaps that are not covered by a </a:t>
            </a:r>
            <a:r>
              <a:rPr lang="en-US" sz="1100" baseline="0" dirty="0" err="1"/>
              <a:t>Medigap</a:t>
            </a:r>
            <a:r>
              <a:rPr lang="en-US" sz="1100" baseline="0" dirty="0"/>
              <a:t> plan.</a:t>
            </a:r>
            <a:endParaRPr lang="en-US" sz="1100" dirty="0"/>
          </a:p>
        </p:txBody>
      </p:sp>
      <p:sp>
        <p:nvSpPr>
          <p:cNvPr id="4" name="Slide Number Placeholder 3"/>
          <p:cNvSpPr>
            <a:spLocks noGrp="1"/>
          </p:cNvSpPr>
          <p:nvPr>
            <p:ph type="sldNum" sz="quarter" idx="10"/>
          </p:nvPr>
        </p:nvSpPr>
        <p:spPr/>
        <p:txBody>
          <a:bodyPr/>
          <a:lstStyle/>
          <a:p>
            <a:fld id="{641B1B2C-1F52-44AB-960F-E6CE3AB6126E}" type="slidenum">
              <a:rPr lang="en-US" smtClean="0"/>
              <a:pPr/>
              <a:t>22</a:t>
            </a:fld>
            <a:endParaRPr lang="en-US" dirty="0"/>
          </a:p>
        </p:txBody>
      </p:sp>
    </p:spTree>
    <p:extLst>
      <p:ext uri="{BB962C8B-B14F-4D97-AF65-F5344CB8AC3E}">
        <p14:creationId xmlns:p14="http://schemas.microsoft.com/office/powerpoint/2010/main" val="2563644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Read slide</a:t>
            </a:r>
          </a:p>
          <a:p>
            <a:endParaRPr lang="en-US" sz="1100" dirty="0"/>
          </a:p>
          <a:p>
            <a:r>
              <a:rPr lang="en-US" sz="1100" dirty="0"/>
              <a:t>Medicare Advantage plans offer the convenience</a:t>
            </a:r>
            <a:r>
              <a:rPr lang="en-US" sz="1100" baseline="0" dirty="0"/>
              <a:t> of bundling all your healthcare coverage into one plan. A tradeoff for the convenience of a bundled plan is generally a limited network of hospitals and doctors you can receive care from. </a:t>
            </a:r>
            <a:endParaRPr lang="en-US" sz="1100" dirty="0"/>
          </a:p>
        </p:txBody>
      </p:sp>
      <p:sp>
        <p:nvSpPr>
          <p:cNvPr id="4" name="Slide Number Placeholder 3"/>
          <p:cNvSpPr>
            <a:spLocks noGrp="1"/>
          </p:cNvSpPr>
          <p:nvPr>
            <p:ph type="sldNum" sz="quarter" idx="10"/>
          </p:nvPr>
        </p:nvSpPr>
        <p:spPr/>
        <p:txBody>
          <a:bodyPr/>
          <a:lstStyle/>
          <a:p>
            <a:fld id="{641B1B2C-1F52-44AB-960F-E6CE3AB6126E}" type="slidenum">
              <a:rPr lang="en-US" smtClean="0"/>
              <a:pPr/>
              <a:t>23</a:t>
            </a:fld>
            <a:endParaRPr lang="en-US" dirty="0"/>
          </a:p>
        </p:txBody>
      </p:sp>
    </p:spTree>
    <p:extLst>
      <p:ext uri="{BB962C8B-B14F-4D97-AF65-F5344CB8AC3E}">
        <p14:creationId xmlns:p14="http://schemas.microsoft.com/office/powerpoint/2010/main" val="1739101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Read slide</a:t>
            </a:r>
          </a:p>
          <a:p>
            <a:endParaRPr lang="en-US" sz="1100" dirty="0"/>
          </a:p>
          <a:p>
            <a:r>
              <a:rPr lang="en-US" sz="1100" dirty="0"/>
              <a:t>Medicare Advantage plans offer the convenience</a:t>
            </a:r>
            <a:r>
              <a:rPr lang="en-US" sz="1100" baseline="0" dirty="0"/>
              <a:t> of bundling all your healthcare coverage into one plan. A tradeoff for the convenience of a bundled plan is generally a limited network of hospitals and doctors you can receive care from. </a:t>
            </a:r>
            <a:endParaRPr lang="en-US" sz="1100" dirty="0"/>
          </a:p>
          <a:p>
            <a:endParaRPr lang="en-US" sz="1100" dirty="0"/>
          </a:p>
        </p:txBody>
      </p:sp>
      <p:sp>
        <p:nvSpPr>
          <p:cNvPr id="4" name="Slide Number Placeholder 3"/>
          <p:cNvSpPr>
            <a:spLocks noGrp="1"/>
          </p:cNvSpPr>
          <p:nvPr>
            <p:ph type="sldNum" sz="quarter" idx="10"/>
          </p:nvPr>
        </p:nvSpPr>
        <p:spPr/>
        <p:txBody>
          <a:bodyPr/>
          <a:lstStyle/>
          <a:p>
            <a:fld id="{641B1B2C-1F52-44AB-960F-E6CE3AB6126E}" type="slidenum">
              <a:rPr lang="en-US" smtClean="0"/>
              <a:pPr/>
              <a:t>24</a:t>
            </a:fld>
            <a:endParaRPr lang="en-US" dirty="0"/>
          </a:p>
        </p:txBody>
      </p:sp>
    </p:spTree>
    <p:extLst>
      <p:ext uri="{BB962C8B-B14F-4D97-AF65-F5344CB8AC3E}">
        <p14:creationId xmlns:p14="http://schemas.microsoft.com/office/powerpoint/2010/main" val="2662265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Medicare Advantage plans offer the convenience</a:t>
            </a:r>
            <a:r>
              <a:rPr lang="en-US" sz="1100" baseline="0" dirty="0"/>
              <a:t> of bundling all your healthcare coverage into one plan. A tradeoff for the convenience of a bundled plan is generally a limited network of hospitals and doctors you can receive care from. </a:t>
            </a:r>
            <a:endParaRPr lang="en-US" sz="1100" dirty="0"/>
          </a:p>
        </p:txBody>
      </p:sp>
      <p:sp>
        <p:nvSpPr>
          <p:cNvPr id="4" name="Slide Number Placeholder 3"/>
          <p:cNvSpPr>
            <a:spLocks noGrp="1"/>
          </p:cNvSpPr>
          <p:nvPr>
            <p:ph type="sldNum" sz="quarter" idx="10"/>
          </p:nvPr>
        </p:nvSpPr>
        <p:spPr/>
        <p:txBody>
          <a:bodyPr/>
          <a:lstStyle/>
          <a:p>
            <a:fld id="{641B1B2C-1F52-44AB-960F-E6CE3AB6126E}" type="slidenum">
              <a:rPr lang="en-US" smtClean="0"/>
              <a:pPr/>
              <a:t>25</a:t>
            </a:fld>
            <a:endParaRPr lang="en-US" dirty="0"/>
          </a:p>
        </p:txBody>
      </p:sp>
    </p:spTree>
    <p:extLst>
      <p:ext uri="{BB962C8B-B14F-4D97-AF65-F5344CB8AC3E}">
        <p14:creationId xmlns:p14="http://schemas.microsoft.com/office/powerpoint/2010/main" val="2436677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41B1B2C-1F52-44AB-960F-E6CE3AB6126E}" type="slidenum">
              <a:rPr lang="en-US" smtClean="0"/>
              <a:pPr/>
              <a:t>26</a:t>
            </a:fld>
            <a:endParaRPr lang="en-US" dirty="0"/>
          </a:p>
        </p:txBody>
      </p:sp>
    </p:spTree>
    <p:extLst>
      <p:ext uri="{BB962C8B-B14F-4D97-AF65-F5344CB8AC3E}">
        <p14:creationId xmlns:p14="http://schemas.microsoft.com/office/powerpoint/2010/main" val="338229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There are two general paths for Medicare coverage.</a:t>
            </a:r>
          </a:p>
          <a:p>
            <a:endParaRPr lang="en-US" sz="1100" dirty="0"/>
          </a:p>
          <a:p>
            <a:r>
              <a:rPr lang="en-US" sz="1100" dirty="0"/>
              <a:t>First you enroll in what’s referred</a:t>
            </a:r>
            <a:r>
              <a:rPr lang="en-US" sz="1100" baseline="0" dirty="0"/>
              <a:t> to as Original Medicare which is administered through the federal government and consists of:</a:t>
            </a:r>
          </a:p>
          <a:p>
            <a:pPr marL="171450" indent="-171450">
              <a:buFont typeface="Arial" panose="020B0604020202020204" pitchFamily="34" charset="0"/>
              <a:buChar char="•"/>
            </a:pPr>
            <a:r>
              <a:rPr lang="en-US" sz="1100" baseline="0" dirty="0"/>
              <a:t>Part A – Hospital Insurance</a:t>
            </a:r>
          </a:p>
          <a:p>
            <a:pPr marL="171450" indent="-171450">
              <a:buFont typeface="Arial" panose="020B0604020202020204" pitchFamily="34" charset="0"/>
              <a:buChar char="•"/>
            </a:pPr>
            <a:r>
              <a:rPr lang="en-US" sz="1100" baseline="0" dirty="0"/>
              <a:t>Part B – Medical Insurance</a:t>
            </a:r>
            <a:endParaRPr lang="en-US" sz="1100" dirty="0"/>
          </a:p>
          <a:p>
            <a:endParaRPr lang="en-US" sz="1100" dirty="0"/>
          </a:p>
          <a:p>
            <a:r>
              <a:rPr lang="en-US" sz="1100" dirty="0"/>
              <a:t>After you enroll in Original</a:t>
            </a:r>
            <a:r>
              <a:rPr lang="en-US" sz="1100" baseline="0" dirty="0"/>
              <a:t> Medicare you make the decision on what additional coverage you need and how you would like to obtain that coverage.</a:t>
            </a:r>
          </a:p>
          <a:p>
            <a:endParaRPr lang="en-US" sz="1100" baseline="0" dirty="0"/>
          </a:p>
          <a:p>
            <a:r>
              <a:rPr lang="en-US" sz="1100" baseline="0" dirty="0"/>
              <a:t>Left Path – You can choose to keep your Original Medicare coverage and add Part D, prescription drug coverage, and Medigap which helps supplement some of the costs Original Medicare does not cover. Both of these parts are optional and purchased through private insurance providers. Doctor copays are percentage based and have no maximum.</a:t>
            </a:r>
            <a:endParaRPr lang="en-US" sz="1100" dirty="0"/>
          </a:p>
          <a:p>
            <a:endParaRPr lang="en-US" sz="1100" dirty="0"/>
          </a:p>
          <a:p>
            <a:r>
              <a:rPr lang="en-US" sz="1100" dirty="0"/>
              <a:t>Right Path</a:t>
            </a:r>
            <a:r>
              <a:rPr lang="en-US" sz="1100" baseline="0" dirty="0"/>
              <a:t> – Or you can choose the Medicare Advantage path which is a private alternative for all Medicare coverage and has an all-in-one plan model. Medicare Advantage generally includes prescription drug coverage, and may also include coverage for vision, dental, hearing, and wellness services. If a Medicare Advantage plan does not include Part D, you can purchase a Part D plan separately. </a:t>
            </a:r>
          </a:p>
          <a:p>
            <a:endParaRPr lang="en-US" sz="1100" baseline="0" dirty="0"/>
          </a:p>
          <a:p>
            <a:r>
              <a:rPr lang="en-US" sz="1100" baseline="0" dirty="0"/>
              <a:t>Many factors need to be considered when evaluating what path is optimal for you. Let’s look at each part of Medicare a little closer so you can gain a better understanding.</a:t>
            </a:r>
          </a:p>
          <a:p>
            <a:endParaRPr lang="en-US" sz="1100" dirty="0"/>
          </a:p>
        </p:txBody>
      </p:sp>
      <p:sp>
        <p:nvSpPr>
          <p:cNvPr id="4" name="Slide Number Placeholder 3"/>
          <p:cNvSpPr>
            <a:spLocks noGrp="1"/>
          </p:cNvSpPr>
          <p:nvPr>
            <p:ph type="sldNum" sz="quarter" idx="10"/>
          </p:nvPr>
        </p:nvSpPr>
        <p:spPr/>
        <p:txBody>
          <a:bodyPr/>
          <a:lstStyle/>
          <a:p>
            <a:fld id="{641B1B2C-1F52-44AB-960F-E6CE3AB6126E}" type="slidenum">
              <a:rPr lang="en-US" smtClean="0"/>
              <a:pPr/>
              <a:t>27</a:t>
            </a:fld>
            <a:endParaRPr lang="en-US" dirty="0"/>
          </a:p>
        </p:txBody>
      </p:sp>
    </p:spTree>
    <p:extLst>
      <p:ext uri="{BB962C8B-B14F-4D97-AF65-F5344CB8AC3E}">
        <p14:creationId xmlns:p14="http://schemas.microsoft.com/office/powerpoint/2010/main" val="2579764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a:t>
            </a:r>
            <a:endParaRPr lang="en-US" dirty="0"/>
          </a:p>
        </p:txBody>
      </p:sp>
      <p:sp>
        <p:nvSpPr>
          <p:cNvPr id="4" name="Slide Number Placeholder 3"/>
          <p:cNvSpPr>
            <a:spLocks noGrp="1"/>
          </p:cNvSpPr>
          <p:nvPr>
            <p:ph type="sldNum" sz="quarter" idx="10"/>
          </p:nvPr>
        </p:nvSpPr>
        <p:spPr/>
        <p:txBody>
          <a:bodyPr/>
          <a:lstStyle/>
          <a:p>
            <a:fld id="{641B1B2C-1F52-44AB-960F-E6CE3AB6126E}" type="slidenum">
              <a:rPr lang="en-US" smtClean="0"/>
              <a:pPr/>
              <a:t>28</a:t>
            </a:fld>
            <a:endParaRPr lang="en-US" dirty="0"/>
          </a:p>
        </p:txBody>
      </p:sp>
    </p:spTree>
    <p:extLst>
      <p:ext uri="{BB962C8B-B14F-4D97-AF65-F5344CB8AC3E}">
        <p14:creationId xmlns:p14="http://schemas.microsoft.com/office/powerpoint/2010/main" val="601387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Annual enrollment/disenrollment periods</a:t>
            </a:r>
          </a:p>
          <a:p>
            <a:r>
              <a:rPr lang="en-US" sz="1100" dirty="0"/>
              <a:t>Each year, there’s an </a:t>
            </a:r>
            <a:r>
              <a:rPr lang="en-US" sz="1100" dirty="0">
                <a:hlinkClick r:id="rId3"/>
              </a:rPr>
              <a:t>open enrollment period</a:t>
            </a:r>
            <a:r>
              <a:rPr lang="en-US" sz="1100" dirty="0"/>
              <a:t> for </a:t>
            </a:r>
            <a:r>
              <a:rPr lang="en-US" sz="1100" dirty="0">
                <a:hlinkClick r:id="rId4"/>
              </a:rPr>
              <a:t>Medicare Advantage</a:t>
            </a:r>
            <a:r>
              <a:rPr lang="en-US" sz="1100" dirty="0"/>
              <a:t> and </a:t>
            </a:r>
            <a:r>
              <a:rPr lang="en-US" sz="1100" dirty="0">
                <a:hlinkClick r:id="rId5"/>
              </a:rPr>
              <a:t>Medicare Part D</a:t>
            </a:r>
            <a:r>
              <a:rPr lang="en-US" sz="1100" dirty="0"/>
              <a:t>, which runs from October 15 to December 7 with coverage changes effective January 1.</a:t>
            </a:r>
          </a:p>
          <a:p>
            <a:r>
              <a:rPr lang="en-US" sz="1100" dirty="0"/>
              <a:t>There’s also a separate open enrollment window for </a:t>
            </a:r>
            <a:r>
              <a:rPr lang="en-US" sz="1100" dirty="0">
                <a:hlinkClick r:id="rId6"/>
              </a:rPr>
              <a:t>Medicare Part B</a:t>
            </a:r>
            <a:r>
              <a:rPr lang="en-US" sz="1100" dirty="0"/>
              <a:t>, for people who didn’t sign up for Part B when they were first eligible. This window runs from January 1 to March 31 with coverage effective July 1.</a:t>
            </a:r>
          </a:p>
          <a:p>
            <a:endParaRPr lang="en-US" sz="1100" dirty="0"/>
          </a:p>
          <a:p>
            <a:r>
              <a:rPr lang="en-US" sz="1100" dirty="0"/>
              <a:t>And there’s a Medicare Advantage disenrollment period, from January 1 to February 14, during which enrollees can drop their Medicare Advantage plans and switch to </a:t>
            </a:r>
            <a:r>
              <a:rPr lang="en-US" sz="1100" dirty="0">
                <a:hlinkClick r:id="rId7"/>
              </a:rPr>
              <a:t>Original Medicare</a:t>
            </a:r>
            <a:r>
              <a:rPr lang="en-US" sz="1100" dirty="0"/>
              <a:t>. The change takes effect the first of the month following the disenrollment request, so people who disenroll in January will be switched to Original Medicare as of February 1, and those who disenroll between February 1 and February 14 will have Original Medicare coverage as of March 1.</a:t>
            </a:r>
          </a:p>
          <a:p>
            <a:endParaRPr lang="en-US" sz="1100" b="1" dirty="0"/>
          </a:p>
          <a:p>
            <a:r>
              <a:rPr lang="en-US" sz="1100" b="1" dirty="0"/>
              <a:t>Changes during annual open enrollment</a:t>
            </a:r>
          </a:p>
          <a:p>
            <a:r>
              <a:rPr lang="en-US" sz="1100" dirty="0"/>
              <a:t>There are many plan changes that Medicare beneficiaries might want to make from one year to the next.</a:t>
            </a:r>
          </a:p>
          <a:p>
            <a:endParaRPr lang="en-US" sz="1100" dirty="0"/>
          </a:p>
          <a:p>
            <a:r>
              <a:rPr lang="en-US" sz="1100" dirty="0"/>
              <a:t>For most of them, the applicable open enrollment period is October 15 to December 7 with changes effective on January 1. During that timeframe, you can:</a:t>
            </a:r>
          </a:p>
          <a:p>
            <a:pPr marL="171450" indent="-171450">
              <a:buFont typeface="Arial" panose="020B0604020202020204" pitchFamily="34" charset="0"/>
              <a:buChar char="•"/>
            </a:pPr>
            <a:r>
              <a:rPr lang="en-US" sz="1100" dirty="0"/>
              <a:t>Switch from Original Medicare to Medicare Advantage, or vice versa.</a:t>
            </a:r>
          </a:p>
          <a:p>
            <a:pPr marL="171450" indent="-171450">
              <a:buFont typeface="Arial" panose="020B0604020202020204" pitchFamily="34" charset="0"/>
              <a:buChar char="•"/>
            </a:pPr>
            <a:r>
              <a:rPr lang="en-US" sz="1100" dirty="0"/>
              <a:t>Switch from one Medicare Advantage plan to another.</a:t>
            </a:r>
          </a:p>
          <a:p>
            <a:pPr marL="171450" indent="-171450">
              <a:buFont typeface="Arial" panose="020B0604020202020204" pitchFamily="34" charset="0"/>
              <a:buChar char="•"/>
            </a:pPr>
            <a:r>
              <a:rPr lang="en-US" sz="1100" dirty="0"/>
              <a:t>Enroll in a Part D Prescription Drug Plan for the first time (a </a:t>
            </a:r>
            <a:r>
              <a:rPr lang="en-US" sz="1100" dirty="0">
                <a:hlinkClick r:id="rId8"/>
              </a:rPr>
              <a:t>late enrollment penalty</a:t>
            </a:r>
            <a:r>
              <a:rPr lang="en-US" sz="1100" dirty="0"/>
              <a:t> may apply)</a:t>
            </a:r>
          </a:p>
          <a:p>
            <a:pPr marL="171450" indent="-171450">
              <a:buFont typeface="Arial" panose="020B0604020202020204" pitchFamily="34" charset="0"/>
              <a:buChar char="•"/>
            </a:pPr>
            <a:r>
              <a:rPr lang="en-US" sz="1100" dirty="0"/>
              <a:t>Switch from one Part D plan to another.</a:t>
            </a:r>
          </a:p>
          <a:p>
            <a:pPr marL="171450" indent="-171450">
              <a:buFont typeface="Arial" panose="020B0604020202020204" pitchFamily="34" charset="0"/>
              <a:buChar char="•"/>
            </a:pPr>
            <a:r>
              <a:rPr lang="en-US" sz="1100" dirty="0"/>
              <a:t>Drop your Part D coverage altogether (you won’t be able to re-enroll until the following year’s open enrollment period, and a late enrollment penalty may apply when you eventually re-enroll).</a:t>
            </a:r>
          </a:p>
          <a:p>
            <a:pPr marL="171450" indent="-171450">
              <a:buFont typeface="Arial" panose="020B0604020202020204" pitchFamily="34" charset="0"/>
              <a:buChar char="•"/>
            </a:pPr>
            <a:r>
              <a:rPr lang="en-US" sz="1100" dirty="0"/>
              <a:t>Read more about the </a:t>
            </a:r>
            <a:r>
              <a:rPr lang="en-US" sz="1100" dirty="0">
                <a:hlinkClick r:id="rId9"/>
              </a:rPr>
              <a:t>four ways you can upgrade your Medicare coverage during open enrollment</a:t>
            </a:r>
            <a:r>
              <a:rPr lang="en-US" sz="1100" dirty="0"/>
              <a:t>.</a:t>
            </a:r>
          </a:p>
          <a:p>
            <a:endParaRPr lang="en-US" sz="1100" b="1" dirty="0"/>
          </a:p>
          <a:p>
            <a:r>
              <a:rPr lang="en-US" sz="1100" b="1" dirty="0"/>
              <a:t>Medicare Part B annual enrollment period</a:t>
            </a:r>
          </a:p>
          <a:p>
            <a:r>
              <a:rPr lang="en-US" sz="1100" dirty="0"/>
              <a:t>For Medicare beneficiaries who didn’t enroll in </a:t>
            </a:r>
            <a:r>
              <a:rPr lang="en-US" sz="1100" dirty="0">
                <a:hlinkClick r:id="rId6"/>
              </a:rPr>
              <a:t>Medicare Part B</a:t>
            </a:r>
            <a:r>
              <a:rPr lang="en-US" sz="1100" dirty="0"/>
              <a:t> during their initial enrollment window, enrollment is available during the first three months of each year (January 1 to March 31) with coverage effective July 1. But </a:t>
            </a:r>
            <a:r>
              <a:rPr lang="en-US" sz="1100" dirty="0">
                <a:hlinkClick r:id="rId10"/>
              </a:rPr>
              <a:t>a penalty may apply</a:t>
            </a:r>
            <a:r>
              <a:rPr lang="en-US" sz="1100" dirty="0"/>
              <a:t>, with the premium increased by 10% for each year that enrollment was delayed, if the person wasn’t covered by a </a:t>
            </a:r>
            <a:r>
              <a:rPr lang="en-US" sz="1100" dirty="0">
                <a:hlinkClick r:id="rId11"/>
              </a:rPr>
              <a:t>creditable employer-sponsored plan</a:t>
            </a:r>
            <a:r>
              <a:rPr lang="en-US" sz="1100" dirty="0"/>
              <a:t> during the time that enrollment was delayed.</a:t>
            </a:r>
          </a:p>
          <a:p>
            <a:endParaRPr lang="en-US" sz="1100" b="1" dirty="0"/>
          </a:p>
          <a:p>
            <a:r>
              <a:rPr lang="en-US" sz="1100" b="1" dirty="0"/>
              <a:t>Four ways to leave Medicare Advantage</a:t>
            </a:r>
          </a:p>
          <a:p>
            <a:r>
              <a:rPr lang="en-US" sz="1100" dirty="0">
                <a:hlinkClick r:id="rId4"/>
              </a:rPr>
              <a:t>Medicare Advantage (Medicare Part C)</a:t>
            </a:r>
            <a:r>
              <a:rPr lang="en-US" sz="1100" dirty="0"/>
              <a:t> has become increasingly popular over the last decade. 33% of all Medicare beneficiaries were in Medicare Advantage plans as of 2017, up from just 13% in 2005. </a:t>
            </a:r>
            <a:r>
              <a:rPr lang="en-US" sz="1100" dirty="0">
                <a:hlinkClick r:id="rId12"/>
              </a:rPr>
              <a:t>But that doesn’t mean everyone is happy with Medicare Advantage</a:t>
            </a:r>
            <a:r>
              <a:rPr lang="en-US" sz="1100" dirty="0"/>
              <a:t>, or that it’s the right option for all Medicare beneficiaries who enroll in it.</a:t>
            </a:r>
          </a:p>
          <a:p>
            <a:endParaRPr lang="en-US" sz="1100" dirty="0"/>
          </a:p>
          <a:p>
            <a:r>
              <a:rPr lang="en-US" sz="1100" dirty="0"/>
              <a:t>To protect Medicare beneficiaries, lawmakers provided escape hatches for Medicare Advantage enrollees who decide – </a:t>
            </a:r>
            <a:r>
              <a:rPr lang="en-US" sz="1100" dirty="0">
                <a:hlinkClick r:id="rId13"/>
              </a:rPr>
              <a:t>for whatever reason</a:t>
            </a:r>
            <a:r>
              <a:rPr lang="en-US" sz="1100" dirty="0"/>
              <a:t> – that they’d rather be covered under </a:t>
            </a:r>
            <a:r>
              <a:rPr lang="en-US" sz="1100" dirty="0">
                <a:hlinkClick r:id="rId7"/>
              </a:rPr>
              <a:t>Original Medicare</a:t>
            </a:r>
            <a:r>
              <a:rPr lang="en-US" sz="1100" dirty="0"/>
              <a:t>. There are essentially four different avenues available to enrollees who want to leave their Medicare Advantage plan:</a:t>
            </a:r>
          </a:p>
          <a:p>
            <a:pPr marL="171450" indent="-171450">
              <a:buFont typeface="Arial" panose="020B0604020202020204" pitchFamily="34" charset="0"/>
              <a:buChar char="•"/>
            </a:pPr>
            <a:r>
              <a:rPr lang="en-US" sz="1100" dirty="0"/>
              <a:t>Make changes during general open enrollment (October 15 to December 7 with changes effective January 1).</a:t>
            </a:r>
          </a:p>
          <a:p>
            <a:pPr marL="171450" indent="-171450">
              <a:buFont typeface="Arial" panose="020B0604020202020204" pitchFamily="34" charset="0"/>
              <a:buChar char="•"/>
            </a:pPr>
            <a:r>
              <a:rPr lang="en-US" sz="1100" dirty="0"/>
              <a:t>Switch to Original Medicare during the first year on the Medicare Advantage plan (trial period).</a:t>
            </a:r>
          </a:p>
          <a:p>
            <a:pPr marL="171450" indent="-171450">
              <a:buFont typeface="Arial" panose="020B0604020202020204" pitchFamily="34" charset="0"/>
              <a:buChar char="•"/>
            </a:pPr>
            <a:r>
              <a:rPr lang="en-US" sz="1100" dirty="0"/>
              <a:t>Switch to Original Medicare during the annual Medicare Advantage disenrollment period (January 1 to February 14).</a:t>
            </a:r>
          </a:p>
          <a:p>
            <a:pPr marL="171450" indent="-171450">
              <a:buFont typeface="Arial" panose="020B0604020202020204" pitchFamily="34" charset="0"/>
              <a:buChar char="•"/>
            </a:pPr>
            <a:r>
              <a:rPr lang="en-US" sz="1100" dirty="0"/>
              <a:t>Switch to Original Medicare (or a different Medicare Advantage plan, depending on the situation) if a </a:t>
            </a:r>
            <a:r>
              <a:rPr lang="en-US" sz="1100" dirty="0">
                <a:hlinkClick r:id="rId14"/>
              </a:rPr>
              <a:t>special enrollment period</a:t>
            </a:r>
            <a:r>
              <a:rPr lang="en-US" sz="1100" dirty="0"/>
              <a:t> becomes available.</a:t>
            </a:r>
          </a:p>
          <a:p>
            <a:endParaRPr lang="en-US" sz="1100" b="1" dirty="0"/>
          </a:p>
          <a:p>
            <a:r>
              <a:rPr lang="en-US" sz="1100" b="1" dirty="0"/>
              <a:t>Medicare Advantage trial period</a:t>
            </a:r>
          </a:p>
          <a:p>
            <a:r>
              <a:rPr lang="en-US" sz="1100" dirty="0"/>
              <a:t>All Medicare Advantage enrollees have a one-time trial period that runs for the first year they have coverage under a Medicare Advantage plan. This applies to people who enrolled in Medicare Advantage as soon as they turned 65, and to people who switched from Original Medicare to Medicare Advantage – but only if it’s their first time being on a Medicare Advantage plan.</a:t>
            </a:r>
          </a:p>
          <a:p>
            <a:endParaRPr lang="en-US" sz="1100" dirty="0"/>
          </a:p>
          <a:p>
            <a:r>
              <a:rPr lang="en-US" sz="1100" dirty="0"/>
              <a:t>At any point during that year, the enrollee can switch back to Original Medicare, and can also enroll – with </a:t>
            </a:r>
            <a:r>
              <a:rPr lang="en-US" sz="1100" i="0" dirty="0"/>
              <a:t>no medical underwriting </a:t>
            </a:r>
            <a:r>
              <a:rPr lang="en-US" sz="1100" i="1" dirty="0"/>
              <a:t>– </a:t>
            </a:r>
            <a:r>
              <a:rPr lang="en-US" sz="1100" dirty="0"/>
              <a:t>in a </a:t>
            </a:r>
            <a:r>
              <a:rPr lang="en-US" sz="1100" dirty="0">
                <a:hlinkClick r:id="rId15"/>
              </a:rPr>
              <a:t>Medigap plan (Medicare supplement)</a:t>
            </a:r>
            <a:r>
              <a:rPr lang="en-US" sz="1100" dirty="0"/>
              <a:t>, and in a </a:t>
            </a:r>
            <a:r>
              <a:rPr lang="en-US" sz="1100" dirty="0">
                <a:hlinkClick r:id="rId5"/>
              </a:rPr>
              <a:t>Part D Prescription Drug Plan</a:t>
            </a:r>
            <a:r>
              <a:rPr lang="en-US" sz="1100" dirty="0"/>
              <a:t> if the Medicare Advantage plan covered prescriptions. (Note that for people who were previously enrolled in Original Medicare, switched to Medicare Advantage, and want to switch back within the first year, Medigap coverage is only guaranteed-issue if the person had been enrolled in a Medigap plan and discontinued it in order to enroll in Medicare Advantage.)</a:t>
            </a:r>
          </a:p>
          <a:p>
            <a:endParaRPr lang="en-US" sz="1100" b="1" dirty="0"/>
          </a:p>
          <a:p>
            <a:r>
              <a:rPr lang="en-US" sz="1100" b="1" dirty="0"/>
              <a:t>Annual Medicare Advantage disenrollment period</a:t>
            </a:r>
          </a:p>
          <a:p>
            <a:r>
              <a:rPr lang="en-US" sz="1100" dirty="0"/>
              <a:t>For Medicare Advantage enrollees who are no longer in their trial period, there’s an annual Medicare Advantage disenrollment period. It runs from January 1 to February 14 each year and allows Medicare Advantage enrollees to switch to Original Medicare.</a:t>
            </a:r>
          </a:p>
          <a:p>
            <a:endParaRPr lang="en-US" sz="1100" dirty="0"/>
          </a:p>
          <a:p>
            <a:r>
              <a:rPr lang="en-US" sz="1100" dirty="0"/>
              <a:t>When Medicare Advantage enrollees switch to Original Medicare during the disenrollment period, they’re also eligible to purchase a </a:t>
            </a:r>
            <a:r>
              <a:rPr lang="en-US" sz="1100" dirty="0">
                <a:hlinkClick r:id="rId5"/>
              </a:rPr>
              <a:t>Part D Prescription Drug Plan</a:t>
            </a:r>
            <a:r>
              <a:rPr lang="en-US" sz="1100" dirty="0"/>
              <a:t>. This applies regardless of whether their Medicare Advantage plan included prescription drug coverage.</a:t>
            </a:r>
          </a:p>
          <a:p>
            <a:endParaRPr lang="en-US" sz="1100" dirty="0"/>
          </a:p>
          <a:p>
            <a:r>
              <a:rPr lang="en-US" sz="1100" dirty="0"/>
              <a:t>The right to enroll in a Part D Prescription Drug Plan during the Medicare Advantage disenrollment period </a:t>
            </a:r>
            <a:r>
              <a:rPr lang="en-US" sz="1100" i="0" dirty="0"/>
              <a:t>does not apply </a:t>
            </a:r>
            <a:r>
              <a:rPr lang="en-US" sz="1100" dirty="0"/>
              <a:t>to people who already have a stand-alone Part D Prescription Drug Plan in conjunction with a Private Fee-for-Service (PFFS) plan or a Medicare Medical Savings Account (MSA).</a:t>
            </a:r>
          </a:p>
          <a:p>
            <a:endParaRPr lang="en-US" sz="1100" dirty="0"/>
          </a:p>
          <a:p>
            <a:r>
              <a:rPr lang="en-US" sz="1100" dirty="0"/>
              <a:t>Those individuals do have a right to disenroll from their Medicare Advantage plan during the disenrollment period, and switch to Original Medicare. But to maintain prescription coverage, they must keep their existing prescription plan; they do not have the option to switch to a </a:t>
            </a:r>
            <a:r>
              <a:rPr lang="en-US" sz="1100" i="0" dirty="0"/>
              <a:t>different</a:t>
            </a:r>
            <a:r>
              <a:rPr lang="en-US" sz="1100" dirty="0"/>
              <a:t> prescription drug plan at that point. (They’ll have an opportunity to pick a different prescription drug plan when open enrollment comes around again in the fall.)</a:t>
            </a:r>
          </a:p>
          <a:p>
            <a:endParaRPr lang="en-US" sz="1100" dirty="0">
              <a:hlinkClick r:id="rId13"/>
            </a:endParaRPr>
          </a:p>
          <a:p>
            <a:r>
              <a:rPr lang="en-US" sz="1100" dirty="0">
                <a:hlinkClick r:id="rId13"/>
              </a:rPr>
              <a:t>There’s no one-size-fits-all when it comes to Medicare coverage</a:t>
            </a:r>
            <a:r>
              <a:rPr lang="en-US" sz="1100" dirty="0"/>
              <a:t>. If you’re on a Medicare Advantage plan and you’ve decided you’d be better off with Original Medicare, you can make that switch between January 1 and February 14. Your ability to switch to Original Medicare and a Part D prescription plan is guaranteed, and your new coverage will take effect the first of the month after your disenrollment request is received. Your Part D prescription coverage will be effective the month following your enrollment.</a:t>
            </a:r>
          </a:p>
          <a:p>
            <a:endParaRPr lang="en-US" sz="1100" b="1" dirty="0"/>
          </a:p>
          <a:p>
            <a:r>
              <a:rPr lang="en-US" sz="1100" b="1" dirty="0"/>
              <a:t>Notes on Part D changes</a:t>
            </a:r>
          </a:p>
          <a:p>
            <a:r>
              <a:rPr lang="en-US" sz="1100" dirty="0"/>
              <a:t>If you’re enrolled in a Medicare Advantage plan that includes prescription drug coverage, you can simply enroll in a stand-alone Part D Prescription Drug Plan, which will automatically disenroll you from your Medicare Advantage plan (you also have the option to actively disenroll from the Medicare Advantage plan and then enroll in a Part D Prescription Drug Plan).</a:t>
            </a:r>
          </a:p>
          <a:p>
            <a:endParaRPr lang="en-US" sz="1100" dirty="0"/>
          </a:p>
          <a:p>
            <a:r>
              <a:rPr lang="en-US" sz="1100" dirty="0"/>
              <a:t>If your Medicare Advantage plan does not include prescription drug coverage, you’ll need to actively disenroll from the Medicare Advantage plan and then enroll in a Part D Prescription Drug Plan. It’s recommended that you complete both actions within the same month. If you disenroll from a Medicare Advantage plan in January but don’t enroll in a Part D prescription plan until February, your Original Medicare coverage would take effect in February, but your drug coverage wouldn’t kick in until March.</a:t>
            </a:r>
          </a:p>
          <a:p>
            <a:endParaRPr lang="en-US" sz="1100" dirty="0"/>
          </a:p>
          <a:p>
            <a:r>
              <a:rPr lang="en-US" sz="1100" dirty="0"/>
              <a:t>You’ll also have the option to apply for a Medigap plan when you switch to Original Medicare, albeit with medical underwriting in most cases.</a:t>
            </a:r>
          </a:p>
          <a:p>
            <a:endParaRPr lang="en-US" sz="1100" b="1" dirty="0">
              <a:effectLst/>
              <a:hlinkClick r:id="rId16"/>
            </a:endParaRPr>
          </a:p>
          <a:p>
            <a:r>
              <a:rPr lang="en-US" sz="1100" b="1" dirty="0">
                <a:effectLst/>
                <a:hlinkClick r:id="rId16"/>
              </a:rPr>
              <a:t>Stuck in Medicare’s ‘donut hole?’</a:t>
            </a:r>
            <a:br>
              <a:rPr lang="en-US" sz="1100" b="1" dirty="0">
                <a:effectLst/>
                <a:hlinkClick r:id="rId16"/>
              </a:rPr>
            </a:br>
            <a:r>
              <a:rPr lang="en-US" sz="1100" b="1" dirty="0">
                <a:effectLst/>
                <a:hlinkClick r:id="rId16"/>
              </a:rPr>
              <a:t>A prescription discount card could help lower your costs.</a:t>
            </a:r>
            <a:endParaRPr lang="en-US" sz="1100" dirty="0">
              <a:effectLst/>
            </a:endParaRPr>
          </a:p>
          <a:p>
            <a:endParaRPr lang="en-US" sz="1100" b="1" dirty="0"/>
          </a:p>
          <a:p>
            <a:r>
              <a:rPr lang="en-US" sz="1100" b="1" dirty="0"/>
              <a:t>Changing Medigap coverage</a:t>
            </a:r>
          </a:p>
          <a:p>
            <a:r>
              <a:rPr lang="en-US" sz="1100" i="0" dirty="0"/>
              <a:t>It’s important to note that there’s no federal provision to allow guaranteed-issue access to Medigap coverage for people who disenroll from Medicare Advantage outside of their trial period.</a:t>
            </a:r>
          </a:p>
          <a:p>
            <a:r>
              <a:rPr lang="en-US" sz="1100" dirty="0">
                <a:hlinkClick r:id="rId17"/>
              </a:rPr>
              <a:t>In New York and Connecticut</a:t>
            </a:r>
            <a:r>
              <a:rPr lang="en-US" sz="1100" dirty="0"/>
              <a:t>, medical underwriting is not used for Medigap plans, regardless of when the applicant enrolls. But in the rest of the country, insurers can use </a:t>
            </a:r>
            <a:r>
              <a:rPr lang="en-US" sz="1100" dirty="0">
                <a:hlinkClick r:id="rId18"/>
              </a:rPr>
              <a:t>medical underwriting</a:t>
            </a:r>
            <a:r>
              <a:rPr lang="en-US" sz="1100" dirty="0"/>
              <a:t> to determine eligibility and premiums for anyone enrolling in a Medigap plan outside of their initial open enrollment window or one of the limited special enrollment periods. Special enrollment periods offer access to at least some Medigap plans with no medical underwriting.</a:t>
            </a:r>
          </a:p>
          <a:p>
            <a:endParaRPr lang="en-US" sz="1100" dirty="0"/>
          </a:p>
          <a:p>
            <a:r>
              <a:rPr lang="en-US" sz="1100" dirty="0"/>
              <a:t>And people switching from Medicare Advantage to Original Medicare </a:t>
            </a:r>
            <a:r>
              <a:rPr lang="en-US" sz="1100" dirty="0">
                <a:hlinkClick r:id="rId12"/>
              </a:rPr>
              <a:t>tend to be those who have more significant health needs</a:t>
            </a:r>
            <a:r>
              <a:rPr lang="en-US" sz="1100" dirty="0"/>
              <a:t>. If you’re on a Medicare Advantage plan (and no longer in your trial period) and considering disenrolling to switch to Original Medicare, there are resources to help you determine whether you’ll be able to enroll in a Medigap plan if you switch to Original Medicare.</a:t>
            </a:r>
          </a:p>
          <a:p>
            <a:endParaRPr lang="en-US" sz="1100" dirty="0"/>
          </a:p>
          <a:p>
            <a:r>
              <a:rPr lang="en-US" sz="1100" dirty="0"/>
              <a:t>Your </a:t>
            </a:r>
            <a:r>
              <a:rPr lang="en-US" sz="1100" dirty="0">
                <a:hlinkClick r:id="rId19"/>
              </a:rPr>
              <a:t>State Health Insurance Assistance Program (SHIP)</a:t>
            </a:r>
            <a:r>
              <a:rPr lang="en-US" sz="1100" dirty="0"/>
              <a:t> can help, as can a broker who specializes in Medigap plans. You can also contact the carriers in your area that offer Medigap plans and ask them about their underwriting guidelines. You can also get Medicare private enrollment advice from a licensed agent by calling one of our partners at 1.855.440.0202.</a:t>
            </a:r>
          </a:p>
          <a:p>
            <a:endParaRPr lang="en-US" sz="1100" dirty="0"/>
          </a:p>
          <a:p>
            <a:r>
              <a:rPr lang="en-US" sz="1100" dirty="0"/>
              <a:t>To be clear, a Medigap plan is not required; about 14% of Medicare beneficiaries don’t have supplemental coverage at all. But you’ll want to understand the possible implications of medical underwriting before you make your decision.</a:t>
            </a:r>
          </a:p>
          <a:p>
            <a:endParaRPr lang="en-US" sz="1100" b="1" dirty="0"/>
          </a:p>
          <a:p>
            <a:r>
              <a:rPr lang="en-US" sz="1100" b="1" dirty="0"/>
              <a:t>Special enrollment available for five-star plans</a:t>
            </a:r>
          </a:p>
          <a:p>
            <a:r>
              <a:rPr lang="en-US" sz="1100" dirty="0"/>
              <a:t>Medicare </a:t>
            </a:r>
            <a:r>
              <a:rPr lang="en-US" sz="1100" dirty="0">
                <a:hlinkClick r:id="rId20"/>
              </a:rPr>
              <a:t>utilizes a star rating system</a:t>
            </a:r>
            <a:r>
              <a:rPr lang="en-US" sz="1100" dirty="0"/>
              <a:t> for Medicare Advantage and Part D Prescription Drug Plans. Each plan is assigned a rating of one to five stars, with the best plans receiving five stars. For 2018, there are a total of </a:t>
            </a:r>
            <a:r>
              <a:rPr lang="en-US" sz="1100" dirty="0">
                <a:hlinkClick r:id="rId21"/>
              </a:rPr>
              <a:t>23 plans that have five stars</a:t>
            </a:r>
            <a:r>
              <a:rPr lang="en-US" sz="1100" dirty="0"/>
              <a:t> (this includes Medicare Advantage plans with prescription coverage, Medicare Advantage plans without prescription coverage, and stand-alone Part D Prescription Drug Plans). As of 2015, there were </a:t>
            </a:r>
            <a:r>
              <a:rPr lang="en-US" sz="1100" dirty="0">
                <a:hlinkClick r:id="rId22"/>
              </a:rPr>
              <a:t>16 plans with five stars</a:t>
            </a:r>
            <a:r>
              <a:rPr lang="en-US" sz="1100" dirty="0"/>
              <a:t>.</a:t>
            </a:r>
          </a:p>
          <a:p>
            <a:endParaRPr lang="en-US" sz="1100" dirty="0"/>
          </a:p>
          <a:p>
            <a:r>
              <a:rPr lang="en-US" sz="1100" dirty="0"/>
              <a:t>Most plans do not receive five stars. For example, in 2016, there were 357 Medicare Advantage plans with prescription coverage that received fewer than five stars, and only 12 with five stars. But if you live in an area where a five-star plan is available, you can join or switch to a five-star Medicare Advantage plan or Part D Prescription Drug Plan </a:t>
            </a:r>
            <a:r>
              <a:rPr lang="en-US" sz="1100" dirty="0">
                <a:hlinkClick r:id="rId23"/>
              </a:rPr>
              <a:t>up to once per year</a:t>
            </a:r>
            <a:r>
              <a:rPr lang="en-US" sz="1100" dirty="0"/>
              <a:t>, between December 8 and November 30.</a:t>
            </a:r>
          </a:p>
          <a:p>
            <a:endParaRPr lang="en-US" sz="1100" b="1" dirty="0"/>
          </a:p>
          <a:p>
            <a:r>
              <a:rPr lang="en-US" sz="1100" b="1" dirty="0"/>
              <a:t>Additional special enrollment periods</a:t>
            </a:r>
          </a:p>
          <a:p>
            <a:r>
              <a:rPr lang="en-US" sz="1100" dirty="0"/>
              <a:t>Some Medicare special enrollment periods apply on a one-time basis and are triggered by specific events, while others apply year-round for specific populations. Some </a:t>
            </a:r>
            <a:r>
              <a:rPr lang="en-US" sz="1100" dirty="0">
                <a:hlinkClick r:id="rId24"/>
              </a:rPr>
              <a:t>apply to Medigap</a:t>
            </a:r>
            <a:r>
              <a:rPr lang="en-US" sz="1100" dirty="0"/>
              <a:t>, while </a:t>
            </a:r>
            <a:r>
              <a:rPr lang="en-US" sz="1100" dirty="0">
                <a:hlinkClick r:id="rId25"/>
              </a:rPr>
              <a:t>others apply to Medicare Advantage and Part D Prescription Drug Plans</a:t>
            </a:r>
            <a:r>
              <a:rPr lang="en-US" sz="1100" dirty="0"/>
              <a:t>.</a:t>
            </a:r>
          </a:p>
          <a:p>
            <a:endParaRPr lang="en-US" sz="1100" dirty="0"/>
          </a:p>
          <a:p>
            <a:r>
              <a:rPr lang="en-US" sz="1100" dirty="0"/>
              <a:t>For Medicare beneficiaries who qualify for a </a:t>
            </a:r>
            <a:r>
              <a:rPr lang="en-US" sz="1100" dirty="0">
                <a:hlinkClick r:id="rId26"/>
              </a:rPr>
              <a:t>low-income subsidy</a:t>
            </a:r>
            <a:r>
              <a:rPr lang="en-US" sz="1100" dirty="0"/>
              <a:t>, and for those who are in a nursing home, enrollment in Part D prescription drug coverage is not limited to the annual open enrollment period. These beneficiaries can join a prescription drug plan – or switch from one prescription plan to another – year-round, with coverage effective the first of the month following their enrollment.</a:t>
            </a:r>
          </a:p>
          <a:p>
            <a:endParaRPr lang="en-US" sz="1100" dirty="0"/>
          </a:p>
          <a:p>
            <a:r>
              <a:rPr lang="en-US" sz="1100" dirty="0"/>
              <a:t>Medicare beneficiaries who qualify for a </a:t>
            </a:r>
            <a:r>
              <a:rPr lang="en-US" sz="1100" dirty="0">
                <a:hlinkClick r:id="rId27"/>
              </a:rPr>
              <a:t>State Pharmaceutical Assistance Program</a:t>
            </a:r>
            <a:r>
              <a:rPr lang="en-US" sz="1100" dirty="0"/>
              <a:t> (SPAP) also have the option to join a Medicare Advantage or Part D plan (or switch plans) at any point during the year, but only </a:t>
            </a:r>
            <a:r>
              <a:rPr lang="en-US" sz="1100" dirty="0">
                <a:hlinkClick r:id="rId28"/>
              </a:rPr>
              <a:t>once per year</a:t>
            </a:r>
            <a:r>
              <a:rPr lang="en-US" sz="1100" dirty="0"/>
              <a:t>. (</a:t>
            </a:r>
            <a:r>
              <a:rPr lang="en-US" sz="1100" dirty="0">
                <a:hlinkClick r:id="rId27"/>
              </a:rPr>
              <a:t>Not all states have SPAPs</a:t>
            </a:r>
            <a:r>
              <a:rPr lang="en-US" sz="1100" dirty="0"/>
              <a:t>.)</a:t>
            </a:r>
          </a:p>
        </p:txBody>
      </p:sp>
      <p:sp>
        <p:nvSpPr>
          <p:cNvPr id="4" name="Slide Number Placeholder 3"/>
          <p:cNvSpPr>
            <a:spLocks noGrp="1"/>
          </p:cNvSpPr>
          <p:nvPr>
            <p:ph type="sldNum" sz="quarter" idx="10"/>
          </p:nvPr>
        </p:nvSpPr>
        <p:spPr/>
        <p:txBody>
          <a:bodyPr/>
          <a:lstStyle/>
          <a:p>
            <a:fld id="{641B1B2C-1F52-44AB-960F-E6CE3AB6126E}" type="slidenum">
              <a:rPr lang="en-US" smtClean="0"/>
              <a:pPr/>
              <a:t>29</a:t>
            </a:fld>
            <a:endParaRPr lang="en-US" dirty="0"/>
          </a:p>
        </p:txBody>
      </p:sp>
    </p:spTree>
    <p:extLst>
      <p:ext uri="{BB962C8B-B14F-4D97-AF65-F5344CB8AC3E}">
        <p14:creationId xmlns:p14="http://schemas.microsoft.com/office/powerpoint/2010/main" val="1756989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ea typeface="ＭＳ Ｐゴシック" panose="020B0600070205080204" pitchFamily="34" charset="-128"/>
              </a:rPr>
              <a:t>Today’s presentation will cover the following topics: The current landscape of Medicare, the parts of Medicare, coverage options, enrollment periods, and finally talk about solvency of the Medicare program</a:t>
            </a:r>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641B1B2C-1F52-44AB-960F-E6CE3AB6126E}" type="slidenum">
              <a:rPr lang="en-US" smtClean="0"/>
              <a:pPr/>
              <a:t>3</a:t>
            </a:fld>
            <a:endParaRPr lang="en-US" dirty="0"/>
          </a:p>
        </p:txBody>
      </p:sp>
    </p:spTree>
    <p:extLst>
      <p:ext uri="{BB962C8B-B14F-4D97-AF65-F5344CB8AC3E}">
        <p14:creationId xmlns:p14="http://schemas.microsoft.com/office/powerpoint/2010/main" val="7112088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To avoid potential penalties and coverage gaps, it’s important to understand how Medicare enrollment works. </a:t>
            </a:r>
          </a:p>
          <a:p>
            <a:endParaRPr lang="en-US" sz="1100" dirty="0"/>
          </a:p>
          <a:p>
            <a:r>
              <a:rPr lang="en-US" sz="1100" dirty="0"/>
              <a:t>Most individuals should consider enrolling during their initial enrollment period (IEP), which is a 7-month period around their 65th birthday. Specifically, though, the three months prior to the month they turn age 65</a:t>
            </a:r>
            <a:r>
              <a:rPr lang="en-US" sz="1100" baseline="0" dirty="0"/>
              <a:t> so they will have their coverage begin the month they turn age 65. Enrolling the month you turn age 65 or later will result in coverage delays of at least one month.</a:t>
            </a:r>
          </a:p>
          <a:p>
            <a:endParaRPr lang="en-US" sz="1100" dirty="0"/>
          </a:p>
          <a:p>
            <a:r>
              <a:rPr lang="en-US" sz="1100" dirty="0"/>
              <a:t>If you’re already receiving benefits from Social Security, you’ll automatically get Part A starting the first day of the month you turn 65.</a:t>
            </a:r>
          </a:p>
          <a:p>
            <a:endParaRPr lang="en-US" sz="1100" dirty="0"/>
          </a:p>
          <a:p>
            <a:r>
              <a:rPr lang="en-US" sz="1100" dirty="0"/>
              <a:t>If you weren't automatically enrolled in Medicare and you missed your IEP, you can still apply for Medicare Part A and/or Medicare Part B during the </a:t>
            </a:r>
            <a:r>
              <a:rPr lang="en-US" sz="1100" b="1" dirty="0"/>
              <a:t>General Enrollment Period</a:t>
            </a:r>
            <a:r>
              <a:rPr lang="en-US" sz="1100" dirty="0"/>
              <a:t>, which runs from January 1 to March 31 each year. If you enroll in Medicare during the general enrollment period, your coverage begins in July. </a:t>
            </a:r>
          </a:p>
          <a:p>
            <a:endParaRPr lang="en-US" sz="1100" dirty="0"/>
          </a:p>
          <a:p>
            <a:r>
              <a:rPr lang="en-US" sz="1100" b="1" dirty="0"/>
              <a:t>Annual Open</a:t>
            </a:r>
            <a:r>
              <a:rPr lang="en-US" sz="1100" b="1" baseline="0" dirty="0"/>
              <a:t> Enrollment </a:t>
            </a:r>
            <a:r>
              <a:rPr lang="en-US" sz="1100" b="0" baseline="0" dirty="0"/>
              <a:t>–</a:t>
            </a:r>
            <a:r>
              <a:rPr lang="en-US" sz="1100" b="1" baseline="0" dirty="0"/>
              <a:t> </a:t>
            </a:r>
            <a:r>
              <a:rPr lang="en-US" sz="1100" b="0" baseline="0" dirty="0"/>
              <a:t>Applies for Medicare Advantage and Part D plans</a:t>
            </a:r>
            <a:endParaRPr lang="en-US" sz="1100" b="0" dirty="0"/>
          </a:p>
          <a:p>
            <a:endParaRPr lang="en-US" sz="1100" dirty="0"/>
          </a:p>
          <a:p>
            <a:r>
              <a:rPr lang="en-US" sz="1100" b="1" dirty="0"/>
              <a:t>65 and still working</a:t>
            </a:r>
            <a:r>
              <a:rPr lang="en-US" sz="1100" dirty="0"/>
              <a:t>: If you're covered under a group health plan based on employment at age 65, you should discuss with how</a:t>
            </a:r>
            <a:r>
              <a:rPr lang="en-US" sz="1100" baseline="0" dirty="0"/>
              <a:t> Medicare works with your employer benefits. You may not have to enroll in Medicare at 65, and when you retire or no longer have employer health coverage, </a:t>
            </a:r>
            <a:r>
              <a:rPr lang="en-US" sz="1100" dirty="0"/>
              <a:t> you have a special enrollment period to sign up for Part A and/or Part B</a:t>
            </a:r>
            <a:r>
              <a:rPr lang="en-US" sz="1100" baseline="0" dirty="0"/>
              <a:t> that is eight months long.</a:t>
            </a:r>
          </a:p>
          <a:p>
            <a:endParaRPr lang="en-US" sz="1100" dirty="0"/>
          </a:p>
          <a:p>
            <a:r>
              <a:rPr lang="en-US" sz="1100" dirty="0"/>
              <a:t>There’s also a separate open enrollment window for </a:t>
            </a:r>
            <a:r>
              <a:rPr lang="en-US" sz="1100" dirty="0">
                <a:hlinkClick r:id="rId3"/>
              </a:rPr>
              <a:t>Medicare Part B</a:t>
            </a:r>
            <a:r>
              <a:rPr lang="en-US" sz="1100" dirty="0"/>
              <a:t> for people who didn’t sign up for Part B when they were first eligible. This window runs from January 1 to March 31 with coverage effective July 1.</a:t>
            </a:r>
          </a:p>
          <a:p>
            <a:endParaRPr lang="en-US" sz="1100" dirty="0"/>
          </a:p>
          <a:p>
            <a:r>
              <a:rPr lang="en-US" sz="1100" dirty="0"/>
              <a:t>2019 – Medicare Advantage Disenrollment Period was replaced by Medicare Advantage Open Enrollment Period (Disenrollment was Jan 1-Feb 14) and allowed you to switch from Medicare Advantage and go back to Original Medicare. Now, Medicare Advantage Open Enrollment runs from January 1-March 31. Switch to another Medicare Advantage plan, Medicare Parts A and B, or sign up for Medicare Part D (if in Original Medicare).</a:t>
            </a:r>
          </a:p>
          <a:p>
            <a:endParaRPr lang="en-US" sz="1100" dirty="0"/>
          </a:p>
          <a:p>
            <a:r>
              <a:rPr lang="en-US" sz="1100" dirty="0"/>
              <a:t>Medigap enrollment: </a:t>
            </a:r>
          </a:p>
          <a:p>
            <a:pPr marL="171450" indent="-171450">
              <a:buFont typeface="Arial" panose="020B0604020202020204" pitchFamily="34" charset="0"/>
              <a:buChar char="•"/>
            </a:pPr>
            <a:r>
              <a:rPr lang="en-US" sz="1100" dirty="0"/>
              <a:t>Six months after 65</a:t>
            </a:r>
            <a:r>
              <a:rPr lang="en-US" sz="1100" baseline="30000" dirty="0"/>
              <a:t>th</a:t>
            </a:r>
            <a:r>
              <a:rPr lang="en-US" sz="1100" dirty="0"/>
              <a:t> birthday or </a:t>
            </a:r>
          </a:p>
          <a:p>
            <a:pPr marL="171450" indent="-171450">
              <a:buFont typeface="Arial" panose="020B0604020202020204" pitchFamily="34" charset="0"/>
              <a:buChar char="•"/>
            </a:pPr>
            <a:r>
              <a:rPr lang="en-US" sz="1100" dirty="0"/>
              <a:t>If you have group health insurance through an employer or union, your Medigap open enrollment period will start when you sign up for Part B.</a:t>
            </a:r>
          </a:p>
          <a:p>
            <a:endParaRPr lang="en-US" sz="1100" dirty="0"/>
          </a:p>
          <a:p>
            <a:r>
              <a:rPr lang="en-US" sz="1100" b="1" dirty="0"/>
              <a:t>Annual Medicare Advantage disenrollment period</a:t>
            </a:r>
          </a:p>
          <a:p>
            <a:r>
              <a:rPr lang="en-US" sz="1100" dirty="0"/>
              <a:t>For Medicare Advantage enrollees who are no longer in their trial period, there’s an annual Medicare Advantage disenrollment period. It runs from January 1 to February 14 each year and allows Medicare Advantage enrollees to switch to Original Medicare.</a:t>
            </a:r>
          </a:p>
          <a:p>
            <a:endParaRPr lang="en-US" sz="1100" dirty="0"/>
          </a:p>
          <a:p>
            <a:r>
              <a:rPr lang="en-US" sz="1100" dirty="0"/>
              <a:t>When Medicare Advantage enrollees switch to Original Medicare during the disenrollment period, they’re also eligible to purchase a </a:t>
            </a:r>
            <a:r>
              <a:rPr lang="en-US" sz="1100" dirty="0">
                <a:hlinkClick r:id="rId4"/>
              </a:rPr>
              <a:t>Part D Prescription Drug Plan</a:t>
            </a:r>
            <a:r>
              <a:rPr lang="en-US" sz="1100" dirty="0"/>
              <a:t>. This applies regardless of whether their Medicare Advantage plan included prescription drug coverage.</a:t>
            </a:r>
          </a:p>
          <a:p>
            <a:endParaRPr lang="en-US" sz="1100" dirty="0"/>
          </a:p>
          <a:p>
            <a:r>
              <a:rPr lang="en-US" sz="1100" dirty="0"/>
              <a:t>The right to enroll in a Part D Prescription Drug Plan during the Medicare Advantage disenrollment period </a:t>
            </a:r>
            <a:r>
              <a:rPr lang="en-US" sz="1100" i="0" dirty="0"/>
              <a:t>does not apply</a:t>
            </a:r>
            <a:r>
              <a:rPr lang="en-US" sz="1100" dirty="0"/>
              <a:t> to people who already have a stand-alone Part D Prescription Drug Plan in conjunction with a Private Fee-for-Service (PFFS) plan or a Medicare Medical Savings Account (MSA).</a:t>
            </a:r>
          </a:p>
          <a:p>
            <a:endParaRPr lang="en-US" sz="1100" dirty="0"/>
          </a:p>
          <a:p>
            <a:r>
              <a:rPr lang="en-US" sz="1100" dirty="0"/>
              <a:t>Those individuals do have a right to disenroll from their Medicare Advantage plan during the disenrollment period, and switch to Original Medicare. But to maintain prescription coverage, they must keep their existing prescription plan; they do not have the option to switch to a </a:t>
            </a:r>
            <a:r>
              <a:rPr lang="en-US" sz="1100" i="0" dirty="0"/>
              <a:t>different</a:t>
            </a:r>
            <a:r>
              <a:rPr lang="en-US" sz="1100" dirty="0"/>
              <a:t> prescription drug plan at that point. (They’ll have an opportunity to pick a different prescription drug plan when open enrollment comes around again in the fall.)</a:t>
            </a:r>
          </a:p>
          <a:p>
            <a:endParaRPr lang="en-US" sz="1100" dirty="0">
              <a:hlinkClick r:id="rId5"/>
            </a:endParaRPr>
          </a:p>
          <a:p>
            <a:r>
              <a:rPr lang="en-US" sz="1100" dirty="0">
                <a:hlinkClick r:id="rId5"/>
              </a:rPr>
              <a:t>There’s no one-size-fits-all when it comes to Medicare coverage</a:t>
            </a:r>
            <a:r>
              <a:rPr lang="en-US" sz="1100" dirty="0"/>
              <a:t>. If you’re on a Medicare Advantage plan and you’ve decided you’d be better off with Original Medicare, you can make that switch between January 1 and February 14. Your ability to switch to Original Medicare and a Part D prescription plan is guaranteed, and your new coverage will take effect the first of the month after your disenrollment request is received. Your Part D prescription coverage will be effective the month following your enrollment.</a:t>
            </a:r>
          </a:p>
          <a:p>
            <a:endParaRPr lang="en-US" sz="1100" b="1" dirty="0"/>
          </a:p>
          <a:p>
            <a:r>
              <a:rPr lang="en-US" sz="1100" b="1" dirty="0"/>
              <a:t>Notes on Part D changes</a:t>
            </a:r>
          </a:p>
          <a:p>
            <a:r>
              <a:rPr lang="en-US" sz="1100" dirty="0"/>
              <a:t>If you’re enrolled in a Medicare Advantage plan that includes prescription drug coverage, you can simply enroll in a stand-alone Part D Prescription Drug Plan, which will automatically disenroll you from your Medicare Advantage plan (you also have the option to actively disenroll from the Medicare Advantage plan and then enroll in a Part D Prescription Drug Plan).</a:t>
            </a:r>
          </a:p>
          <a:p>
            <a:endParaRPr lang="en-US" sz="1100" dirty="0"/>
          </a:p>
          <a:p>
            <a:r>
              <a:rPr lang="en-US" sz="1100" dirty="0"/>
              <a:t>If your Medicare Advantage plan does not include prescription drug coverage, you’ll need to actively disenroll from the Medicare Advantage plan and then enroll in a Part D Prescription Drug Plan. It’s recommended that you complete both actions within the same month. If you disenroll from a Medicare Advantage plan in January but don’t enroll in a Part D prescription plan until February, your Original Medicare coverage would take effect in February, but your drug coverage wouldn’t kick in until March.</a:t>
            </a:r>
          </a:p>
          <a:p>
            <a:endParaRPr lang="en-US" sz="1100" dirty="0"/>
          </a:p>
          <a:p>
            <a:r>
              <a:rPr lang="en-US" sz="1100" dirty="0"/>
              <a:t>You’ll also have the option to apply for a Medigap plan when you switch to Original Medicare, albeit with medical underwriting in most cases.</a:t>
            </a:r>
          </a:p>
          <a:p>
            <a:endParaRPr lang="en-US" sz="1100" b="1" dirty="0">
              <a:effectLst/>
              <a:hlinkClick r:id="rId6"/>
            </a:endParaRPr>
          </a:p>
          <a:p>
            <a:r>
              <a:rPr lang="en-US" sz="1100" b="1" dirty="0">
                <a:effectLst/>
                <a:hlinkClick r:id="rId6"/>
              </a:rPr>
              <a:t>Stuck in Medicare’s ‘donut hole?’</a:t>
            </a:r>
            <a:br>
              <a:rPr lang="en-US" sz="1100" b="1" dirty="0">
                <a:effectLst/>
                <a:hlinkClick r:id="rId6"/>
              </a:rPr>
            </a:br>
            <a:r>
              <a:rPr lang="en-US" sz="1100" b="1" dirty="0">
                <a:effectLst/>
                <a:hlinkClick r:id="rId6"/>
              </a:rPr>
              <a:t>A prescription discount card could help lower your costs.</a:t>
            </a:r>
            <a:endParaRPr lang="en-US" sz="1100" dirty="0">
              <a:effectLst/>
            </a:endParaRPr>
          </a:p>
          <a:p>
            <a:endParaRPr lang="en-US" sz="1100" b="1" dirty="0"/>
          </a:p>
          <a:p>
            <a:r>
              <a:rPr lang="en-US" sz="1100" b="1" dirty="0"/>
              <a:t>Changing Medigap coverage</a:t>
            </a:r>
          </a:p>
          <a:p>
            <a:r>
              <a:rPr lang="en-US" sz="1100" i="0" dirty="0"/>
              <a:t>It’s important to note that there’s no federal provision to allow guaranteed-issue access to Medigap coverage for people who disenroll from Medicare Advantage outside of their trial period.</a:t>
            </a:r>
          </a:p>
          <a:p>
            <a:r>
              <a:rPr lang="en-US" sz="1100" dirty="0">
                <a:hlinkClick r:id="rId7"/>
              </a:rPr>
              <a:t>In New York and Connecticut</a:t>
            </a:r>
            <a:r>
              <a:rPr lang="en-US" sz="1100" dirty="0"/>
              <a:t>, medical underwriting is not used for Medigap plans, regardless of when the applicant enrolls. But in the rest of the country, insurers can use </a:t>
            </a:r>
            <a:r>
              <a:rPr lang="en-US" sz="1100" dirty="0">
                <a:hlinkClick r:id="rId8"/>
              </a:rPr>
              <a:t>medical underwriting</a:t>
            </a:r>
            <a:r>
              <a:rPr lang="en-US" sz="1100" dirty="0"/>
              <a:t> to determine eligibility and premiums for anyone enrolling in a Medigap plan outside of their initial open enrollment window or one of the limited special enrollment periods. Special enrollment periods offer access to at least some Medigap plans with no medical underwriting.</a:t>
            </a:r>
          </a:p>
          <a:p>
            <a:endParaRPr lang="en-US" sz="1100" dirty="0"/>
          </a:p>
          <a:p>
            <a:r>
              <a:rPr lang="en-US" sz="1100" dirty="0"/>
              <a:t>And people switching from Medicare Advantage to Original Medicare </a:t>
            </a:r>
            <a:r>
              <a:rPr lang="en-US" sz="1100" dirty="0">
                <a:hlinkClick r:id="rId9"/>
              </a:rPr>
              <a:t>tend to be those who have more significant health needs</a:t>
            </a:r>
            <a:r>
              <a:rPr lang="en-US" sz="1100" dirty="0"/>
              <a:t>. If you’re on a Medicare Advantage plan (and no longer in your trial period), and considering disenrolling to switch to Original Medicare, there are resources to help you determine whether you’ll be able to enroll in a Medigap plan if you switch to Original Medicare.</a:t>
            </a:r>
          </a:p>
          <a:p>
            <a:endParaRPr lang="en-US" sz="1100" dirty="0"/>
          </a:p>
          <a:p>
            <a:r>
              <a:rPr lang="en-US" sz="1100" dirty="0"/>
              <a:t>Your </a:t>
            </a:r>
            <a:r>
              <a:rPr lang="en-US" sz="1100" dirty="0">
                <a:hlinkClick r:id="rId10"/>
              </a:rPr>
              <a:t>State Health Insurance Assistance Program (SHIP)</a:t>
            </a:r>
            <a:r>
              <a:rPr lang="en-US" sz="1100" dirty="0"/>
              <a:t> can help, as can a broker who specializes in Medigap plans. You can also contact the carriers in your area that offer Medigap plans and ask them about their underwriting guidelines. You can also get Medicare private enrollment advice from a licensed agent by calling one of our partners at 1.855.440.0202.</a:t>
            </a:r>
          </a:p>
          <a:p>
            <a:endParaRPr lang="en-US" sz="1100" dirty="0"/>
          </a:p>
          <a:p>
            <a:r>
              <a:rPr lang="en-US" sz="1100" dirty="0"/>
              <a:t>To be clear, a Medigap plan is not required. A</a:t>
            </a:r>
            <a:r>
              <a:rPr lang="en-US" sz="1100" dirty="0">
                <a:hlinkClick r:id="rId11"/>
              </a:rPr>
              <a:t>bout 14</a:t>
            </a:r>
            <a:r>
              <a:rPr lang="en-US" sz="1100" dirty="0"/>
              <a:t>% of Medicare beneficiaries don’t have supplemental coverage at all. But you’ll want to understand the possible implications of medical underwriting before you make your decision.</a:t>
            </a:r>
          </a:p>
          <a:p>
            <a:endParaRPr lang="en-US" sz="1100" dirty="0"/>
          </a:p>
          <a:p>
            <a:r>
              <a:rPr lang="en-US" sz="1100" dirty="0"/>
              <a:t>medicare.gov/Pubs/pdf/11219-Understanding-Medicare-Part-C-D.pdf (p.5)</a:t>
            </a:r>
          </a:p>
          <a:p>
            <a:endParaRPr lang="en-US" sz="1100" dirty="0"/>
          </a:p>
          <a:p>
            <a:r>
              <a:rPr lang="en-US" sz="1100" dirty="0"/>
              <a:t>If you sign up for A/B during first</a:t>
            </a:r>
            <a:r>
              <a:rPr lang="en-US" sz="1100" baseline="0" dirty="0"/>
              <a:t> three months of IEP, coverage starts the first day of birthday month. If you sign up during last three months of IEP, the start date for Medicare coverage will be delayed.</a:t>
            </a:r>
          </a:p>
          <a:p>
            <a:endParaRPr lang="en-US" sz="1100" baseline="0" dirty="0"/>
          </a:p>
          <a:p>
            <a:r>
              <a:rPr lang="en-US" sz="1100" baseline="0" dirty="0"/>
              <a:t>General Enrollment period is January 1-March 31, but coverage doesn’t start until July 1. If you were supposed to sign up during IEP and don’t qualify for SEP there will be a penalty.</a:t>
            </a:r>
          </a:p>
          <a:p>
            <a:endParaRPr lang="en-US" sz="1100" baseline="0" dirty="0"/>
          </a:p>
          <a:p>
            <a:r>
              <a:rPr lang="en-US" sz="1100" baseline="0" dirty="0"/>
              <a:t>End Marketplace Coverage and enroll during IEP</a:t>
            </a:r>
            <a:endParaRPr lang="en-US" sz="1100" dirty="0"/>
          </a:p>
          <a:p>
            <a:endParaRPr lang="en-US" sz="1100" dirty="0"/>
          </a:p>
        </p:txBody>
      </p:sp>
      <p:sp>
        <p:nvSpPr>
          <p:cNvPr id="4" name="Slide Number Placeholder 3"/>
          <p:cNvSpPr>
            <a:spLocks noGrp="1"/>
          </p:cNvSpPr>
          <p:nvPr>
            <p:ph type="sldNum" sz="quarter" idx="10"/>
          </p:nvPr>
        </p:nvSpPr>
        <p:spPr/>
        <p:txBody>
          <a:bodyPr/>
          <a:lstStyle/>
          <a:p>
            <a:fld id="{641B1B2C-1F52-44AB-960F-E6CE3AB6126E}" type="slidenum">
              <a:rPr lang="en-US" smtClean="0"/>
              <a:pPr/>
              <a:t>30</a:t>
            </a:fld>
            <a:endParaRPr lang="en-US" dirty="0"/>
          </a:p>
        </p:txBody>
      </p:sp>
    </p:spTree>
    <p:extLst>
      <p:ext uri="{BB962C8B-B14F-4D97-AF65-F5344CB8AC3E}">
        <p14:creationId xmlns:p14="http://schemas.microsoft.com/office/powerpoint/2010/main" val="34342167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dirty="0"/>
              <a:t>Read slide</a:t>
            </a:r>
          </a:p>
        </p:txBody>
      </p:sp>
      <p:sp>
        <p:nvSpPr>
          <p:cNvPr id="4" name="Slide Number Placeholder 3"/>
          <p:cNvSpPr>
            <a:spLocks noGrp="1"/>
          </p:cNvSpPr>
          <p:nvPr>
            <p:ph type="sldNum" sz="quarter" idx="10"/>
          </p:nvPr>
        </p:nvSpPr>
        <p:spPr/>
        <p:txBody>
          <a:bodyPr/>
          <a:lstStyle/>
          <a:p>
            <a:fld id="{641B1B2C-1F52-44AB-960F-E6CE3AB6126E}" type="slidenum">
              <a:rPr lang="en-US" smtClean="0"/>
              <a:pPr/>
              <a:t>31</a:t>
            </a:fld>
            <a:endParaRPr lang="en-US" dirty="0"/>
          </a:p>
        </p:txBody>
      </p:sp>
    </p:spTree>
    <p:extLst>
      <p:ext uri="{BB962C8B-B14F-4D97-AF65-F5344CB8AC3E}">
        <p14:creationId xmlns:p14="http://schemas.microsoft.com/office/powerpoint/2010/main" val="21772124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Medicare Enrollment – coordination with Social Security</a:t>
            </a:r>
          </a:p>
          <a:p>
            <a:endParaRPr lang="en-US" sz="2000" dirty="0"/>
          </a:p>
          <a:p>
            <a:pPr marL="685800" lvl="1" indent="-228600">
              <a:buFont typeface="Arial" panose="020B0604020202020204" pitchFamily="34" charset="0"/>
              <a:buChar char="•"/>
            </a:pPr>
            <a:r>
              <a:rPr lang="en-US" sz="1600" dirty="0"/>
              <a:t>If you have signed up for Social Security prior to turning 65, you will automatically be enrolled in Medicare part A and part B at 65 (although you can turn down part B and sign up for it later).</a:t>
            </a:r>
          </a:p>
          <a:p>
            <a:pPr marL="685800" lvl="1" indent="-228600">
              <a:buFont typeface="Arial" panose="020B0604020202020204" pitchFamily="34" charset="0"/>
              <a:buChar char="•"/>
            </a:pPr>
            <a:r>
              <a:rPr lang="en-US" sz="1600" dirty="0"/>
              <a:t>Part A is free in retirement, meaning no premiums.</a:t>
            </a:r>
          </a:p>
          <a:p>
            <a:pPr marL="685800" lvl="1" indent="-228600">
              <a:buFont typeface="Arial" panose="020B0604020202020204" pitchFamily="34" charset="0"/>
              <a:buChar char="•"/>
            </a:pPr>
            <a:r>
              <a:rPr lang="en-US" sz="1600" dirty="0"/>
              <a:t>If you are still working, you can opt out of part B to avoid paying two premiums.</a:t>
            </a:r>
          </a:p>
          <a:p>
            <a:pPr marL="685800" lvl="1" indent="-228600">
              <a:buFont typeface="Arial" panose="020B0604020202020204" pitchFamily="34" charset="0"/>
              <a:buChar char="•"/>
            </a:pPr>
            <a:r>
              <a:rPr lang="en-US" sz="1600" dirty="0"/>
              <a:t>If you are receiving Social Security, you must remain enrolled in part A.</a:t>
            </a:r>
          </a:p>
          <a:p>
            <a:pPr marL="685800" lvl="1" indent="-228600">
              <a:buFont typeface="Arial" panose="020B0604020202020204" pitchFamily="34" charset="0"/>
              <a:buChar char="•"/>
            </a:pPr>
            <a:r>
              <a:rPr lang="en-US" sz="1600" dirty="0"/>
              <a:t>If you are still working and have not signed up for Social Security, you can continue to contribute to a health savings account (HSA).  </a:t>
            </a:r>
          </a:p>
          <a:p>
            <a:pPr marL="685800" lvl="1" indent="-228600">
              <a:buFont typeface="Arial" panose="020B0604020202020204" pitchFamily="34" charset="0"/>
              <a:buChar char="•"/>
            </a:pPr>
            <a:r>
              <a:rPr lang="en-US" sz="1600" dirty="0"/>
              <a:t>Once you enroll in Medicare, either by enrolling in Social Security or at age 65, you can no longer contribute to an HSA.</a:t>
            </a:r>
          </a:p>
          <a:p>
            <a:pPr marL="0" lvl="0" indent="0">
              <a:buFont typeface="Arial" panose="020B0604020202020204" pitchFamily="34" charset="0"/>
              <a:buNone/>
            </a:pPr>
            <a:endParaRPr lang="en-US" sz="1600" dirty="0"/>
          </a:p>
          <a:p>
            <a:pPr marL="0" lvl="0" indent="0">
              <a:buFont typeface="Arial" panose="020B0604020202020204" pitchFamily="34" charset="0"/>
              <a:buNone/>
            </a:pPr>
            <a:r>
              <a:rPr lang="en-US" sz="1600" dirty="0"/>
              <a:t>If you work past 65, don’t forget about the part B and part D special enrollment periods after you leave your job. Otherwise, you will pay lifetime penalties.</a:t>
            </a:r>
          </a:p>
          <a:p>
            <a:pPr marL="0" lvl="0" indent="0">
              <a:buFont typeface="Arial" panose="020B0604020202020204" pitchFamily="34" charset="0"/>
              <a:buNone/>
            </a:pPr>
            <a:endParaRPr lang="en-US" sz="1600" dirty="0"/>
          </a:p>
          <a:p>
            <a:pPr marL="0" lvl="0" indent="0">
              <a:buFont typeface="Arial" panose="020B0604020202020204" pitchFamily="34" charset="0"/>
              <a:buNone/>
            </a:pPr>
            <a:r>
              <a:rPr lang="en-US" sz="1600" dirty="0"/>
              <a:t>Also, be careful about employer retiree and COBRA coverage. These do not count as creditable coverage and you must sign up for Medicare or pay lifetime penalties.</a:t>
            </a:r>
          </a:p>
        </p:txBody>
      </p:sp>
      <p:sp>
        <p:nvSpPr>
          <p:cNvPr id="4" name="Slide Number Placeholder 3"/>
          <p:cNvSpPr>
            <a:spLocks noGrp="1"/>
          </p:cNvSpPr>
          <p:nvPr>
            <p:ph type="sldNum" sz="quarter" idx="10"/>
          </p:nvPr>
        </p:nvSpPr>
        <p:spPr/>
        <p:txBody>
          <a:bodyPr/>
          <a:lstStyle/>
          <a:p>
            <a:fld id="{641B1B2C-1F52-44AB-960F-E6CE3AB6126E}" type="slidenum">
              <a:rPr lang="en-US" smtClean="0"/>
              <a:pPr/>
              <a:t>32</a:t>
            </a:fld>
            <a:endParaRPr lang="en-US" dirty="0"/>
          </a:p>
        </p:txBody>
      </p:sp>
    </p:spTree>
    <p:extLst>
      <p:ext uri="{BB962C8B-B14F-4D97-AF65-F5344CB8AC3E}">
        <p14:creationId xmlns:p14="http://schemas.microsoft.com/office/powerpoint/2010/main" val="42835099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Medicare Enrollment – coordination with Social Security</a:t>
            </a:r>
          </a:p>
          <a:p>
            <a:endParaRPr lang="en-US" sz="2000" dirty="0"/>
          </a:p>
          <a:p>
            <a:pPr marL="800100" lvl="1" indent="-342900">
              <a:buFont typeface="Arial" panose="020B0604020202020204" pitchFamily="34" charset="0"/>
              <a:buChar char="•"/>
            </a:pPr>
            <a:r>
              <a:rPr lang="en-US" sz="2000" dirty="0"/>
              <a:t>If you have signed up for Social Security prior to turning 65, you will automatically be enrolled in Medicare part A and part B at 65 (although you can turn down part B and sign up for it later).</a:t>
            </a:r>
          </a:p>
          <a:p>
            <a:pPr marL="800100" lvl="1" indent="-342900">
              <a:buFont typeface="Arial" panose="020B0604020202020204" pitchFamily="34" charset="0"/>
              <a:buChar char="•"/>
            </a:pPr>
            <a:r>
              <a:rPr lang="en-US" sz="2000" dirty="0"/>
              <a:t>Part A is free in retirement, i.e., no premiums.</a:t>
            </a:r>
          </a:p>
          <a:p>
            <a:pPr marL="800100" lvl="1" indent="-342900">
              <a:buFont typeface="Arial" panose="020B0604020202020204" pitchFamily="34" charset="0"/>
              <a:buChar char="•"/>
            </a:pPr>
            <a:r>
              <a:rPr lang="en-US" sz="2000" dirty="0"/>
              <a:t>If you are still working, you can opt out of part B to avoid paying two premiums.</a:t>
            </a:r>
          </a:p>
          <a:p>
            <a:pPr marL="800100" lvl="1" indent="-342900">
              <a:buFont typeface="Arial" panose="020B0604020202020204" pitchFamily="34" charset="0"/>
              <a:buChar char="•"/>
            </a:pPr>
            <a:r>
              <a:rPr lang="en-US" sz="2000" dirty="0"/>
              <a:t>If you are receiving Social Security, you must remain enrolled in part A.</a:t>
            </a:r>
          </a:p>
          <a:p>
            <a:pPr marL="800100" lvl="1" indent="-342900">
              <a:buFont typeface="Arial" panose="020B0604020202020204" pitchFamily="34" charset="0"/>
              <a:buChar char="•"/>
            </a:pPr>
            <a:r>
              <a:rPr lang="en-US" sz="2000" dirty="0"/>
              <a:t>If you are still working and have not signed up for Social Security, you can continue to contribute to a health savings account (HSA).  </a:t>
            </a:r>
          </a:p>
          <a:p>
            <a:pPr marL="800100" lvl="1" indent="-342900">
              <a:buFont typeface="Arial" panose="020B0604020202020204" pitchFamily="34" charset="0"/>
              <a:buChar char="•"/>
            </a:pPr>
            <a:r>
              <a:rPr lang="en-US" sz="2000" dirty="0"/>
              <a:t>Once you enroll in Medicare, either by enrolling in Social Security or at age 65, you can no longer contribute to an HSA.  </a:t>
            </a:r>
          </a:p>
          <a:p>
            <a:endParaRPr lang="en-US" sz="2000" dirty="0"/>
          </a:p>
          <a:p>
            <a:r>
              <a:rPr lang="en-US" sz="2000" dirty="0"/>
              <a:t>If you work past 65, don’t forget about the part B and part D special enrollment periods after you leave your job. Otherwise, you will pay lifetime penalties.</a:t>
            </a:r>
          </a:p>
          <a:p>
            <a:endParaRPr lang="en-US" sz="2000" dirty="0"/>
          </a:p>
          <a:p>
            <a:r>
              <a:rPr lang="en-US" sz="2000" dirty="0"/>
              <a:t>Also, be careful about employer retiree and COBRA coverage. These do not count as creditable coverage and you must sign up for Medicare or pay lifetime penalties.</a:t>
            </a:r>
          </a:p>
          <a:p>
            <a:endParaRPr lang="en-US" sz="2000" dirty="0"/>
          </a:p>
        </p:txBody>
      </p:sp>
      <p:sp>
        <p:nvSpPr>
          <p:cNvPr id="4" name="Slide Number Placeholder 3"/>
          <p:cNvSpPr>
            <a:spLocks noGrp="1"/>
          </p:cNvSpPr>
          <p:nvPr>
            <p:ph type="sldNum" sz="quarter" idx="10"/>
          </p:nvPr>
        </p:nvSpPr>
        <p:spPr/>
        <p:txBody>
          <a:bodyPr/>
          <a:lstStyle/>
          <a:p>
            <a:fld id="{641B1B2C-1F52-44AB-960F-E6CE3AB6126E}" type="slidenum">
              <a:rPr lang="en-US" smtClean="0"/>
              <a:pPr/>
              <a:t>33</a:t>
            </a:fld>
            <a:endParaRPr lang="en-US" dirty="0"/>
          </a:p>
        </p:txBody>
      </p:sp>
    </p:spTree>
    <p:extLst>
      <p:ext uri="{BB962C8B-B14F-4D97-AF65-F5344CB8AC3E}">
        <p14:creationId xmlns:p14="http://schemas.microsoft.com/office/powerpoint/2010/main" val="32864725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Annual enrollment/disenrollment periods</a:t>
            </a:r>
          </a:p>
          <a:p>
            <a:r>
              <a:rPr lang="en-US" sz="2000" dirty="0"/>
              <a:t>Each year, there’s an </a:t>
            </a:r>
            <a:r>
              <a:rPr lang="en-US" sz="2000" dirty="0">
                <a:hlinkClick r:id="rId3"/>
              </a:rPr>
              <a:t>open enrollment period</a:t>
            </a:r>
            <a:r>
              <a:rPr lang="en-US" sz="2000" dirty="0"/>
              <a:t> for </a:t>
            </a:r>
            <a:r>
              <a:rPr lang="en-US" sz="2000" dirty="0">
                <a:hlinkClick r:id="rId4"/>
              </a:rPr>
              <a:t>Medicare Advantage</a:t>
            </a:r>
            <a:r>
              <a:rPr lang="en-US" sz="2000" dirty="0"/>
              <a:t> and </a:t>
            </a:r>
            <a:r>
              <a:rPr lang="en-US" sz="2000" dirty="0">
                <a:hlinkClick r:id="rId5"/>
              </a:rPr>
              <a:t>Medicare Part D</a:t>
            </a:r>
            <a:r>
              <a:rPr lang="en-US" sz="2000" dirty="0"/>
              <a:t>, which runs from October 15 to December 7, with coverage changes effective January 1.</a:t>
            </a:r>
          </a:p>
          <a:p>
            <a:r>
              <a:rPr lang="en-US" sz="2000" dirty="0"/>
              <a:t>There’s also a separate open enrollment window for </a:t>
            </a:r>
            <a:r>
              <a:rPr lang="en-US" sz="2000" dirty="0">
                <a:hlinkClick r:id="rId6"/>
              </a:rPr>
              <a:t>Medicare Part B</a:t>
            </a:r>
            <a:r>
              <a:rPr lang="en-US" sz="2000" dirty="0"/>
              <a:t> for people who didn’t sign up for Part B when they were first eligible. This window runs from January 1 to March 31 with coverage effective July 1.</a:t>
            </a:r>
          </a:p>
          <a:p>
            <a:endParaRPr lang="en-US" sz="2000" dirty="0"/>
          </a:p>
          <a:p>
            <a:r>
              <a:rPr lang="en-US" sz="2000" dirty="0"/>
              <a:t>And there’s a Medicare Advantage disenrollment period, from January 1 to February 14 during which enrollees can drop their Medicare Advantage plans and switch to </a:t>
            </a:r>
            <a:r>
              <a:rPr lang="en-US" sz="2000" dirty="0">
                <a:hlinkClick r:id="rId7"/>
              </a:rPr>
              <a:t>Original Medicare</a:t>
            </a:r>
            <a:r>
              <a:rPr lang="en-US" sz="2000" dirty="0"/>
              <a:t>. The change takes effect the first of the month following the disenrollment request, so people who disenroll in January will be switched to Original Medicare as of February 1, and those who disenroll between February 1 and February 14 will have Original Medicare coverage as of March 1.</a:t>
            </a:r>
          </a:p>
          <a:p>
            <a:endParaRPr lang="en-US" sz="2000" b="1" dirty="0"/>
          </a:p>
          <a:p>
            <a:r>
              <a:rPr lang="en-US" sz="2000" b="1" dirty="0"/>
              <a:t>Changes during annual open enrollment</a:t>
            </a:r>
          </a:p>
          <a:p>
            <a:r>
              <a:rPr lang="en-US" sz="2000" dirty="0"/>
              <a:t>There are many plan changes that Medicare beneficiaries might want to make from one year to the next.</a:t>
            </a:r>
          </a:p>
          <a:p>
            <a:r>
              <a:rPr lang="en-US" sz="2000" dirty="0"/>
              <a:t>For most of them, the applicable open enrollment period is October 15 to December 7 with changes effective on January 1. During that timeframe, you can:</a:t>
            </a:r>
          </a:p>
          <a:p>
            <a:pPr marL="800100" lvl="1" indent="-342900">
              <a:buFont typeface="Arial" panose="020B0604020202020204" pitchFamily="34" charset="0"/>
              <a:buChar char="•"/>
            </a:pPr>
            <a:r>
              <a:rPr lang="en-US" sz="2000" dirty="0"/>
              <a:t>Switch from Original Medicare to Medicare Advantage, or vice versa.</a:t>
            </a:r>
          </a:p>
          <a:p>
            <a:pPr marL="800100" lvl="1" indent="-342900">
              <a:buFont typeface="Arial" panose="020B0604020202020204" pitchFamily="34" charset="0"/>
              <a:buChar char="•"/>
            </a:pPr>
            <a:r>
              <a:rPr lang="en-US" sz="2000" dirty="0"/>
              <a:t>Switch from one Medicare Advantage plan to another.</a:t>
            </a:r>
          </a:p>
          <a:p>
            <a:pPr marL="800100" lvl="1" indent="-342900">
              <a:buFont typeface="Arial" panose="020B0604020202020204" pitchFamily="34" charset="0"/>
              <a:buChar char="•"/>
            </a:pPr>
            <a:r>
              <a:rPr lang="en-US" sz="2000" dirty="0"/>
              <a:t>Enroll in a Part D Prescription Drug Plan for the first time (a </a:t>
            </a:r>
            <a:r>
              <a:rPr lang="en-US" sz="2000" dirty="0">
                <a:hlinkClick r:id="rId8"/>
              </a:rPr>
              <a:t>late enrollment penalty</a:t>
            </a:r>
            <a:r>
              <a:rPr lang="en-US" sz="2000" dirty="0"/>
              <a:t> may apply)</a:t>
            </a:r>
          </a:p>
          <a:p>
            <a:pPr marL="800100" lvl="1" indent="-342900">
              <a:buFont typeface="Arial" panose="020B0604020202020204" pitchFamily="34" charset="0"/>
              <a:buChar char="•"/>
            </a:pPr>
            <a:r>
              <a:rPr lang="en-US" sz="2000" dirty="0"/>
              <a:t>Switch from one Part D plan to another.</a:t>
            </a:r>
          </a:p>
          <a:p>
            <a:pPr marL="800100" lvl="1" indent="-342900">
              <a:buFont typeface="Arial" panose="020B0604020202020204" pitchFamily="34" charset="0"/>
              <a:buChar char="•"/>
            </a:pPr>
            <a:r>
              <a:rPr lang="en-US" sz="2000" dirty="0"/>
              <a:t>Drop your Part D coverage altogether (you won’t be able to re-enroll until the following year’s open enrollment period, and a late enrollment penalty may apply when you eventually re-enroll).</a:t>
            </a:r>
          </a:p>
          <a:p>
            <a:r>
              <a:rPr lang="en-US" sz="2000" dirty="0"/>
              <a:t>Read more about the </a:t>
            </a:r>
            <a:r>
              <a:rPr lang="en-US" sz="2000" dirty="0">
                <a:hlinkClick r:id="rId9"/>
              </a:rPr>
              <a:t>four ways you can upgrade your Medicare coverage during open enrollment</a:t>
            </a:r>
            <a:r>
              <a:rPr lang="en-US" sz="2000" dirty="0"/>
              <a:t>.</a:t>
            </a:r>
          </a:p>
          <a:p>
            <a:endParaRPr lang="en-US" sz="2000" b="1" dirty="0"/>
          </a:p>
          <a:p>
            <a:r>
              <a:rPr lang="en-US" sz="2000" b="1" dirty="0"/>
              <a:t>Medicare Part B annual enrollment period</a:t>
            </a:r>
          </a:p>
          <a:p>
            <a:r>
              <a:rPr lang="en-US" sz="2000" dirty="0"/>
              <a:t>For Medicare beneficiaries who didn’t enroll in </a:t>
            </a:r>
            <a:r>
              <a:rPr lang="en-US" sz="2000" dirty="0">
                <a:hlinkClick r:id="rId6"/>
              </a:rPr>
              <a:t>Medicare Part B</a:t>
            </a:r>
            <a:r>
              <a:rPr lang="en-US" sz="2000" dirty="0"/>
              <a:t> during their initial enrollment window, enrollment is available during the first three months of each year (January 1 to March 31) with coverage effective July 1. But </a:t>
            </a:r>
            <a:r>
              <a:rPr lang="en-US" sz="2000" dirty="0">
                <a:hlinkClick r:id="rId10"/>
              </a:rPr>
              <a:t>a penalty may apply</a:t>
            </a:r>
            <a:r>
              <a:rPr lang="en-US" sz="2000" dirty="0"/>
              <a:t>, with the premium increased by 10% for each year that enrollment was delayed, if the person wasn’t covered by a </a:t>
            </a:r>
            <a:r>
              <a:rPr lang="en-US" sz="2000" dirty="0">
                <a:hlinkClick r:id="rId11"/>
              </a:rPr>
              <a:t>creditable employer-sponsored plan</a:t>
            </a:r>
            <a:r>
              <a:rPr lang="en-US" sz="2000" dirty="0"/>
              <a:t> during the time that enrollment was delayed.</a:t>
            </a:r>
          </a:p>
          <a:p>
            <a:endParaRPr lang="en-US" sz="2000" b="1" dirty="0"/>
          </a:p>
          <a:p>
            <a:r>
              <a:rPr lang="en-US" sz="2000" b="1" dirty="0"/>
              <a:t>Four ways to leave Medicare Advantage</a:t>
            </a:r>
          </a:p>
          <a:p>
            <a:r>
              <a:rPr lang="en-US" sz="2000" dirty="0">
                <a:hlinkClick r:id="rId4"/>
              </a:rPr>
              <a:t>Medicare Advantage (Medicare Part C)</a:t>
            </a:r>
            <a:r>
              <a:rPr lang="en-US" sz="2000" dirty="0"/>
              <a:t> has become increasingly popular over the last decade. 33% of all Medicare beneficiaries were in Medicare Advantage plans as of 2017, up from just 13% in 2005. </a:t>
            </a:r>
            <a:r>
              <a:rPr lang="en-US" sz="2000" dirty="0">
                <a:hlinkClick r:id="rId12"/>
              </a:rPr>
              <a:t>But that doesn’t mean everyone is happy with Medicare Advantage</a:t>
            </a:r>
            <a:r>
              <a:rPr lang="en-US" sz="2000" dirty="0"/>
              <a:t>, or that it’s the right option for all Medicare beneficiaries who enroll in it.</a:t>
            </a:r>
          </a:p>
          <a:p>
            <a:endParaRPr lang="en-US" sz="2000" dirty="0"/>
          </a:p>
          <a:p>
            <a:r>
              <a:rPr lang="en-US" sz="2000" dirty="0"/>
              <a:t>To protect Medicare beneficiaries, lawmakers provided escape hatches for Medicare Advantage enrollees who decide – </a:t>
            </a:r>
            <a:r>
              <a:rPr lang="en-US" sz="2000" dirty="0">
                <a:hlinkClick r:id="rId13"/>
              </a:rPr>
              <a:t>for whatever reason</a:t>
            </a:r>
            <a:r>
              <a:rPr lang="en-US" sz="2000" dirty="0"/>
              <a:t> – that they’d rather be covered under </a:t>
            </a:r>
            <a:r>
              <a:rPr lang="en-US" sz="2000" dirty="0">
                <a:hlinkClick r:id="rId7"/>
              </a:rPr>
              <a:t>Original Medicare</a:t>
            </a:r>
            <a:r>
              <a:rPr lang="en-US" sz="2000" dirty="0"/>
              <a:t>. There are essentially four different avenues available to enrollees who want to leave their Medicare Advantage plan:</a:t>
            </a:r>
          </a:p>
          <a:p>
            <a:pPr marL="800100" lvl="1" indent="-342900">
              <a:buFont typeface="Arial" panose="020B0604020202020204" pitchFamily="34" charset="0"/>
              <a:buChar char="•"/>
            </a:pPr>
            <a:r>
              <a:rPr lang="en-US" sz="2000" dirty="0"/>
              <a:t>Make changes during general open enrollment (October 15 to December 7 with changes effective January 1).</a:t>
            </a:r>
          </a:p>
          <a:p>
            <a:pPr marL="800100" lvl="1" indent="-342900">
              <a:buFont typeface="Arial" panose="020B0604020202020204" pitchFamily="34" charset="0"/>
              <a:buChar char="•"/>
            </a:pPr>
            <a:r>
              <a:rPr lang="en-US" sz="2000" dirty="0"/>
              <a:t>Switch to Original Medicare during the first year on the Medicare Advantage plan (trial period).</a:t>
            </a:r>
          </a:p>
          <a:p>
            <a:pPr marL="800100" lvl="1" indent="-342900">
              <a:buFont typeface="Arial" panose="020B0604020202020204" pitchFamily="34" charset="0"/>
              <a:buChar char="•"/>
            </a:pPr>
            <a:r>
              <a:rPr lang="en-US" sz="2000" dirty="0"/>
              <a:t>Switch to Original Medicare during the annual Medicare Advantage disenrollment period (January 1 to February 14).</a:t>
            </a:r>
          </a:p>
          <a:p>
            <a:pPr marL="800100" lvl="1" indent="-342900">
              <a:buFont typeface="Arial" panose="020B0604020202020204" pitchFamily="34" charset="0"/>
              <a:buChar char="•"/>
            </a:pPr>
            <a:r>
              <a:rPr lang="en-US" sz="2000" dirty="0"/>
              <a:t>Switch to Original Medicare (or a different Medicare Advantage plan, depending on the situation) if a </a:t>
            </a:r>
            <a:r>
              <a:rPr lang="en-US" sz="2000" dirty="0">
                <a:hlinkClick r:id="rId14"/>
              </a:rPr>
              <a:t>special enrollment period</a:t>
            </a:r>
            <a:r>
              <a:rPr lang="en-US" sz="2000" dirty="0"/>
              <a:t> becomes available.</a:t>
            </a:r>
          </a:p>
          <a:p>
            <a:endParaRPr lang="en-US" sz="2000" b="1" dirty="0"/>
          </a:p>
          <a:p>
            <a:r>
              <a:rPr lang="en-US" sz="2000" b="1" dirty="0"/>
              <a:t>Medicare Advantage trial period</a:t>
            </a:r>
          </a:p>
          <a:p>
            <a:r>
              <a:rPr lang="en-US" sz="2000" dirty="0"/>
              <a:t>All Medicare Advantage enrollees have a one-time trial period that runs for the first year they have coverage under a Medicare Advantage plan. This applies to people who enrolled in Medicare Advantage as soon as they turned 65, and to people who switched from Original Medicare to Medicare Advantage – but only if it’s their first time being on a Medicare Advantage plan.</a:t>
            </a:r>
          </a:p>
          <a:p>
            <a:endParaRPr lang="en-US" sz="2000" dirty="0"/>
          </a:p>
          <a:p>
            <a:r>
              <a:rPr lang="en-US" sz="2000" dirty="0"/>
              <a:t>At any point during that year, the enrollee can switch back to Original Medicare, and can also enroll – with </a:t>
            </a:r>
            <a:r>
              <a:rPr lang="en-US" sz="2000" i="0" dirty="0"/>
              <a:t>no medical underwriting –</a:t>
            </a:r>
            <a:r>
              <a:rPr lang="en-US" sz="2000" dirty="0"/>
              <a:t> in a </a:t>
            </a:r>
            <a:r>
              <a:rPr lang="en-US" sz="2000" dirty="0">
                <a:hlinkClick r:id="rId15"/>
              </a:rPr>
              <a:t>Medigap plan (Medicare supplement)</a:t>
            </a:r>
            <a:r>
              <a:rPr lang="en-US" sz="2000" dirty="0"/>
              <a:t>, and in a </a:t>
            </a:r>
            <a:r>
              <a:rPr lang="en-US" sz="2000" dirty="0">
                <a:hlinkClick r:id="rId5"/>
              </a:rPr>
              <a:t>Part D Prescription Drug Plan</a:t>
            </a:r>
            <a:r>
              <a:rPr lang="en-US" sz="2000" dirty="0"/>
              <a:t> if the Medicare Advantage plan covered prescriptions. (Note that for people who were previously enrolled in Original Medicare, switched to Medicare Advantage, and want to switch back within the first year, Medigap coverage is only guaranteed-issue if the person had been enrolled in a Medigap plan and discontinued it in order to enroll in Medicare Advantage.)</a:t>
            </a:r>
          </a:p>
          <a:p>
            <a:endParaRPr lang="en-US" sz="2000" b="1" dirty="0"/>
          </a:p>
          <a:p>
            <a:r>
              <a:rPr lang="en-US" sz="2000" b="1" dirty="0"/>
              <a:t>Annual Medicare Advantage disenrollment period</a:t>
            </a:r>
          </a:p>
          <a:p>
            <a:r>
              <a:rPr lang="en-US" sz="2000" dirty="0"/>
              <a:t>For Medicare Advantage enrollees who are no longer in their trial period, there’s an annual Medicare Advantage disenrollment period. It runs from January 1 to February 14 each year and allows Medicare Advantage enrollees to switch to Original Medicare.</a:t>
            </a:r>
          </a:p>
          <a:p>
            <a:endParaRPr lang="en-US" sz="2000" dirty="0"/>
          </a:p>
          <a:p>
            <a:r>
              <a:rPr lang="en-US" sz="2000" dirty="0"/>
              <a:t>When Medicare Advantage enrollees switch to Original Medicare during the disenrollment period, they’re also eligible to purchase a </a:t>
            </a:r>
            <a:r>
              <a:rPr lang="en-US" sz="2000" dirty="0">
                <a:hlinkClick r:id="rId5"/>
              </a:rPr>
              <a:t>Part D Prescription Drug Plan</a:t>
            </a:r>
            <a:r>
              <a:rPr lang="en-US" sz="2000" dirty="0"/>
              <a:t>. This applies regardless of whether their Medicare Advantage plan included prescription drug coverage.</a:t>
            </a:r>
          </a:p>
          <a:p>
            <a:endParaRPr lang="en-US" sz="2000" dirty="0"/>
          </a:p>
          <a:p>
            <a:r>
              <a:rPr lang="en-US" sz="2000" dirty="0"/>
              <a:t>The right to enroll in a Part D Prescription Drug Plan during the Medicare Advantage disenrollment period </a:t>
            </a:r>
            <a:r>
              <a:rPr lang="en-US" sz="2000" i="0" dirty="0"/>
              <a:t>does not apply </a:t>
            </a:r>
            <a:r>
              <a:rPr lang="en-US" sz="2000" dirty="0"/>
              <a:t>to people who already have a stand-alone Part D Prescription Drug Plan in conjunction with a Private Fee-for-Service (PFFS) plan or a Medicare Medical Savings Account (MSA).</a:t>
            </a:r>
          </a:p>
          <a:p>
            <a:endParaRPr lang="en-US" sz="2000" dirty="0"/>
          </a:p>
          <a:p>
            <a:r>
              <a:rPr lang="en-US" sz="2000" dirty="0"/>
              <a:t>Those individuals do have a right to disenroll from their Medicare Advantage plan during the disenrollment period, and switch to Original Medicare. But to maintain prescription coverage, they must keep their existing prescription plan; they do not have the option to switch to a </a:t>
            </a:r>
            <a:r>
              <a:rPr lang="en-US" sz="2000" i="0" dirty="0"/>
              <a:t>different</a:t>
            </a:r>
            <a:r>
              <a:rPr lang="en-US" sz="2000" dirty="0"/>
              <a:t> prescription drug plan at that point. (They’ll have an opportunity to pick a different prescription drug plan when open enrollment comes around again in the fall.)</a:t>
            </a:r>
          </a:p>
          <a:p>
            <a:endParaRPr lang="en-US" sz="2000" dirty="0">
              <a:hlinkClick r:id="rId13"/>
            </a:endParaRPr>
          </a:p>
          <a:p>
            <a:r>
              <a:rPr lang="en-US" sz="2000" dirty="0">
                <a:hlinkClick r:id="rId13"/>
              </a:rPr>
              <a:t>There’s no one-size-fits-all when it comes to Medicare coverage</a:t>
            </a:r>
            <a:r>
              <a:rPr lang="en-US" sz="2000" dirty="0"/>
              <a:t>. If you’re on a Medicare Advantage plan and you’ve decided you’d be better off with Original Medicare, you can make that switch between January 1 and February 14. Your ability to switch to Original Medicare and a Part D prescription plan is guaranteed, and your new coverage will take effect the first of the month after your disenrollment request is received. Your Part D prescription coverage will be effective the month following your enrollment.</a:t>
            </a:r>
          </a:p>
          <a:p>
            <a:endParaRPr lang="en-US" sz="2000" b="1" dirty="0"/>
          </a:p>
          <a:p>
            <a:r>
              <a:rPr lang="en-US" sz="2000" b="1" dirty="0"/>
              <a:t>Notes on Part D changes</a:t>
            </a:r>
          </a:p>
          <a:p>
            <a:r>
              <a:rPr lang="en-US" sz="2000" dirty="0"/>
              <a:t>If you’re enrolled in a Medicare Advantage plan that includes prescription drug coverage, you can simply enroll in a stand-alone Part D Prescription Drug Plan, which will automatically disenroll you from your Medicare Advantage plan (you also have the option to actively disenroll from the Medicare Advantage plan and then enroll in a Part D Prescription Drug Plan).</a:t>
            </a:r>
          </a:p>
          <a:p>
            <a:endParaRPr lang="en-US" sz="2000" dirty="0"/>
          </a:p>
          <a:p>
            <a:r>
              <a:rPr lang="en-US" sz="2000" dirty="0"/>
              <a:t>If your Medicare Advantage plan does not include prescription drug coverage, you’ll need to actively disenroll from the Medicare Advantage plan and then enroll in a Part D Prescription Drug Plan. It’s recommended that you complete both actions within the same month. If you disenroll from a Medicare Advantage plan in January but don’t enroll in a Part D prescription plan until February, your Original Medicare coverage would take effect in February, but your drug coverage wouldn’t kick in until March.</a:t>
            </a:r>
          </a:p>
          <a:p>
            <a:endParaRPr lang="en-US" sz="2000" dirty="0"/>
          </a:p>
          <a:p>
            <a:r>
              <a:rPr lang="en-US" sz="2000" dirty="0"/>
              <a:t>You’ll also have the option to apply for a Medigap plan when you switch to Original Medicare, albeit with medical underwriting in most cases.</a:t>
            </a:r>
          </a:p>
          <a:p>
            <a:endParaRPr lang="en-US" sz="2000" b="1" dirty="0">
              <a:effectLst/>
              <a:hlinkClick r:id="rId16"/>
            </a:endParaRPr>
          </a:p>
          <a:p>
            <a:r>
              <a:rPr lang="en-US" sz="2000" b="1" dirty="0">
                <a:effectLst/>
                <a:hlinkClick r:id="rId16"/>
              </a:rPr>
              <a:t>Stuck in Medicare’s ‘donut hole?’</a:t>
            </a:r>
            <a:br>
              <a:rPr lang="en-US" sz="2000" b="1" dirty="0">
                <a:effectLst/>
                <a:hlinkClick r:id="rId16"/>
              </a:rPr>
            </a:br>
            <a:r>
              <a:rPr lang="en-US" sz="2000" b="1" dirty="0">
                <a:effectLst/>
                <a:hlinkClick r:id="rId16"/>
              </a:rPr>
              <a:t>A prescription discount card could help lower your costs.</a:t>
            </a:r>
            <a:endParaRPr lang="en-US" sz="2000" dirty="0">
              <a:effectLst/>
            </a:endParaRPr>
          </a:p>
          <a:p>
            <a:endParaRPr lang="en-US" sz="2000" b="1" dirty="0"/>
          </a:p>
          <a:p>
            <a:r>
              <a:rPr lang="en-US" sz="2000" b="1" dirty="0"/>
              <a:t>Changing Medigap coverage</a:t>
            </a:r>
          </a:p>
          <a:p>
            <a:r>
              <a:rPr lang="en-US" sz="2000" i="0" dirty="0"/>
              <a:t>It’s important to note that there’s no federal provision to allow guaranteed-issue access to Medigap coverage for people who disenroll from Medicare Advantage outside of their trial period.</a:t>
            </a:r>
          </a:p>
          <a:p>
            <a:r>
              <a:rPr lang="en-US" sz="2000" dirty="0">
                <a:hlinkClick r:id="rId17"/>
              </a:rPr>
              <a:t>In New York and Connecticut</a:t>
            </a:r>
            <a:r>
              <a:rPr lang="en-US" sz="2000" dirty="0"/>
              <a:t>, medical underwriting is not used for Medigap plans, regardless of when the applicant enrolls. But in the rest of the country, insurers can use </a:t>
            </a:r>
            <a:r>
              <a:rPr lang="en-US" sz="2000" dirty="0">
                <a:hlinkClick r:id="rId18"/>
              </a:rPr>
              <a:t>medical underwriting</a:t>
            </a:r>
            <a:r>
              <a:rPr lang="en-US" sz="2000" dirty="0"/>
              <a:t> to determine eligibility and premiums for anyone enrolling in a Medigap plan outside of their initial open enrollment window or one of the limited special enrollment periods. Special enrollment periods offer access to at least some Medigap plans with no medical underwriting.</a:t>
            </a:r>
          </a:p>
          <a:p>
            <a:endParaRPr lang="en-US" sz="2000" dirty="0"/>
          </a:p>
          <a:p>
            <a:r>
              <a:rPr lang="en-US" sz="2000" dirty="0"/>
              <a:t>And people switching from Medicare Advantage to Original Medicare </a:t>
            </a:r>
            <a:r>
              <a:rPr lang="en-US" sz="2000" dirty="0">
                <a:hlinkClick r:id="rId12"/>
              </a:rPr>
              <a:t>tend to be those who have more significant health needs</a:t>
            </a:r>
            <a:r>
              <a:rPr lang="en-US" sz="2000" dirty="0"/>
              <a:t>. If you’re on a Medicare Advantage plan (and no longer in your trial period) and considering disenrolling to switch to Original Medicare, there are resources to help you determine whether you’ll be able to enroll in a Medigap plan if you switch to Original Medicare.</a:t>
            </a:r>
          </a:p>
          <a:p>
            <a:endParaRPr lang="en-US" sz="2000" dirty="0"/>
          </a:p>
          <a:p>
            <a:r>
              <a:rPr lang="en-US" sz="2000" dirty="0"/>
              <a:t>Your </a:t>
            </a:r>
            <a:r>
              <a:rPr lang="en-US" sz="2000" dirty="0">
                <a:hlinkClick r:id="rId19"/>
              </a:rPr>
              <a:t>State Health Insurance Assistance Program (SHIP)</a:t>
            </a:r>
            <a:r>
              <a:rPr lang="en-US" sz="2000" dirty="0"/>
              <a:t> can help, as can a broker who specializes in Medigap plans; you can also contact the carriers in your area that offer Medigap plans and ask them about their underwriting guidelines. You can also get Medicare private enrollment advice from a licensed agent by calling one of our partners at 1-855-440-0202.</a:t>
            </a:r>
          </a:p>
          <a:p>
            <a:endParaRPr lang="en-US" sz="2000" dirty="0"/>
          </a:p>
          <a:p>
            <a:r>
              <a:rPr lang="en-US" sz="2000" dirty="0"/>
              <a:t>To be clear, a Medigap plan is not required; about 14% of Medicare beneficiaries don’t have supplemental coverage at all. But you’ll want to understand the possible implications of medical underwriting before you make your decision.</a:t>
            </a:r>
          </a:p>
          <a:p>
            <a:endParaRPr lang="en-US" sz="2000" b="1" dirty="0"/>
          </a:p>
          <a:p>
            <a:r>
              <a:rPr lang="en-US" sz="2000" b="1" dirty="0"/>
              <a:t>Special enrollment available for five-star plans</a:t>
            </a:r>
          </a:p>
          <a:p>
            <a:r>
              <a:rPr lang="en-US" sz="2000" dirty="0"/>
              <a:t>Medicare </a:t>
            </a:r>
            <a:r>
              <a:rPr lang="en-US" sz="2000" dirty="0">
                <a:hlinkClick r:id="rId20"/>
              </a:rPr>
              <a:t>utilizes a star rating system</a:t>
            </a:r>
            <a:r>
              <a:rPr lang="en-US" sz="2000" dirty="0"/>
              <a:t> for Medicare Advantage and Part D Prescription Drug Plans. Each plan is assigned a rating of one to five stars, with the best plans receiving five stars. For 2018, there are a total of </a:t>
            </a:r>
            <a:r>
              <a:rPr lang="en-US" sz="2000" dirty="0">
                <a:hlinkClick r:id="rId21"/>
              </a:rPr>
              <a:t>23 plans that have five stars</a:t>
            </a:r>
            <a:r>
              <a:rPr lang="en-US" sz="2000" dirty="0"/>
              <a:t> (this includes Medicare Advantage plans with prescription coverage, Medicare Advantage plans without prescription coverage, and stand-alone Part D Prescription Drug Plans). As of 2015, there were </a:t>
            </a:r>
            <a:r>
              <a:rPr lang="en-US" sz="2000" dirty="0">
                <a:hlinkClick r:id="rId22"/>
              </a:rPr>
              <a:t>16 plans with five stars</a:t>
            </a:r>
            <a:r>
              <a:rPr lang="en-US" sz="2000" dirty="0"/>
              <a:t>.</a:t>
            </a:r>
          </a:p>
          <a:p>
            <a:endParaRPr lang="en-US" sz="2000" dirty="0"/>
          </a:p>
          <a:p>
            <a:r>
              <a:rPr lang="en-US" sz="2000" dirty="0"/>
              <a:t>Most plans do not receive five stars. For example, in 2016, there were 357 Medicare Advantage plans with prescription coverage that received fewer than five stars, and only 12 with five stars. But if you live in an area where a five-star plan is available, you can join or switch to a five-star Medicare Advantage plan or Part D Prescription Drug Plan </a:t>
            </a:r>
            <a:r>
              <a:rPr lang="en-US" sz="2000" dirty="0">
                <a:hlinkClick r:id="rId23"/>
              </a:rPr>
              <a:t>up to once per year</a:t>
            </a:r>
            <a:r>
              <a:rPr lang="en-US" sz="2000" dirty="0"/>
              <a:t>, between December 8 and November 30.</a:t>
            </a:r>
          </a:p>
          <a:p>
            <a:endParaRPr lang="en-US" sz="2000" b="1" dirty="0"/>
          </a:p>
          <a:p>
            <a:r>
              <a:rPr lang="en-US" sz="2000" b="1" dirty="0"/>
              <a:t>Additional special enrollment periods</a:t>
            </a:r>
          </a:p>
          <a:p>
            <a:r>
              <a:rPr lang="en-US" sz="2000" dirty="0"/>
              <a:t>Some Medicare special enrollment periods apply on a one-time basis and are triggered by specific events, while others apply year-round for specific populations. Some </a:t>
            </a:r>
            <a:r>
              <a:rPr lang="en-US" sz="2000" dirty="0">
                <a:hlinkClick r:id="rId24"/>
              </a:rPr>
              <a:t>apply to Medigap</a:t>
            </a:r>
            <a:r>
              <a:rPr lang="en-US" sz="2000" dirty="0"/>
              <a:t>, while </a:t>
            </a:r>
            <a:r>
              <a:rPr lang="en-US" sz="2000" dirty="0">
                <a:hlinkClick r:id="rId25"/>
              </a:rPr>
              <a:t>others apply to Medicare Advantage and Part D Prescription Drug Plans</a:t>
            </a:r>
            <a:r>
              <a:rPr lang="en-US" sz="2000" dirty="0"/>
              <a:t>.</a:t>
            </a:r>
          </a:p>
          <a:p>
            <a:endParaRPr lang="en-US" sz="2000" dirty="0"/>
          </a:p>
          <a:p>
            <a:r>
              <a:rPr lang="en-US" sz="2000" dirty="0"/>
              <a:t>For Medicare beneficiaries who qualify for a </a:t>
            </a:r>
            <a:r>
              <a:rPr lang="en-US" sz="2000" dirty="0">
                <a:hlinkClick r:id="rId26"/>
              </a:rPr>
              <a:t>low-income subsidy</a:t>
            </a:r>
            <a:r>
              <a:rPr lang="en-US" sz="2000" dirty="0"/>
              <a:t>, and for those who are in a nursing home, enrollment in Part D prescription drug coverage is not limited to the annual open enrollment period. These beneficiaries can join a prescription drug plan – or switch from one prescription plan to another – year-round, with coverage effective the first of the month following their enrollment.</a:t>
            </a:r>
          </a:p>
          <a:p>
            <a:endParaRPr lang="en-US" sz="2000" dirty="0"/>
          </a:p>
          <a:p>
            <a:r>
              <a:rPr lang="en-US" sz="2000" dirty="0"/>
              <a:t>Medicare beneficiaries who qualify for a </a:t>
            </a:r>
            <a:r>
              <a:rPr lang="en-US" sz="2000" dirty="0">
                <a:hlinkClick r:id="rId27"/>
              </a:rPr>
              <a:t>State Pharmaceutical Assistance Program</a:t>
            </a:r>
            <a:r>
              <a:rPr lang="en-US" sz="2000" dirty="0"/>
              <a:t> (SPAP) also have the option to join a Medicare Advantage or Part D plan (or switch plans) at any point during the year, but only </a:t>
            </a:r>
            <a:r>
              <a:rPr lang="en-US" sz="2000" dirty="0">
                <a:hlinkClick r:id="rId28"/>
              </a:rPr>
              <a:t>once per year</a:t>
            </a:r>
            <a:r>
              <a:rPr lang="en-US" sz="2000" dirty="0"/>
              <a:t>. (</a:t>
            </a:r>
            <a:r>
              <a:rPr lang="en-US" sz="2000" dirty="0">
                <a:hlinkClick r:id="rId27"/>
              </a:rPr>
              <a:t>Not all states have SPAPs</a:t>
            </a:r>
            <a:r>
              <a:rPr lang="en-US" sz="2000" dirty="0"/>
              <a:t>.)</a:t>
            </a:r>
          </a:p>
          <a:p>
            <a:endParaRPr lang="en-US" sz="2000" dirty="0"/>
          </a:p>
        </p:txBody>
      </p:sp>
      <p:sp>
        <p:nvSpPr>
          <p:cNvPr id="4" name="Slide Number Placeholder 3"/>
          <p:cNvSpPr>
            <a:spLocks noGrp="1"/>
          </p:cNvSpPr>
          <p:nvPr>
            <p:ph type="sldNum" sz="quarter" idx="10"/>
          </p:nvPr>
        </p:nvSpPr>
        <p:spPr/>
        <p:txBody>
          <a:bodyPr/>
          <a:lstStyle/>
          <a:p>
            <a:fld id="{641B1B2C-1F52-44AB-960F-E6CE3AB6126E}" type="slidenum">
              <a:rPr lang="en-US" smtClean="0"/>
              <a:pPr/>
              <a:t>34</a:t>
            </a:fld>
            <a:endParaRPr lang="en-US" dirty="0"/>
          </a:p>
        </p:txBody>
      </p:sp>
    </p:spTree>
    <p:extLst>
      <p:ext uri="{BB962C8B-B14F-4D97-AF65-F5344CB8AC3E}">
        <p14:creationId xmlns:p14="http://schemas.microsoft.com/office/powerpoint/2010/main" val="25083162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pPr>
            <a:r>
              <a:rPr lang="en-US" sz="1100" b="1" dirty="0"/>
              <a:t>Not choosing correctly between traditional Medicare and MA</a:t>
            </a:r>
            <a:endParaRPr lang="en-US" sz="1100" dirty="0"/>
          </a:p>
          <a:p>
            <a:pPr marL="228600" indent="-228600">
              <a:buFont typeface="Arial" panose="020B0604020202020204" pitchFamily="34" charset="0"/>
              <a:buChar char="•"/>
            </a:pPr>
            <a:r>
              <a:rPr lang="en-US" sz="1100" b="1" dirty="0"/>
              <a:t>Failing to make adjustments as necessary each year during annual re-enrollment period</a:t>
            </a:r>
          </a:p>
          <a:p>
            <a:pPr marL="228600" indent="-228600">
              <a:buFont typeface="Arial" panose="020B0604020202020204" pitchFamily="34" charset="0"/>
              <a:buChar char="•"/>
            </a:pPr>
            <a:r>
              <a:rPr lang="en-US" sz="1100" dirty="0"/>
              <a:t>Keeping your Part D plan on autopilot</a:t>
            </a:r>
          </a:p>
          <a:p>
            <a:pPr marL="228600" indent="-228600">
              <a:buFont typeface="Arial" panose="020B0604020202020204" pitchFamily="34" charset="0"/>
              <a:buChar char="•"/>
            </a:pPr>
            <a:r>
              <a:rPr lang="en-US" sz="1100" dirty="0"/>
              <a:t>Not thinking ahead to your future health needs</a:t>
            </a:r>
          </a:p>
          <a:p>
            <a:pPr marL="228600" indent="-228600">
              <a:buFont typeface="Arial" panose="020B0604020202020204" pitchFamily="34" charset="0"/>
              <a:buChar char="•"/>
            </a:pPr>
            <a:r>
              <a:rPr lang="en-US" sz="1100" dirty="0"/>
              <a:t>Failing to sign up for or not choosing the right Medigap plan at age 65 when you have guaranteed insurability</a:t>
            </a:r>
          </a:p>
          <a:p>
            <a:pPr marL="228600" indent="-228600">
              <a:buFont typeface="Arial" panose="020B0604020202020204" pitchFamily="34" charset="0"/>
              <a:buChar char="•"/>
            </a:pPr>
            <a:r>
              <a:rPr lang="en-US" sz="1100" dirty="0"/>
              <a:t>Choosing traditional Medicare without signing up for a Medigap plan – no out-of-pocket limit</a:t>
            </a:r>
          </a:p>
        </p:txBody>
      </p:sp>
      <p:sp>
        <p:nvSpPr>
          <p:cNvPr id="4" name="Slide Number Placeholder 3"/>
          <p:cNvSpPr>
            <a:spLocks noGrp="1"/>
          </p:cNvSpPr>
          <p:nvPr>
            <p:ph type="sldNum" sz="quarter" idx="10"/>
          </p:nvPr>
        </p:nvSpPr>
        <p:spPr/>
        <p:txBody>
          <a:bodyPr/>
          <a:lstStyle/>
          <a:p>
            <a:fld id="{641B1B2C-1F52-44AB-960F-E6CE3AB6126E}" type="slidenum">
              <a:rPr lang="en-US" smtClean="0"/>
              <a:pPr/>
              <a:t>35</a:t>
            </a:fld>
            <a:endParaRPr lang="en-US" dirty="0"/>
          </a:p>
        </p:txBody>
      </p:sp>
    </p:spTree>
    <p:extLst>
      <p:ext uri="{BB962C8B-B14F-4D97-AF65-F5344CB8AC3E}">
        <p14:creationId xmlns:p14="http://schemas.microsoft.com/office/powerpoint/2010/main" val="11619063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600" dirty="0"/>
              <a:t>Enrollment mistakes:</a:t>
            </a:r>
          </a:p>
          <a:p>
            <a:pPr marL="685800" lvl="1" indent="-228600">
              <a:buFont typeface="Arial" panose="020B0604020202020204" pitchFamily="34" charset="0"/>
              <a:buChar char="•"/>
            </a:pPr>
            <a:r>
              <a:rPr lang="en-US" sz="1600" dirty="0"/>
              <a:t>Failing to sign up for Medicare because you aren’t receiving Social Security benefits</a:t>
            </a:r>
          </a:p>
          <a:p>
            <a:pPr marL="685800" lvl="1" indent="-228600">
              <a:buFont typeface="Arial" panose="020B0604020202020204" pitchFamily="34" charset="0"/>
              <a:buChar char="•"/>
            </a:pPr>
            <a:r>
              <a:rPr lang="en-US" sz="1600" dirty="0"/>
              <a:t>Signing up for Medicare part A if you are still working and want to contribute to an HSA – if you are receiving Social Security, you are required to have Part A</a:t>
            </a:r>
          </a:p>
          <a:p>
            <a:pPr marL="685800" lvl="1" indent="-228600">
              <a:buFont typeface="Arial" panose="020B0604020202020204" pitchFamily="34" charset="0"/>
              <a:buChar char="•"/>
            </a:pPr>
            <a:r>
              <a:rPr lang="en-US" sz="1600" dirty="0"/>
              <a:t>Signing up for part B when you are still working and covered by your plan at work means paying double premiums</a:t>
            </a:r>
          </a:p>
          <a:p>
            <a:pPr marL="685800" lvl="1" indent="-228600">
              <a:buFont typeface="Arial" panose="020B0604020202020204" pitchFamily="34" charset="0"/>
              <a:buChar char="•"/>
            </a:pPr>
            <a:r>
              <a:rPr lang="en-US" sz="1600" dirty="0"/>
              <a:t>Forgetting about the part B and D enrollment deadline after leaving your job</a:t>
            </a:r>
          </a:p>
          <a:p>
            <a:pPr marL="685800" lvl="1" indent="-228600">
              <a:buFont typeface="Arial" panose="020B0604020202020204" pitchFamily="34" charset="0"/>
              <a:buChar char="•"/>
            </a:pPr>
            <a:r>
              <a:rPr lang="en-US" sz="1600" dirty="0"/>
              <a:t>Not signing up for part B and D if  you have retiree or COBRA coverage</a:t>
            </a:r>
          </a:p>
          <a:p>
            <a:pPr marL="685800" lvl="1" indent="-228600">
              <a:buFont typeface="Arial" panose="020B0604020202020204" pitchFamily="34" charset="0"/>
              <a:buChar char="•"/>
            </a:pPr>
            <a:r>
              <a:rPr lang="en-US" sz="1600" dirty="0"/>
              <a:t>Buying the same Part D plan as your spouse/assuming you are covered because your spouse is covered – must buy plans individually</a:t>
            </a:r>
          </a:p>
          <a:p>
            <a:pPr marL="685800" lvl="1" indent="-228600">
              <a:buFont typeface="Arial" panose="020B0604020202020204" pitchFamily="34" charset="0"/>
              <a:buChar char="•"/>
            </a:pPr>
            <a:r>
              <a:rPr lang="en-US" sz="1600" dirty="0"/>
              <a:t>Going out of network in your Medicare advantage plan</a:t>
            </a:r>
          </a:p>
          <a:p>
            <a:pPr marL="685800" lvl="1" indent="-228600">
              <a:buFont typeface="Arial" panose="020B0604020202020204" pitchFamily="34" charset="0"/>
              <a:buChar char="•"/>
            </a:pPr>
            <a:r>
              <a:rPr lang="en-US" sz="1600" dirty="0"/>
              <a:t>Not switching Medicare advantage plans mid-year if needed</a:t>
            </a:r>
          </a:p>
          <a:p>
            <a:pPr marL="685800" lvl="1" indent="-228600">
              <a:buFont typeface="Arial" panose="020B0604020202020204" pitchFamily="34" charset="0"/>
              <a:buChar char="•"/>
            </a:pPr>
            <a:r>
              <a:rPr lang="en-US" sz="1600" dirty="0"/>
              <a:t>Making financial moves that boost your part b and d premiums</a:t>
            </a:r>
          </a:p>
          <a:p>
            <a:endParaRPr lang="en-US" sz="1600" dirty="0"/>
          </a:p>
        </p:txBody>
      </p:sp>
      <p:sp>
        <p:nvSpPr>
          <p:cNvPr id="4" name="Slide Number Placeholder 3"/>
          <p:cNvSpPr>
            <a:spLocks noGrp="1"/>
          </p:cNvSpPr>
          <p:nvPr>
            <p:ph type="sldNum" sz="quarter" idx="10"/>
          </p:nvPr>
        </p:nvSpPr>
        <p:spPr/>
        <p:txBody>
          <a:bodyPr/>
          <a:lstStyle/>
          <a:p>
            <a:fld id="{641B1B2C-1F52-44AB-960F-E6CE3AB6126E}" type="slidenum">
              <a:rPr lang="en-US" smtClean="0"/>
              <a:pPr/>
              <a:t>36</a:t>
            </a:fld>
            <a:endParaRPr lang="en-US" dirty="0"/>
          </a:p>
        </p:txBody>
      </p:sp>
    </p:spTree>
    <p:extLst>
      <p:ext uri="{BB962C8B-B14F-4D97-AF65-F5344CB8AC3E}">
        <p14:creationId xmlns:p14="http://schemas.microsoft.com/office/powerpoint/2010/main" val="13827440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Read slide</a:t>
            </a:r>
          </a:p>
          <a:p>
            <a:pPr marL="0" marR="0" lvl="0" indent="0" algn="l" defTabSz="914400" rtl="0" eaLnBrk="1" fontAlgn="auto" latinLnBrk="0" hangingPunct="1">
              <a:lnSpc>
                <a:spcPct val="120000"/>
              </a:lnSpc>
              <a:spcBef>
                <a:spcPts val="0"/>
              </a:spcBef>
              <a:spcAft>
                <a:spcPts val="0"/>
              </a:spcAft>
              <a:buClrTx/>
              <a:buSzTx/>
              <a:buFontTx/>
              <a:buNone/>
              <a:tabLst/>
              <a:defRPr/>
            </a:pPr>
            <a:r>
              <a:rPr lang="en-US" sz="1100" b="1" dirty="0"/>
              <a:t>Source: 2018 Medicare Trustees’ Report</a:t>
            </a:r>
          </a:p>
          <a:p>
            <a:endParaRPr lang="en-US" sz="1100" dirty="0"/>
          </a:p>
        </p:txBody>
      </p:sp>
      <p:sp>
        <p:nvSpPr>
          <p:cNvPr id="4" name="Slide Number Placeholder 3"/>
          <p:cNvSpPr>
            <a:spLocks noGrp="1"/>
          </p:cNvSpPr>
          <p:nvPr>
            <p:ph type="sldNum" sz="quarter" idx="10"/>
          </p:nvPr>
        </p:nvSpPr>
        <p:spPr/>
        <p:txBody>
          <a:bodyPr/>
          <a:lstStyle/>
          <a:p>
            <a:fld id="{641B1B2C-1F52-44AB-960F-E6CE3AB6126E}" type="slidenum">
              <a:rPr lang="en-US" smtClean="0"/>
              <a:pPr/>
              <a:t>37</a:t>
            </a:fld>
            <a:endParaRPr lang="en-US" dirty="0"/>
          </a:p>
        </p:txBody>
      </p:sp>
    </p:spTree>
    <p:extLst>
      <p:ext uri="{BB962C8B-B14F-4D97-AF65-F5344CB8AC3E}">
        <p14:creationId xmlns:p14="http://schemas.microsoft.com/office/powerpoint/2010/main" val="35705677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457200" fontAlgn="base">
              <a:spcBef>
                <a:spcPct val="0"/>
              </a:spcBef>
              <a:spcAft>
                <a:spcPct val="0"/>
              </a:spcAft>
              <a:buFont typeface="Arial" panose="020B0604020202020204" pitchFamily="34" charset="0"/>
              <a:buChar char="•"/>
              <a:defRPr/>
            </a:pPr>
            <a:r>
              <a:rPr lang="en-US" sz="1100" b="0" dirty="0">
                <a:solidFill>
                  <a:srgbClr val="002D62"/>
                </a:solidFill>
                <a:latin typeface="Arial" panose="020B0604020202020204" pitchFamily="34" charset="0"/>
                <a:ea typeface="ＭＳ Ｐゴシック" panose="020B0600070205080204" pitchFamily="34" charset="-128"/>
              </a:rPr>
              <a:t>The 2024 board of trustees report now have the Medicare Hospital Insurance trust fund being depleted by 2036, an improvement of 5 years compared to the projected depletion date of 2031, from the previous report.</a:t>
            </a:r>
          </a:p>
          <a:p>
            <a:pPr marL="285750" indent="-285750" defTabSz="457200" fontAlgn="base">
              <a:spcBef>
                <a:spcPct val="0"/>
              </a:spcBef>
              <a:spcAft>
                <a:spcPct val="0"/>
              </a:spcAft>
              <a:buFont typeface="Arial" panose="020B0604020202020204" pitchFamily="34" charset="0"/>
              <a:buChar char="•"/>
              <a:defRPr/>
            </a:pPr>
            <a:r>
              <a:rPr lang="en-US" sz="1100" b="0" dirty="0">
                <a:solidFill>
                  <a:srgbClr val="002D62"/>
                </a:solidFill>
                <a:latin typeface="Arial" panose="020B0604020202020204" pitchFamily="34" charset="0"/>
                <a:ea typeface="ＭＳ Ｐゴシック" panose="020B0600070205080204" pitchFamily="34" charset="-128"/>
              </a:rPr>
              <a:t>Part A is the only component of Medicare that is prepaid – it is funded mainly through the 2.9% payroll tax split by workers and employers.</a:t>
            </a:r>
          </a:p>
          <a:p>
            <a:pPr marL="285750" indent="-285750" defTabSz="457200" fontAlgn="base">
              <a:spcBef>
                <a:spcPct val="0"/>
              </a:spcBef>
              <a:spcAft>
                <a:spcPct val="0"/>
              </a:spcAft>
              <a:buFont typeface="Arial" panose="020B0604020202020204" pitchFamily="34" charset="0"/>
              <a:buChar char="•"/>
              <a:defRPr/>
            </a:pPr>
            <a:r>
              <a:rPr lang="en-US" sz="1100" b="0" dirty="0">
                <a:solidFill>
                  <a:srgbClr val="002D62"/>
                </a:solidFill>
                <a:latin typeface="Arial" panose="020B0604020202020204" pitchFamily="34" charset="0"/>
                <a:ea typeface="ＭＳ Ｐゴシック" panose="020B0600070205080204" pitchFamily="34" charset="-128"/>
              </a:rPr>
              <a:t>1.45% payroll tax paid by employer and employee for total of 2.9%</a:t>
            </a:r>
          </a:p>
          <a:p>
            <a:pPr marL="285750" indent="-285750" defTabSz="457200" fontAlgn="base">
              <a:spcBef>
                <a:spcPct val="0"/>
              </a:spcBef>
              <a:spcAft>
                <a:spcPct val="0"/>
              </a:spcAft>
              <a:buFont typeface="Arial" panose="020B0604020202020204" pitchFamily="34" charset="0"/>
              <a:buChar char="•"/>
              <a:defRPr/>
            </a:pPr>
            <a:r>
              <a:rPr lang="en-US" sz="1100" b="0" dirty="0">
                <a:solidFill>
                  <a:srgbClr val="002D62"/>
                </a:solidFill>
                <a:latin typeface="Arial" panose="020B0604020202020204" pitchFamily="34" charset="0"/>
                <a:ea typeface="ＭＳ Ｐゴシック" panose="020B0600070205080204" pitchFamily="34" charset="-128"/>
              </a:rPr>
              <a:t>3.8% Medicare surtax on investment income (2013); singles over $200,000 and married filing jointly at $250,000 (2013)</a:t>
            </a:r>
          </a:p>
          <a:p>
            <a:pPr marL="285750" indent="-285750" defTabSz="457200" fontAlgn="base">
              <a:spcBef>
                <a:spcPct val="0"/>
              </a:spcBef>
              <a:spcAft>
                <a:spcPct val="0"/>
              </a:spcAft>
              <a:buFont typeface="Arial" panose="020B0604020202020204" pitchFamily="34" charset="0"/>
              <a:buChar char="•"/>
              <a:defRPr/>
            </a:pPr>
            <a:r>
              <a:rPr lang="en-US" sz="1100" b="0" dirty="0">
                <a:solidFill>
                  <a:srgbClr val="002D62"/>
                </a:solidFill>
                <a:latin typeface="Arial" panose="020B0604020202020204" pitchFamily="34" charset="0"/>
                <a:ea typeface="ＭＳ Ｐゴシック" panose="020B0600070205080204" pitchFamily="34" charset="-128"/>
              </a:rPr>
              <a:t>.9% additional payroll tax on high earners; singles over $200,000 and married filing jointly at $250,000 (2013)</a:t>
            </a:r>
          </a:p>
          <a:p>
            <a:pPr marL="285750" indent="-285750" defTabSz="457200" fontAlgn="base">
              <a:spcBef>
                <a:spcPct val="0"/>
              </a:spcBef>
              <a:spcAft>
                <a:spcPct val="0"/>
              </a:spcAft>
              <a:buFont typeface="Arial" panose="020B0604020202020204" pitchFamily="34" charset="0"/>
              <a:buChar char="•"/>
              <a:defRPr/>
            </a:pPr>
            <a:r>
              <a:rPr lang="en-US" sz="1100" b="0" dirty="0">
                <a:solidFill>
                  <a:srgbClr val="002D62"/>
                </a:solidFill>
                <a:latin typeface="Arial" panose="020B0604020202020204" pitchFamily="34" charset="0"/>
                <a:ea typeface="ＭＳ Ｐゴシック" panose="020B0600070205080204" pitchFamily="34" charset="-128"/>
              </a:rPr>
              <a:t>High-income surcharge brackets reduced for 2018</a:t>
            </a:r>
          </a:p>
          <a:p>
            <a:pPr marL="285750" indent="-285750" defTabSz="457200" fontAlgn="base">
              <a:spcBef>
                <a:spcPct val="0"/>
              </a:spcBef>
              <a:spcAft>
                <a:spcPct val="0"/>
              </a:spcAft>
              <a:buFont typeface="Arial" panose="020B0604020202020204" pitchFamily="34" charset="0"/>
              <a:buChar char="•"/>
              <a:defRPr/>
            </a:pPr>
            <a:r>
              <a:rPr lang="en-US" sz="1100" b="0" dirty="0">
                <a:solidFill>
                  <a:srgbClr val="002D62"/>
                </a:solidFill>
                <a:latin typeface="Arial" panose="020B0604020202020204" pitchFamily="34" charset="0"/>
                <a:ea typeface="ＭＳ Ｐゴシック" panose="020B0600070205080204" pitchFamily="34" charset="-128"/>
              </a:rPr>
              <a:t>Immediate 11% cut – remaining 88% covered by payroll taxes</a:t>
            </a:r>
          </a:p>
          <a:p>
            <a:pPr marL="285750" indent="-285750" defTabSz="457200" fontAlgn="base">
              <a:spcBef>
                <a:spcPct val="0"/>
              </a:spcBef>
              <a:spcAft>
                <a:spcPct val="0"/>
              </a:spcAft>
              <a:buFont typeface="Arial" panose="020B0604020202020204" pitchFamily="34" charset="0"/>
              <a:buChar char="•"/>
              <a:defRPr/>
            </a:pPr>
            <a:r>
              <a:rPr lang="en-US" sz="1100" b="0" dirty="0">
                <a:solidFill>
                  <a:srgbClr val="002D62"/>
                </a:solidFill>
                <a:latin typeface="Arial" panose="020B0604020202020204" pitchFamily="34" charset="0"/>
                <a:ea typeface="ＭＳ Ｐゴシック" panose="020B0600070205080204" pitchFamily="34" charset="-128"/>
              </a:rPr>
              <a:t>Need to increase revenue, slow growth in costs, or both</a:t>
            </a:r>
          </a:p>
          <a:p>
            <a:pPr marL="285750" marR="0" lvl="0" indent="-285750" algn="l" defTabSz="457200" rtl="0" eaLnBrk="1" fontAlgn="base" latinLnBrk="0" hangingPunct="1">
              <a:lnSpc>
                <a:spcPct val="120000"/>
              </a:lnSpc>
              <a:spcBef>
                <a:spcPct val="0"/>
              </a:spcBef>
              <a:spcAft>
                <a:spcPct val="0"/>
              </a:spcAft>
              <a:buClrTx/>
              <a:buSzTx/>
              <a:buFont typeface="Arial" panose="020B0604020202020204" pitchFamily="34" charset="0"/>
              <a:buChar char="•"/>
              <a:tabLst/>
              <a:defRPr/>
            </a:pPr>
            <a:r>
              <a:rPr lang="en-US" sz="1200" b="0" dirty="0">
                <a:solidFill>
                  <a:srgbClr val="002D62"/>
                </a:solidFill>
                <a:latin typeface="Arial" panose="020B0604020202020204" pitchFamily="34" charset="0"/>
                <a:ea typeface="ＭＳ Ｐゴシック" panose="020B0600070205080204" pitchFamily="34" charset="-128"/>
              </a:rPr>
              <a:t>Part B and Part D covered 20-25% by premiums and 75-80% from general revenue – these plans are not part of the trustee’s report. Hospital insurance trust fund only.</a:t>
            </a:r>
          </a:p>
          <a:p>
            <a:pPr marL="285750" indent="-285750" defTabSz="457200" fontAlgn="base">
              <a:spcBef>
                <a:spcPct val="0"/>
              </a:spcBef>
              <a:spcAft>
                <a:spcPct val="0"/>
              </a:spcAft>
              <a:buFont typeface="Arial" panose="020B0604020202020204" pitchFamily="34" charset="0"/>
              <a:buChar char="•"/>
              <a:defRPr/>
            </a:pPr>
            <a:endParaRPr lang="en-US" sz="1200" b="0" dirty="0">
              <a:solidFill>
                <a:srgbClr val="002D62"/>
              </a:solidFill>
              <a:latin typeface="Arial" panose="020B0604020202020204" pitchFamily="34" charset="0"/>
              <a:ea typeface="ＭＳ Ｐゴシック" panose="020B0600070205080204" pitchFamily="34" charset="-128"/>
            </a:endParaRPr>
          </a:p>
          <a:p>
            <a:pPr marL="285750" indent="-285750" defTabSz="457200" fontAlgn="base">
              <a:spcBef>
                <a:spcPct val="0"/>
              </a:spcBef>
              <a:spcAft>
                <a:spcPct val="0"/>
              </a:spcAft>
              <a:buFont typeface="Arial" panose="020B0604020202020204" pitchFamily="34" charset="0"/>
              <a:buChar char="•"/>
              <a:defRPr/>
            </a:pPr>
            <a:endParaRPr lang="en-US" sz="1100" b="0" dirty="0">
              <a:solidFill>
                <a:srgbClr val="002D62"/>
              </a:solidFill>
              <a:latin typeface="Arial" panose="020B0604020202020204" pitchFamily="34" charset="0"/>
              <a:ea typeface="ＭＳ Ｐゴシック" panose="020B0600070205080204" pitchFamily="34" charset="-128"/>
            </a:endParaRPr>
          </a:p>
          <a:p>
            <a:endParaRPr lang="en-US" altLang="en-US" sz="1100" b="0" dirty="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641B1B2C-1F52-44AB-960F-E6CE3AB6126E}" type="slidenum">
              <a:rPr lang="en-US" smtClean="0"/>
              <a:pPr/>
              <a:t>38</a:t>
            </a:fld>
            <a:endParaRPr lang="en-US" dirty="0"/>
          </a:p>
        </p:txBody>
      </p:sp>
    </p:spTree>
    <p:extLst>
      <p:ext uri="{BB962C8B-B14F-4D97-AF65-F5344CB8AC3E}">
        <p14:creationId xmlns:p14="http://schemas.microsoft.com/office/powerpoint/2010/main" val="29913650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For the first time, the 2017 Report highlights the financial benefits associated with behavior modification. Current data show that Americans with specific medical conditions, such as type II diabetes or high blood pressure, have some control over their longevity and health expenditures if they actively change behaviors and follow prescribed treatments. Those who manage their conditions can extend life expectancies, save money, and offset future medical expenses. The case study shows how a 50-year-old with type II diabetes can live eight years longer – and increase annual in-retirement income by almost $17,000 – by making specific lifestyle changes and following diabetes-care protocol.</a:t>
            </a:r>
          </a:p>
        </p:txBody>
      </p:sp>
      <p:sp>
        <p:nvSpPr>
          <p:cNvPr id="4" name="Slide Number Placeholder 3"/>
          <p:cNvSpPr>
            <a:spLocks noGrp="1"/>
          </p:cNvSpPr>
          <p:nvPr>
            <p:ph type="sldNum" sz="quarter" idx="10"/>
          </p:nvPr>
        </p:nvSpPr>
        <p:spPr/>
        <p:txBody>
          <a:bodyPr/>
          <a:lstStyle/>
          <a:p>
            <a:fld id="{641B1B2C-1F52-44AB-960F-E6CE3AB6126E}" type="slidenum">
              <a:rPr lang="en-US" smtClean="0"/>
              <a:pPr/>
              <a:t>39</a:t>
            </a:fld>
            <a:endParaRPr lang="en-US" dirty="0"/>
          </a:p>
        </p:txBody>
      </p:sp>
    </p:spTree>
    <p:extLst>
      <p:ext uri="{BB962C8B-B14F-4D97-AF65-F5344CB8AC3E}">
        <p14:creationId xmlns:p14="http://schemas.microsoft.com/office/powerpoint/2010/main" val="1894621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discuss the primary</a:t>
            </a:r>
            <a:r>
              <a:rPr lang="en-US" baseline="0" dirty="0"/>
              <a:t> </a:t>
            </a:r>
            <a:r>
              <a:rPr lang="en-US" dirty="0"/>
              <a:t>component of retiree healthcare – the Medicare system. Medicare is health insurance for people 65 or older and for some individuals under 65 with certain disabilities.</a:t>
            </a:r>
          </a:p>
          <a:p>
            <a:endParaRPr lang="en-US" dirty="0"/>
          </a:p>
          <a:p>
            <a:r>
              <a:rPr lang="en-US" dirty="0"/>
              <a:t>It is important</a:t>
            </a:r>
            <a:r>
              <a:rPr lang="en-US" baseline="0" dirty="0"/>
              <a:t> to understand that Medicare does not cover all of your healthcare expenses. Source of 60% number = AARP Public Policy Institute; Setting the Record Straight about Medicare, February 2012</a:t>
            </a:r>
          </a:p>
          <a:p>
            <a:endParaRPr lang="en-US" baseline="0" dirty="0"/>
          </a:p>
          <a:p>
            <a:r>
              <a:rPr lang="en-US" baseline="0" dirty="0"/>
              <a:t>Before Medicare was enacted in 1965, only 25% of older people had meaningful private hospital insurance. Upon implementation of Medicare, hospital insurance coverage for older people rose to almost 100%.</a:t>
            </a:r>
          </a:p>
          <a:p>
            <a:endParaRPr lang="en-US" baseline="0" dirty="0"/>
          </a:p>
          <a:p>
            <a:r>
              <a:rPr lang="en-US" sz="1100" kern="1200" dirty="0">
                <a:solidFill>
                  <a:schemeClr val="tx1"/>
                </a:solidFill>
                <a:effectLst/>
                <a:latin typeface="Arial" panose="020B0604020202020204" pitchFamily="34" charset="0"/>
                <a:ea typeface="+mn-ea"/>
                <a:cs typeface="Arial" panose="020B0604020202020204" pitchFamily="34" charset="0"/>
              </a:rPr>
              <a:t>The enactment of Medicare improved access to care for millions of retired Americans. Prior to the enactment of Medicare in 1965, less than half of those over 65 had insurance to help pay for hospital and other medical services. Medicare significantly improved access to care and is now a vital source of financial and health security for nearly all Americans age 65 and older, as well as millions of people with permanent disabilities.</a:t>
            </a:r>
          </a:p>
          <a:p>
            <a:endParaRPr lang="en-US" sz="1100" kern="1200" dirty="0">
              <a:solidFill>
                <a:schemeClr val="tx1"/>
              </a:solidFill>
              <a:effectLst/>
              <a:latin typeface="Arial" panose="020B0604020202020204" pitchFamily="34" charset="0"/>
              <a:ea typeface="+mn-ea"/>
              <a:cs typeface="Arial" panose="020B0604020202020204" pitchFamily="34" charset="0"/>
            </a:endParaRPr>
          </a:p>
          <a:p>
            <a:r>
              <a:rPr lang="en-US" dirty="0"/>
              <a:t>People with Medicare can face significant health-related, out-of-pocket costs, including premiums, deductibles, cost sharing for Medicare-covered services, and costs for services Medicare does not cover, such as long-term services, vision,</a:t>
            </a:r>
            <a:r>
              <a:rPr lang="en-US" baseline="0" dirty="0"/>
              <a:t> hearing</a:t>
            </a:r>
            <a:r>
              <a:rPr lang="en-US" dirty="0"/>
              <a:t> and dental services. With half of all Medicare beneficiaries living on annual per capita income of </a:t>
            </a:r>
            <a:r>
              <a:rPr lang="en-US" dirty="0">
                <a:hlinkClick r:id="rId3"/>
              </a:rPr>
              <a:t>less than $26,200</a:t>
            </a:r>
            <a:r>
              <a:rPr lang="en-US" dirty="0"/>
              <a:t>, out-of-pocket healthcare costs can pose a challenge, particularly for beneficiaries with modest incomes and those with significant medical needs.</a:t>
            </a:r>
          </a:p>
          <a:p>
            <a:endParaRPr lang="en-US" dirty="0"/>
          </a:p>
        </p:txBody>
      </p:sp>
      <p:sp>
        <p:nvSpPr>
          <p:cNvPr id="4" name="Slide Number Placeholder 3"/>
          <p:cNvSpPr>
            <a:spLocks noGrp="1"/>
          </p:cNvSpPr>
          <p:nvPr>
            <p:ph type="sldNum" sz="quarter" idx="10"/>
          </p:nvPr>
        </p:nvSpPr>
        <p:spPr/>
        <p:txBody>
          <a:bodyPr/>
          <a:lstStyle/>
          <a:p>
            <a:fld id="{641B1B2C-1F52-44AB-960F-E6CE3AB6126E}" type="slidenum">
              <a:rPr lang="en-US" smtClean="0"/>
              <a:pPr/>
              <a:t>4</a:t>
            </a:fld>
            <a:endParaRPr lang="en-US" dirty="0"/>
          </a:p>
        </p:txBody>
      </p:sp>
    </p:spTree>
    <p:extLst>
      <p:ext uri="{BB962C8B-B14F-4D97-AF65-F5344CB8AC3E}">
        <p14:creationId xmlns:p14="http://schemas.microsoft.com/office/powerpoint/2010/main" val="31399104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dirty="0"/>
              <a:t>Read slide</a:t>
            </a:r>
          </a:p>
        </p:txBody>
      </p:sp>
      <p:sp>
        <p:nvSpPr>
          <p:cNvPr id="4" name="Slide Number Placeholder 3"/>
          <p:cNvSpPr>
            <a:spLocks noGrp="1"/>
          </p:cNvSpPr>
          <p:nvPr>
            <p:ph type="sldNum" sz="quarter" idx="10"/>
          </p:nvPr>
        </p:nvSpPr>
        <p:spPr/>
        <p:txBody>
          <a:bodyPr/>
          <a:lstStyle/>
          <a:p>
            <a:fld id="{641B1B2C-1F52-44AB-960F-E6CE3AB6126E}" type="slidenum">
              <a:rPr lang="en-US" smtClean="0"/>
              <a:pPr/>
              <a:t>40</a:t>
            </a:fld>
            <a:endParaRPr lang="en-US" dirty="0"/>
          </a:p>
        </p:txBody>
      </p:sp>
    </p:spTree>
    <p:extLst>
      <p:ext uri="{BB962C8B-B14F-4D97-AF65-F5344CB8AC3E}">
        <p14:creationId xmlns:p14="http://schemas.microsoft.com/office/powerpoint/2010/main" val="35748850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dirty="0"/>
              <a:t>Read slide</a:t>
            </a:r>
          </a:p>
        </p:txBody>
      </p:sp>
      <p:sp>
        <p:nvSpPr>
          <p:cNvPr id="4" name="Slide Number Placeholder 3"/>
          <p:cNvSpPr>
            <a:spLocks noGrp="1"/>
          </p:cNvSpPr>
          <p:nvPr>
            <p:ph type="sldNum" sz="quarter" idx="10"/>
          </p:nvPr>
        </p:nvSpPr>
        <p:spPr/>
        <p:txBody>
          <a:bodyPr/>
          <a:lstStyle/>
          <a:p>
            <a:fld id="{641B1B2C-1F52-44AB-960F-E6CE3AB6126E}" type="slidenum">
              <a:rPr lang="en-US" smtClean="0"/>
              <a:pPr/>
              <a:t>41</a:t>
            </a:fld>
            <a:endParaRPr lang="en-US" dirty="0"/>
          </a:p>
        </p:txBody>
      </p:sp>
    </p:spTree>
    <p:extLst>
      <p:ext uri="{BB962C8B-B14F-4D97-AF65-F5344CB8AC3E}">
        <p14:creationId xmlns:p14="http://schemas.microsoft.com/office/powerpoint/2010/main" val="3336151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dirty="0"/>
              <a:t>Read slide</a:t>
            </a:r>
          </a:p>
        </p:txBody>
      </p:sp>
      <p:sp>
        <p:nvSpPr>
          <p:cNvPr id="4" name="Slide Number Placeholder 3"/>
          <p:cNvSpPr>
            <a:spLocks noGrp="1"/>
          </p:cNvSpPr>
          <p:nvPr>
            <p:ph type="sldNum" sz="quarter" idx="10"/>
          </p:nvPr>
        </p:nvSpPr>
        <p:spPr/>
        <p:txBody>
          <a:bodyPr/>
          <a:lstStyle/>
          <a:p>
            <a:fld id="{641B1B2C-1F52-44AB-960F-E6CE3AB6126E}" type="slidenum">
              <a:rPr lang="en-US" smtClean="0"/>
              <a:pPr/>
              <a:t>42</a:t>
            </a:fld>
            <a:endParaRPr lang="en-US" dirty="0"/>
          </a:p>
        </p:txBody>
      </p:sp>
    </p:spTree>
    <p:extLst>
      <p:ext uri="{BB962C8B-B14F-4D97-AF65-F5344CB8AC3E}">
        <p14:creationId xmlns:p14="http://schemas.microsoft.com/office/powerpoint/2010/main" val="31806584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1B1B2C-1F52-44AB-960F-E6CE3AB6126E}" type="slidenum">
              <a:rPr lang="en-US" smtClean="0"/>
              <a:pPr/>
              <a:t>43</a:t>
            </a:fld>
            <a:endParaRPr lang="en-US" dirty="0"/>
          </a:p>
        </p:txBody>
      </p:sp>
    </p:spTree>
    <p:extLst>
      <p:ext uri="{BB962C8B-B14F-4D97-AF65-F5344CB8AC3E}">
        <p14:creationId xmlns:p14="http://schemas.microsoft.com/office/powerpoint/2010/main" val="38877308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1B1B2C-1F52-44AB-960F-E6CE3AB6126E}" type="slidenum">
              <a:rPr lang="en-US" smtClean="0"/>
              <a:pPr/>
              <a:t>44</a:t>
            </a:fld>
            <a:endParaRPr lang="en-US" dirty="0"/>
          </a:p>
        </p:txBody>
      </p:sp>
    </p:spTree>
    <p:extLst>
      <p:ext uri="{BB962C8B-B14F-4D97-AF65-F5344CB8AC3E}">
        <p14:creationId xmlns:p14="http://schemas.microsoft.com/office/powerpoint/2010/main" val="20754464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defRPr/>
            </a:pPr>
            <a:r>
              <a:rPr lang="en-US" dirty="0"/>
              <a:t>By the way, there’s nothing like some wild market volatility to prove that an advisor is an asset, right? </a:t>
            </a:r>
            <a:endParaRPr lang="en-US" sz="1600" dirty="0"/>
          </a:p>
          <a:p>
            <a:pPr marL="650186" lvl="1" indent="-177324">
              <a:buFont typeface="Arial" panose="020B0604020202020204" pitchFamily="34" charset="0"/>
              <a:buChar char="•"/>
              <a:defRPr/>
            </a:pPr>
            <a:r>
              <a:rPr lang="en-US" dirty="0"/>
              <a:t>We’ve all seen the charts that show how individual investors consistently get it wrong when they try to time the market … they end up buying high and selling low. </a:t>
            </a:r>
            <a:endParaRPr lang="en-US" sz="1600" dirty="0"/>
          </a:p>
          <a:p>
            <a:pPr marL="650186" lvl="1" indent="-177324">
              <a:buFont typeface="Arial" panose="020B0604020202020204" pitchFamily="34" charset="0"/>
              <a:buChar char="•"/>
              <a:defRPr/>
            </a:pPr>
            <a:r>
              <a:rPr lang="en-US" dirty="0"/>
              <a:t>Our job is to talk our clients off that cliff, to remind them of their long-term plans, their objectives, their time horizon. The </a:t>
            </a:r>
            <a:r>
              <a:rPr lang="en-US" i="1" dirty="0"/>
              <a:t>why</a:t>
            </a:r>
            <a:r>
              <a:rPr lang="en-US" dirty="0"/>
              <a:t> and </a:t>
            </a:r>
            <a:r>
              <a:rPr lang="en-US" i="1" dirty="0"/>
              <a:t>when</a:t>
            </a:r>
            <a:r>
              <a:rPr lang="en-US" dirty="0"/>
              <a:t> behind the </a:t>
            </a:r>
            <a:r>
              <a:rPr lang="en-US" i="1" dirty="0"/>
              <a:t>what</a:t>
            </a:r>
            <a:r>
              <a:rPr lang="en-US" dirty="0"/>
              <a:t>. </a:t>
            </a:r>
            <a:endParaRPr lang="en-US" sz="1600" dirty="0"/>
          </a:p>
          <a:p>
            <a:pPr marL="177324" indent="-177324">
              <a:buFont typeface="Arial" panose="020B0604020202020204" pitchFamily="34" charset="0"/>
              <a:buChar char="•"/>
              <a:defRPr/>
            </a:pPr>
            <a:endParaRPr lang="en-US" dirty="0"/>
          </a:p>
          <a:p>
            <a:pPr>
              <a:defRPr/>
            </a:pPr>
            <a:r>
              <a:rPr lang="en-US" dirty="0"/>
              <a:t>That’s at the heart of why I believe human advice will not only remain, but also thrive … because: this is a noble profession</a:t>
            </a:r>
            <a:endParaRPr lang="en-US" sz="1600" dirty="0"/>
          </a:p>
          <a:p>
            <a:pPr marL="650186" lvl="1" indent="-177324">
              <a:buFont typeface="Arial" panose="020B0604020202020204" pitchFamily="34" charset="0"/>
              <a:buChar char="•"/>
              <a:defRPr/>
            </a:pPr>
            <a:r>
              <a:rPr lang="en-US" dirty="0"/>
              <a:t>A noble profession which is perhaps second only to what a physician does in terms of caring for your physical well-being or, if someone is of faith, what their rabbi or pastor does in terms of positively impacting their spiritual well-being, I believe what you do to have a positive impact on your clients’ financial well-being while not life or death, is of great societal importance.</a:t>
            </a:r>
            <a:endParaRPr lang="en-US" sz="1600" dirty="0"/>
          </a:p>
          <a:p>
            <a:pPr marL="650186" lvl="1" indent="-177324">
              <a:buFont typeface="Arial" panose="020B0604020202020204" pitchFamily="34" charset="0"/>
              <a:buChar char="•"/>
              <a:defRPr/>
            </a:pPr>
            <a:r>
              <a:rPr lang="en-US" dirty="0"/>
              <a:t>We have a tremendous opportunity to make a difference in our clients’ lives as well as a tremendous responsibility to do so. </a:t>
            </a:r>
            <a:endParaRPr lang="en-US" sz="1600" dirty="0"/>
          </a:p>
          <a:p>
            <a:pPr marL="650186" lvl="1" indent="-177324">
              <a:buFont typeface="Arial" panose="020B0604020202020204" pitchFamily="34" charset="0"/>
              <a:buChar char="•"/>
              <a:defRPr/>
            </a:pPr>
            <a:r>
              <a:rPr lang="en-US" dirty="0"/>
              <a:t>It’s never really been about the asset allocation or even the investing, it’s about the advice, the expertise and guiding hand, and, most importantly, the relationship an advisor has with each client and their family.</a:t>
            </a:r>
            <a:endParaRPr lang="en-US" sz="1600" dirty="0"/>
          </a:p>
          <a:p>
            <a:pPr>
              <a:defRPr/>
            </a:pPr>
            <a:r>
              <a:rPr lang="en-US" dirty="0"/>
              <a:t> </a:t>
            </a:r>
          </a:p>
          <a:p>
            <a:pPr>
              <a:defRPr/>
            </a:pPr>
            <a:r>
              <a:rPr lang="en-US" dirty="0"/>
              <a:t>Now, the fact that I believe individual, person-to-person advice will persist, doesn't mean I’m putting my head in the sand. </a:t>
            </a:r>
            <a:endParaRPr lang="en-US" sz="1600" dirty="0"/>
          </a:p>
          <a:p>
            <a:pPr marL="650186" lvl="1" indent="-177324">
              <a:buFont typeface="Arial" panose="020B0604020202020204" pitchFamily="34" charset="0"/>
              <a:buChar char="•"/>
              <a:defRPr/>
            </a:pPr>
            <a:r>
              <a:rPr lang="en-US" dirty="0"/>
              <a:t>But rather than being fearful, I’m excited … excited about how we can use technology to better serve clients </a:t>
            </a:r>
            <a:endParaRPr lang="en-US" sz="1600" dirty="0"/>
          </a:p>
          <a:p>
            <a:pPr marL="650186" lvl="1" indent="-177324">
              <a:buFont typeface="Arial" panose="020B0604020202020204" pitchFamily="34" charset="0"/>
              <a:buChar char="•"/>
              <a:defRPr/>
            </a:pPr>
            <a:r>
              <a:rPr lang="en-US" dirty="0"/>
              <a:t>And there are huge opportunities in this to make our business even more personal and powerful </a:t>
            </a:r>
            <a:endParaRPr lang="en-US" sz="1600" dirty="0"/>
          </a:p>
          <a:p>
            <a:pPr>
              <a:defRPr/>
            </a:pPr>
            <a:endParaRPr lang="en-US" dirty="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68401" indent="-29554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82156" indent="-236431">
              <a:spcBef>
                <a:spcPct val="30000"/>
              </a:spcBef>
              <a:defRPr sz="1200">
                <a:solidFill>
                  <a:schemeClr val="tx1"/>
                </a:solidFill>
                <a:latin typeface="Arial" panose="020B0604020202020204" pitchFamily="34" charset="0"/>
                <a:ea typeface="ヒラギノ角ゴ Pro W3" charset="-128"/>
              </a:defRPr>
            </a:lvl3pPr>
            <a:lvl4pPr marL="1655020" indent="-236431">
              <a:spcBef>
                <a:spcPct val="30000"/>
              </a:spcBef>
              <a:defRPr sz="1200">
                <a:solidFill>
                  <a:schemeClr val="tx1"/>
                </a:solidFill>
                <a:latin typeface="Arial" panose="020B0604020202020204" pitchFamily="34" charset="0"/>
                <a:ea typeface="ヒラギノ角ゴ Pro W3" charset="-128"/>
              </a:defRPr>
            </a:lvl4pPr>
            <a:lvl5pPr marL="2127882" indent="-236431">
              <a:spcBef>
                <a:spcPct val="30000"/>
              </a:spcBef>
              <a:defRPr sz="1200">
                <a:solidFill>
                  <a:schemeClr val="tx1"/>
                </a:solidFill>
                <a:latin typeface="Arial" panose="020B0604020202020204" pitchFamily="34" charset="0"/>
                <a:ea typeface="ヒラギノ角ゴ Pro W3" charset="-128"/>
              </a:defRPr>
            </a:lvl5pPr>
            <a:lvl6pPr marL="2600745" indent="-236431"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6pPr>
            <a:lvl7pPr marL="3073608" indent="-236431"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7pPr>
            <a:lvl8pPr marL="3546471" indent="-236431"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8pPr>
            <a:lvl9pPr marL="4019333" indent="-236431"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9F4D6F2-2219-424B-B984-D63BEC2595C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4720592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defRPr/>
            </a:pPr>
            <a:r>
              <a:rPr lang="en-US" dirty="0"/>
              <a:t>By the way, there’s nothing like some wild market volatility to prove that an advisor is an asset, right? </a:t>
            </a:r>
            <a:endParaRPr lang="en-US" sz="1600" dirty="0"/>
          </a:p>
          <a:p>
            <a:pPr marL="650186" lvl="1" indent="-177324">
              <a:buFont typeface="Arial" panose="020B0604020202020204" pitchFamily="34" charset="0"/>
              <a:buChar char="•"/>
              <a:defRPr/>
            </a:pPr>
            <a:r>
              <a:rPr lang="en-US" dirty="0"/>
              <a:t>We’ve all seen the charts that show how individual investors consistently get it wrong when they try to time the market … they end up buying high and selling low. </a:t>
            </a:r>
            <a:endParaRPr lang="en-US" sz="1600" dirty="0"/>
          </a:p>
          <a:p>
            <a:pPr marL="650186" lvl="1" indent="-177324">
              <a:buFont typeface="Arial" panose="020B0604020202020204" pitchFamily="34" charset="0"/>
              <a:buChar char="•"/>
              <a:defRPr/>
            </a:pPr>
            <a:r>
              <a:rPr lang="en-US" dirty="0"/>
              <a:t>Our job is to talk our clients off that cliff, to remind them of their long-term plans, their objectives, their time horizon. The </a:t>
            </a:r>
            <a:r>
              <a:rPr lang="en-US" i="1" dirty="0"/>
              <a:t>why</a:t>
            </a:r>
            <a:r>
              <a:rPr lang="en-US" dirty="0"/>
              <a:t> and </a:t>
            </a:r>
            <a:r>
              <a:rPr lang="en-US" i="1" dirty="0"/>
              <a:t>when</a:t>
            </a:r>
            <a:r>
              <a:rPr lang="en-US" dirty="0"/>
              <a:t> behind the </a:t>
            </a:r>
            <a:r>
              <a:rPr lang="en-US" i="1" dirty="0"/>
              <a:t>what</a:t>
            </a:r>
            <a:r>
              <a:rPr lang="en-US" dirty="0"/>
              <a:t>. </a:t>
            </a:r>
            <a:endParaRPr lang="en-US" sz="1600" dirty="0"/>
          </a:p>
          <a:p>
            <a:pPr marL="177324" indent="-177324">
              <a:buFont typeface="Arial" panose="020B0604020202020204" pitchFamily="34" charset="0"/>
              <a:buChar char="•"/>
              <a:defRPr/>
            </a:pPr>
            <a:endParaRPr lang="en-US" dirty="0"/>
          </a:p>
          <a:p>
            <a:pPr>
              <a:defRPr/>
            </a:pPr>
            <a:r>
              <a:rPr lang="en-US" dirty="0"/>
              <a:t>That’s at the heart of why I believe human advice will not only remain, but also thrive … because: this is a noble profession</a:t>
            </a:r>
            <a:endParaRPr lang="en-US" sz="1600" dirty="0"/>
          </a:p>
          <a:p>
            <a:pPr marL="650186" lvl="1" indent="-177324">
              <a:buFont typeface="Arial" panose="020B0604020202020204" pitchFamily="34" charset="0"/>
              <a:buChar char="•"/>
              <a:defRPr/>
            </a:pPr>
            <a:r>
              <a:rPr lang="en-US" dirty="0"/>
              <a:t>A noble profession which is perhaps second only to what a physician does in terms of caring for your physical well-being or, if someone is of faith, what their rabbi or pastor does in terms of positively impacting their spiritual well-being, I believe what you do to have a positive impact on your clients’ financial well-being while not life or death, is of great societal importance.</a:t>
            </a:r>
            <a:endParaRPr lang="en-US" sz="1600" dirty="0"/>
          </a:p>
          <a:p>
            <a:pPr marL="650186" lvl="1" indent="-177324">
              <a:buFont typeface="Arial" panose="020B0604020202020204" pitchFamily="34" charset="0"/>
              <a:buChar char="•"/>
              <a:defRPr/>
            </a:pPr>
            <a:r>
              <a:rPr lang="en-US" dirty="0"/>
              <a:t>We have a tremendous opportunity to make a difference in our clients’ lives as well as a tremendous responsibility to do so. </a:t>
            </a:r>
            <a:endParaRPr lang="en-US" sz="1600" dirty="0"/>
          </a:p>
          <a:p>
            <a:pPr marL="650186" lvl="1" indent="-177324">
              <a:buFont typeface="Arial" panose="020B0604020202020204" pitchFamily="34" charset="0"/>
              <a:buChar char="•"/>
              <a:defRPr/>
            </a:pPr>
            <a:r>
              <a:rPr lang="en-US" dirty="0"/>
              <a:t>It’s never really been about the asset allocation or even the investing, it’s about the advice, the expertise and guiding hand, and, most importantly, the relationship an advisor has with each client and their family.</a:t>
            </a:r>
            <a:endParaRPr lang="en-US" sz="1600" dirty="0"/>
          </a:p>
          <a:p>
            <a:pPr>
              <a:defRPr/>
            </a:pPr>
            <a:r>
              <a:rPr lang="en-US" dirty="0"/>
              <a:t> </a:t>
            </a:r>
          </a:p>
          <a:p>
            <a:pPr>
              <a:defRPr/>
            </a:pPr>
            <a:r>
              <a:rPr lang="en-US" dirty="0"/>
              <a:t>Now, the fact that I believe individual, person-to-person advice will persist, doesn't mean I’m putting my head in the sand. </a:t>
            </a:r>
            <a:endParaRPr lang="en-US" sz="1600" dirty="0"/>
          </a:p>
          <a:p>
            <a:pPr marL="650186" lvl="1" indent="-177324">
              <a:buFont typeface="Arial" panose="020B0604020202020204" pitchFamily="34" charset="0"/>
              <a:buChar char="•"/>
              <a:defRPr/>
            </a:pPr>
            <a:r>
              <a:rPr lang="en-US" dirty="0"/>
              <a:t>But rather than being fearful, I’m excited … excited about how we can use technology to better serve clients </a:t>
            </a:r>
            <a:endParaRPr lang="en-US" sz="1600" dirty="0"/>
          </a:p>
          <a:p>
            <a:pPr marL="650186" lvl="1" indent="-177324">
              <a:buFont typeface="Arial" panose="020B0604020202020204" pitchFamily="34" charset="0"/>
              <a:buChar char="•"/>
              <a:defRPr/>
            </a:pPr>
            <a:r>
              <a:rPr lang="en-US" dirty="0"/>
              <a:t>And there are huge opportunities in this to make our business even more personal and powerful </a:t>
            </a:r>
            <a:endParaRPr lang="en-US" sz="1600" dirty="0"/>
          </a:p>
          <a:p>
            <a:pPr>
              <a:defRPr/>
            </a:pPr>
            <a:endParaRPr lang="en-US" dirty="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68401" indent="-29554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82156" indent="-236431">
              <a:spcBef>
                <a:spcPct val="30000"/>
              </a:spcBef>
              <a:defRPr sz="1200">
                <a:solidFill>
                  <a:schemeClr val="tx1"/>
                </a:solidFill>
                <a:latin typeface="Arial" panose="020B0604020202020204" pitchFamily="34" charset="0"/>
                <a:ea typeface="ヒラギノ角ゴ Pro W3" charset="-128"/>
              </a:defRPr>
            </a:lvl3pPr>
            <a:lvl4pPr marL="1655020" indent="-236431">
              <a:spcBef>
                <a:spcPct val="30000"/>
              </a:spcBef>
              <a:defRPr sz="1200">
                <a:solidFill>
                  <a:schemeClr val="tx1"/>
                </a:solidFill>
                <a:latin typeface="Arial" panose="020B0604020202020204" pitchFamily="34" charset="0"/>
                <a:ea typeface="ヒラギノ角ゴ Pro W3" charset="-128"/>
              </a:defRPr>
            </a:lvl4pPr>
            <a:lvl5pPr marL="2127882" indent="-236431">
              <a:spcBef>
                <a:spcPct val="30000"/>
              </a:spcBef>
              <a:defRPr sz="1200">
                <a:solidFill>
                  <a:schemeClr val="tx1"/>
                </a:solidFill>
                <a:latin typeface="Arial" panose="020B0604020202020204" pitchFamily="34" charset="0"/>
                <a:ea typeface="ヒラギノ角ゴ Pro W3" charset="-128"/>
              </a:defRPr>
            </a:lvl5pPr>
            <a:lvl6pPr marL="2600745" indent="-236431"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6pPr>
            <a:lvl7pPr marL="3073608" indent="-236431"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7pPr>
            <a:lvl8pPr marL="3546471" indent="-236431"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8pPr>
            <a:lvl9pPr marL="4019333" indent="-236431"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9F4D6F2-2219-424B-B984-D63BEC2595C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363947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641B1B2C-1F52-44AB-960F-E6CE3AB6126E}" type="slidenum">
              <a:rPr lang="en-US" smtClean="0"/>
              <a:pPr/>
              <a:t>5</a:t>
            </a:fld>
            <a:endParaRPr lang="en-US" dirty="0"/>
          </a:p>
        </p:txBody>
      </p:sp>
    </p:spTree>
    <p:extLst>
      <p:ext uri="{BB962C8B-B14F-4D97-AF65-F5344CB8AC3E}">
        <p14:creationId xmlns:p14="http://schemas.microsoft.com/office/powerpoint/2010/main" val="73821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100" b="0" i="0" kern="1200" dirty="0">
                <a:solidFill>
                  <a:schemeClr val="tx1"/>
                </a:solidFill>
                <a:effectLst/>
                <a:latin typeface="+mn-lt"/>
                <a:ea typeface="+mn-ea"/>
                <a:cs typeface="+mn-cs"/>
              </a:rPr>
              <a:t>If you are like most Americans, healthcare is expected to be one of your largest expenses in retirement, after housing and transportation costs. But unlike your parents’ generation, you won't likely have access to employer- or union-sponsored retiree health benefits. So, healthcare costs will likely consume a larger portion of your retirement budget – and you need to plan for that.</a:t>
            </a:r>
          </a:p>
          <a:p>
            <a:pPr fontAlgn="base"/>
            <a:endParaRPr lang="en-US" sz="1100" b="0" i="0" kern="1200" dirty="0">
              <a:solidFill>
                <a:schemeClr val="tx1"/>
              </a:solidFill>
              <a:effectLst/>
              <a:latin typeface="+mn-lt"/>
              <a:ea typeface="+mn-ea"/>
              <a:cs typeface="+mn-cs"/>
            </a:endParaRPr>
          </a:p>
          <a:p>
            <a:pPr fontAlgn="base"/>
            <a:r>
              <a:rPr lang="en-US" sz="1100" b="0" i="0" kern="1200" dirty="0">
                <a:solidFill>
                  <a:schemeClr val="tx1"/>
                </a:solidFill>
                <a:effectLst/>
                <a:latin typeface="+mn-lt"/>
                <a:ea typeface="+mn-ea"/>
                <a:cs typeface="+mn-cs"/>
              </a:rPr>
              <a:t>According to the Fidelity Retiree healthcare Cost Estimate, an average retired couple aged 65 in 2024 may need approximately $33000 saved (after tax) to cover healthcare expenses in retirement.</a:t>
            </a:r>
          </a:p>
          <a:p>
            <a:pPr fontAlgn="base"/>
            <a:r>
              <a:rPr lang="en-US" sz="1100" b="0" i="0" kern="1200" dirty="0">
                <a:solidFill>
                  <a:schemeClr val="tx1"/>
                </a:solidFill>
                <a:effectLst/>
                <a:latin typeface="+mn-lt"/>
                <a:ea typeface="+mn-ea"/>
                <a:cs typeface="+mn-cs"/>
              </a:rPr>
              <a:t>Of course, the amount you’ll need will depend on when and where you retire, how healthy you are, and how long you live. The amount you need will also depend on which accounts you use to pay for healthcare, like 401(k), HSA, IRA or taxable accounts; your tax rates in retirement (see chart); and potentially even your gross income.</a:t>
            </a:r>
          </a:p>
          <a:p>
            <a:endParaRPr lang="en-US" baseline="0" dirty="0"/>
          </a:p>
          <a:p>
            <a:r>
              <a:rPr lang="en-US" baseline="0" dirty="0"/>
              <a:t>That dollar amount is a ballpark estimate though and it does not include the cost of long-term care, which we will discuss later. Healthcare costs are expected to continue to increase at a pace of 5.1% annually which means most retirees will see increasing costs as they age in retirement. </a:t>
            </a:r>
          </a:p>
          <a:p>
            <a:endParaRPr lang="en-US" baseline="0" dirty="0"/>
          </a:p>
          <a:p>
            <a:r>
              <a:rPr lang="en-US" b="1" baseline="0" dirty="0"/>
              <a:t>Out-of-pocket costs </a:t>
            </a:r>
          </a:p>
          <a:p>
            <a:r>
              <a:rPr lang="en-US" baseline="0" dirty="0"/>
              <a:t>Include spending on services and premiums for Medicare</a:t>
            </a:r>
            <a:endParaRPr lang="en-US" dirty="0"/>
          </a:p>
        </p:txBody>
      </p:sp>
      <p:sp>
        <p:nvSpPr>
          <p:cNvPr id="4" name="Slide Number Placeholder 3"/>
          <p:cNvSpPr>
            <a:spLocks noGrp="1"/>
          </p:cNvSpPr>
          <p:nvPr>
            <p:ph type="sldNum" sz="quarter" idx="10"/>
          </p:nvPr>
        </p:nvSpPr>
        <p:spPr/>
        <p:txBody>
          <a:bodyPr/>
          <a:lstStyle/>
          <a:p>
            <a:fld id="{641B1B2C-1F52-44AB-960F-E6CE3AB6126E}" type="slidenum">
              <a:rPr lang="en-US" smtClean="0"/>
              <a:pPr/>
              <a:t>6</a:t>
            </a:fld>
            <a:endParaRPr lang="en-US" dirty="0"/>
          </a:p>
        </p:txBody>
      </p:sp>
    </p:spTree>
    <p:extLst>
      <p:ext uri="{BB962C8B-B14F-4D97-AF65-F5344CB8AC3E}">
        <p14:creationId xmlns:p14="http://schemas.microsoft.com/office/powerpoint/2010/main" val="3397319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Why are costs rising? It may not be that anything unusual is happening. Medical technology is improving, hospitals and physicians need to be paid, and people are still contracting diseases that need treatment. The Journal of the American Medical Association says that the rising costs can be blamed on the increasing cost of drugs and medical hardware, with inflation being among the contributing factors for why similar equipment costs more than it did just a few years ago. None of this is abnormal, yet the costs are scaling much higher than would be expected.</a:t>
            </a:r>
          </a:p>
          <a:p>
            <a:endParaRPr lang="en-US" sz="1200" dirty="0"/>
          </a:p>
          <a:p>
            <a:r>
              <a:rPr lang="en-US" sz="1200" dirty="0"/>
              <a:t>It appears that one of the most expensive areas is medical technology. According to Centers for Medicare &amp; Medicaid Services, medical technology accounts for half of spending growth in the healthcare industry. The issue is not that technology itself is exceedingly expensive; it is that hospitals and </a:t>
            </a:r>
            <a:r>
              <a:rPr lang="en-US" sz="1200" dirty="0">
                <a:solidFill>
                  <a:srgbClr val="FF0000"/>
                </a:solidFill>
                <a:highlight>
                  <a:srgbClr val="FFFF00"/>
                </a:highlight>
              </a:rPr>
              <a:t>healthcare </a:t>
            </a:r>
            <a:r>
              <a:rPr lang="en-US" sz="1200" dirty="0"/>
              <a:t>administrators have yet to figure out how best to incorporate emerging technology while keeping existing equipment that works just as well in many cases. Before better spending habits are established, there will be overspending. Even without overspending, the growing inclusion of electronic medical records in hospitals creates recurring costs through monthly subscription fees.</a:t>
            </a:r>
          </a:p>
          <a:p>
            <a:endParaRPr lang="en-US" sz="1200" dirty="0"/>
          </a:p>
          <a:p>
            <a:r>
              <a:rPr lang="en-US" sz="1200" dirty="0"/>
              <a:t>To a lesser extent, experts and Americans point to the Affordable Care Act as one of the reasons why deductibles are increasing, as well as a growing number of incidents of preventable diseases resulting from tobacco and alcohol use, poor lifestyle choices and bad eating habits. Administrative costs are also a contributing factor, as is the worrying trend of for-profit hospitals that often do little to keep costs down knowing that they will be reimbursed through health insurance.</a:t>
            </a:r>
          </a:p>
          <a:p>
            <a:endParaRPr lang="en-US" sz="1200" dirty="0"/>
          </a:p>
          <a:p>
            <a:r>
              <a:rPr lang="en-US" sz="1200" dirty="0"/>
              <a:t>All these areas of the healthcare industry are entangled, so while we can point to technology spending or preventable diseases as a problem, how to reduce that spending by addressing the issues at their source remains a complex problem.</a:t>
            </a:r>
          </a:p>
          <a:p>
            <a:endParaRPr lang="en-US" sz="1200" dirty="0"/>
          </a:p>
          <a:p>
            <a:r>
              <a:rPr lang="en-US" sz="1400" b="1" dirty="0"/>
              <a:t>Health Management Associates to pay $260 million to settle criminal charges for allegedly defrauding Medicare, Medicaid</a:t>
            </a:r>
          </a:p>
          <a:p>
            <a:r>
              <a:rPr lang="en-US" sz="1400" dirty="0"/>
              <a:t>HMA agrees to pay more than $260 million to settle criminal charges that the hospital chain paid physicians kickbacks in a scheme to defraud Medicare and other federal health programs. HMA was acquired by the for-profit hospital Community Health Systems in 2014.</a:t>
            </a:r>
          </a:p>
          <a:p>
            <a:endParaRPr lang="en-US" sz="1200" dirty="0"/>
          </a:p>
          <a:p>
            <a:r>
              <a:rPr lang="en-US" sz="1400" dirty="0"/>
              <a:t>Health Management Associates has agreed to pay more than $260 million to settle fraud charges that included paying kickbacks to physicians and ripping off federal health programs, the </a:t>
            </a:r>
            <a:r>
              <a:rPr lang="en-US" sz="1400" dirty="0">
                <a:hlinkClick r:id="rId3"/>
              </a:rPr>
              <a:t>Justice Department</a:t>
            </a:r>
            <a:r>
              <a:rPr lang="en-US" sz="1400" dirty="0"/>
              <a:t> said.</a:t>
            </a:r>
          </a:p>
          <a:p>
            <a:r>
              <a:rPr lang="en-US" sz="1400" dirty="0"/>
              <a:t>HMA, which was acquired by the for-profit hospital </a:t>
            </a:r>
            <a:r>
              <a:rPr lang="en-US" sz="1400" dirty="0">
                <a:hlinkClick r:id="rId4"/>
              </a:rPr>
              <a:t>Community Health Systems</a:t>
            </a:r>
            <a:r>
              <a:rPr lang="en-US" sz="1400" dirty="0"/>
              <a:t> in 2014, paid physicians in exchange for patient referrals and submitted inflated claims for emergency department fees to federal health insurance programs, prosecutors said.</a:t>
            </a:r>
          </a:p>
          <a:p>
            <a:endParaRPr lang="en-US" sz="1400" dirty="0"/>
          </a:p>
          <a:p>
            <a:r>
              <a:rPr lang="en-US" sz="1400" dirty="0"/>
              <a:t>The agreement announced Tuesday also resolves several outstanding civil claims against the hospital operator, the DOJ said. An HMA subsidiary that operated under the name Carlisle Regional Medical Center additionally agreed to plead guilty to one count of conspiracy to commit healthcare fraud.</a:t>
            </a:r>
          </a:p>
          <a:p>
            <a:endParaRPr lang="en-US" sz="1400" dirty="0"/>
          </a:p>
          <a:p>
            <a:r>
              <a:rPr lang="en-US" sz="1400" dirty="0"/>
              <a:t>"HMA pressured emergency room physicians, including through threats of termination, to increase the number of inpatient admissions from emergency departments – even when those admissions were medically unnecessary," Assistant Attorney General Brian </a:t>
            </a:r>
            <a:r>
              <a:rPr lang="en-US" sz="1400" dirty="0" err="1"/>
              <a:t>Benczkowski</a:t>
            </a:r>
            <a:r>
              <a:rPr lang="en-US" sz="1400" dirty="0"/>
              <a:t> said in a statement. "Hospital operators that improperly influence a physician's medical decision-making in pursuit of profits do so at their own peril."</a:t>
            </a:r>
          </a:p>
          <a:p>
            <a:r>
              <a:rPr lang="en-US" sz="1400" dirty="0"/>
              <a:t>Community Health Systems did not respond to CNBC's request for comment.</a:t>
            </a:r>
          </a:p>
          <a:p>
            <a:endParaRPr lang="en-US" sz="1400" dirty="0"/>
          </a:p>
          <a:p>
            <a:r>
              <a:rPr lang="en-US" sz="1400" dirty="0"/>
              <a:t>Shares of Community Health Systems were down 2.2% in Wednesday's premarket. Community Health Systems' shares have fallen nearly 20% so far this year.</a:t>
            </a:r>
          </a:p>
          <a:p>
            <a:endParaRPr lang="en-US" sz="1400" dirty="0"/>
          </a:p>
          <a:p>
            <a:r>
              <a:rPr lang="en-US" sz="1400" dirty="0"/>
              <a:t>The federal government has been cracking down on overbilling practices by healthcare companies. Last year, the government sued UnitedHealth Group for allegedly overcharging Medicare by hundreds of millions of dollars. The suit was eventually dropped. "Billing for unnecessary hospital stays wastes federal dollars," Assistant Attorney General Joseph Hunt said in a statement. "In addition, offering financial incentives to physicians in return for patient referrals undermines the integrity of our healthcare system. Patients deserve the unfettered, independent judgment of their healthcare professionals."</a:t>
            </a:r>
          </a:p>
          <a:p>
            <a:endParaRPr lang="en-US" dirty="0"/>
          </a:p>
        </p:txBody>
      </p:sp>
      <p:sp>
        <p:nvSpPr>
          <p:cNvPr id="4" name="Slide Number Placeholder 3"/>
          <p:cNvSpPr>
            <a:spLocks noGrp="1"/>
          </p:cNvSpPr>
          <p:nvPr>
            <p:ph type="sldNum" sz="quarter" idx="10"/>
          </p:nvPr>
        </p:nvSpPr>
        <p:spPr/>
        <p:txBody>
          <a:bodyPr/>
          <a:lstStyle/>
          <a:p>
            <a:fld id="{641B1B2C-1F52-44AB-960F-E6CE3AB6126E}" type="slidenum">
              <a:rPr lang="en-US" smtClean="0"/>
              <a:pPr/>
              <a:t>7</a:t>
            </a:fld>
            <a:endParaRPr lang="en-US" dirty="0"/>
          </a:p>
        </p:txBody>
      </p:sp>
    </p:spTree>
    <p:extLst>
      <p:ext uri="{BB962C8B-B14F-4D97-AF65-F5344CB8AC3E}">
        <p14:creationId xmlns:p14="http://schemas.microsoft.com/office/powerpoint/2010/main" val="3791645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dirty="0"/>
              <a:t>Healthcare is an important</a:t>
            </a:r>
            <a:r>
              <a:rPr lang="en-US" baseline="0" dirty="0"/>
              <a:t> part of retirement planning and income distribution. This slide shows the cost percentage breakdown of what drives a retirees healthcare spending.  </a:t>
            </a:r>
            <a:endParaRPr lang="en-US" dirty="0"/>
          </a:p>
          <a:p>
            <a:endParaRPr lang="en-US" sz="1100" dirty="0"/>
          </a:p>
        </p:txBody>
      </p:sp>
      <p:sp>
        <p:nvSpPr>
          <p:cNvPr id="4" name="Slide Number Placeholder 3"/>
          <p:cNvSpPr>
            <a:spLocks noGrp="1"/>
          </p:cNvSpPr>
          <p:nvPr>
            <p:ph type="sldNum" sz="quarter" idx="10"/>
          </p:nvPr>
        </p:nvSpPr>
        <p:spPr/>
        <p:txBody>
          <a:bodyPr/>
          <a:lstStyle/>
          <a:p>
            <a:fld id="{641B1B2C-1F52-44AB-960F-E6CE3AB6126E}" type="slidenum">
              <a:rPr lang="en-US" smtClean="0"/>
              <a:pPr/>
              <a:t>8</a:t>
            </a:fld>
            <a:endParaRPr lang="en-US" dirty="0"/>
          </a:p>
        </p:txBody>
      </p:sp>
    </p:spTree>
    <p:extLst>
      <p:ext uri="{BB962C8B-B14F-4D97-AF65-F5344CB8AC3E}">
        <p14:creationId xmlns:p14="http://schemas.microsoft.com/office/powerpoint/2010/main" val="2297721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fontAlgn="base">
              <a:spcBef>
                <a:spcPct val="0"/>
              </a:spcBef>
              <a:spcAft>
                <a:spcPct val="0"/>
              </a:spcAft>
              <a:defRPr/>
            </a:pPr>
            <a:r>
              <a:rPr lang="en-US" sz="1100" b="0" dirty="0">
                <a:solidFill>
                  <a:srgbClr val="002D62"/>
                </a:solidFill>
                <a:latin typeface="Arial" panose="020B0604020202020204" pitchFamily="34" charset="0"/>
                <a:ea typeface="ＭＳ Ｐゴシック" panose="020B0600070205080204" pitchFamily="34" charset="-128"/>
              </a:rPr>
              <a:t>B = centers for Medicare services (CMS)</a:t>
            </a:r>
          </a:p>
          <a:p>
            <a:pPr defTabSz="457200" fontAlgn="base">
              <a:spcBef>
                <a:spcPct val="0"/>
              </a:spcBef>
              <a:spcAft>
                <a:spcPct val="0"/>
              </a:spcAft>
              <a:defRPr/>
            </a:pPr>
            <a:endParaRPr lang="en-US" sz="1100" b="0" dirty="0">
              <a:solidFill>
                <a:srgbClr val="002D62"/>
              </a:solidFill>
              <a:latin typeface="Arial" panose="020B0604020202020204" pitchFamily="34" charset="0"/>
              <a:ea typeface="ＭＳ Ｐゴシック" panose="020B0600070205080204" pitchFamily="34" charset="-128"/>
            </a:endParaRPr>
          </a:p>
          <a:p>
            <a:pPr defTabSz="457200" fontAlgn="base">
              <a:spcBef>
                <a:spcPct val="0"/>
              </a:spcBef>
              <a:spcAft>
                <a:spcPct val="0"/>
              </a:spcAft>
              <a:defRPr/>
            </a:pPr>
            <a:r>
              <a:rPr lang="en-US" sz="1100" b="0" dirty="0">
                <a:solidFill>
                  <a:srgbClr val="002D62"/>
                </a:solidFill>
                <a:latin typeface="Arial" panose="020B0604020202020204" pitchFamily="34" charset="0"/>
                <a:ea typeface="ＭＳ Ｐゴシック" panose="020B0600070205080204" pitchFamily="34" charset="-128"/>
              </a:rPr>
              <a:t>D = uses average premium by state from Weiss Ratings, LLC </a:t>
            </a:r>
          </a:p>
          <a:p>
            <a:pPr defTabSz="457200" fontAlgn="base">
              <a:spcBef>
                <a:spcPct val="0"/>
              </a:spcBef>
              <a:spcAft>
                <a:spcPct val="0"/>
              </a:spcAft>
              <a:defRPr/>
            </a:pPr>
            <a:endParaRPr lang="en-US" sz="1100" b="0" dirty="0">
              <a:solidFill>
                <a:srgbClr val="002D62"/>
              </a:solidFill>
              <a:latin typeface="Arial" panose="020B0604020202020204" pitchFamily="34" charset="0"/>
              <a:ea typeface="ＭＳ Ｐゴシック" panose="020B0600070205080204" pitchFamily="34" charset="-128"/>
            </a:endParaRPr>
          </a:p>
          <a:p>
            <a:pPr defTabSz="457200" fontAlgn="base">
              <a:spcBef>
                <a:spcPct val="0"/>
              </a:spcBef>
              <a:spcAft>
                <a:spcPct val="0"/>
              </a:spcAft>
              <a:defRPr/>
            </a:pPr>
            <a:r>
              <a:rPr lang="en-US" sz="1100" b="0" dirty="0">
                <a:solidFill>
                  <a:srgbClr val="002D62"/>
                </a:solidFill>
                <a:latin typeface="Arial" panose="020B0604020202020204" pitchFamily="34" charset="0"/>
                <a:ea typeface="ＭＳ Ｐゴシック" panose="020B0600070205080204" pitchFamily="34" charset="-128"/>
              </a:rPr>
              <a:t>Medigap = uses average premium by state and gender from Weiss Ratings, LLC – assumes plan F </a:t>
            </a:r>
          </a:p>
          <a:p>
            <a:pPr defTabSz="457200" fontAlgn="base">
              <a:spcBef>
                <a:spcPct val="0"/>
              </a:spcBef>
              <a:spcAft>
                <a:spcPct val="0"/>
              </a:spcAft>
              <a:defRPr/>
            </a:pPr>
            <a:endParaRPr lang="en-US" sz="1100" b="0" dirty="0">
              <a:solidFill>
                <a:srgbClr val="002D62"/>
              </a:solidFill>
              <a:latin typeface="Arial" panose="020B0604020202020204" pitchFamily="34" charset="0"/>
              <a:ea typeface="ＭＳ Ｐゴシック" panose="020B0600070205080204" pitchFamily="34" charset="-128"/>
            </a:endParaRPr>
          </a:p>
          <a:p>
            <a:pPr defTabSz="457200" fontAlgn="base">
              <a:spcBef>
                <a:spcPct val="0"/>
              </a:spcBef>
              <a:spcAft>
                <a:spcPct val="0"/>
              </a:spcAft>
              <a:defRPr/>
            </a:pPr>
            <a:r>
              <a:rPr lang="en-US" sz="1100" b="0" dirty="0">
                <a:solidFill>
                  <a:srgbClr val="002D62"/>
                </a:solidFill>
                <a:latin typeface="Arial" panose="020B0604020202020204" pitchFamily="34" charset="0"/>
                <a:ea typeface="ＭＳ Ｐゴシック" panose="020B0600070205080204" pitchFamily="34" charset="-128"/>
              </a:rPr>
              <a:t>Out-of-pocket = consumer expenditure summary cost from the Bureau of Labor Statistics </a:t>
            </a:r>
          </a:p>
        </p:txBody>
      </p:sp>
      <p:sp>
        <p:nvSpPr>
          <p:cNvPr id="4" name="Slide Number Placeholder 3"/>
          <p:cNvSpPr>
            <a:spLocks noGrp="1"/>
          </p:cNvSpPr>
          <p:nvPr>
            <p:ph type="sldNum" sz="quarter" idx="10"/>
          </p:nvPr>
        </p:nvSpPr>
        <p:spPr/>
        <p:txBody>
          <a:bodyPr/>
          <a:lstStyle/>
          <a:p>
            <a:fld id="{641B1B2C-1F52-44AB-960F-E6CE3AB6126E}" type="slidenum">
              <a:rPr lang="en-US" smtClean="0"/>
              <a:pPr/>
              <a:t>9</a:t>
            </a:fld>
            <a:endParaRPr lang="en-US" dirty="0"/>
          </a:p>
        </p:txBody>
      </p:sp>
    </p:spTree>
    <p:extLst>
      <p:ext uri="{BB962C8B-B14F-4D97-AF65-F5344CB8AC3E}">
        <p14:creationId xmlns:p14="http://schemas.microsoft.com/office/powerpoint/2010/main" val="25445913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ith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0986B8-6372-F04F-BCF2-CFBA349022B9}"/>
              </a:ext>
            </a:extLst>
          </p:cNvPr>
          <p:cNvSpPr/>
          <p:nvPr userDrawn="1"/>
        </p:nvSpPr>
        <p:spPr>
          <a:xfrm>
            <a:off x="0" y="3406715"/>
            <a:ext cx="12192000" cy="3451285"/>
          </a:xfrm>
          <a:prstGeom prst="rect">
            <a:avLst/>
          </a:prstGeom>
          <a:ln>
            <a:noFill/>
          </a:ln>
          <a:effectLst>
            <a:innerShdw blurRad="254000" dist="50800" dir="16200000">
              <a:schemeClr val="bg2">
                <a:lumMod val="1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2076037-2D4A-EB40-BEFF-A1426E50A2E9}"/>
              </a:ext>
            </a:extLst>
          </p:cNvPr>
          <p:cNvCxnSpPr/>
          <p:nvPr/>
        </p:nvCxnSpPr>
        <p:spPr>
          <a:xfrm>
            <a:off x="609600" y="6248403"/>
            <a:ext cx="10972800" cy="1588"/>
          </a:xfrm>
          <a:prstGeom prst="line">
            <a:avLst/>
          </a:prstGeom>
          <a:ln w="127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Picture Placeholder 13">
            <a:extLst>
              <a:ext uri="{FF2B5EF4-FFF2-40B4-BE49-F238E27FC236}">
                <a16:creationId xmlns:a16="http://schemas.microsoft.com/office/drawing/2014/main" id="{0282D638-C9C6-4C4F-B901-2EADF63CEE55}"/>
              </a:ext>
            </a:extLst>
          </p:cNvPr>
          <p:cNvSpPr>
            <a:spLocks noGrp="1"/>
          </p:cNvSpPr>
          <p:nvPr>
            <p:ph type="pic" sz="quarter" idx="13"/>
          </p:nvPr>
        </p:nvSpPr>
        <p:spPr>
          <a:xfrm>
            <a:off x="0" y="2"/>
            <a:ext cx="12192000" cy="3416369"/>
          </a:xfrm>
        </p:spPr>
        <p:txBody>
          <a:bodyPr/>
          <a:lstStyle/>
          <a:p>
            <a:r>
              <a:rPr lang="en-US"/>
              <a:t>Click icon to add picture</a:t>
            </a:r>
          </a:p>
        </p:txBody>
      </p:sp>
      <p:sp>
        <p:nvSpPr>
          <p:cNvPr id="9" name="Text Placeholder 24">
            <a:extLst>
              <a:ext uri="{FF2B5EF4-FFF2-40B4-BE49-F238E27FC236}">
                <a16:creationId xmlns:a16="http://schemas.microsoft.com/office/drawing/2014/main" id="{D50DB132-16FC-C042-AD51-329E30FA9B7D}"/>
              </a:ext>
            </a:extLst>
          </p:cNvPr>
          <p:cNvSpPr>
            <a:spLocks noGrp="1"/>
          </p:cNvSpPr>
          <p:nvPr>
            <p:ph type="body" sz="quarter" idx="14" hasCustomPrompt="1"/>
          </p:nvPr>
        </p:nvSpPr>
        <p:spPr>
          <a:xfrm>
            <a:off x="685801" y="3703281"/>
            <a:ext cx="10820400" cy="1207639"/>
          </a:xfrm>
        </p:spPr>
        <p:txBody>
          <a:bodyPr anchor="b" anchorCtr="0">
            <a:noAutofit/>
          </a:bodyPr>
          <a:lstStyle>
            <a:lvl1pPr marL="0" indent="0" algn="l" defTabSz="342891" rtl="0" eaLnBrk="1" latinLnBrk="0" hangingPunct="1">
              <a:lnSpc>
                <a:spcPct val="100000"/>
              </a:lnSpc>
              <a:spcBef>
                <a:spcPct val="0"/>
              </a:spcBef>
              <a:buNone/>
              <a:defRPr lang="en-US" sz="4400" b="0" strike="noStrike" kern="1200" cap="none" spc="0" baseline="0" dirty="0" smtClean="0">
                <a:ln>
                  <a:noFill/>
                </a:ln>
                <a:solidFill>
                  <a:schemeClr val="bg1"/>
                </a:solidFill>
                <a:latin typeface="+mj-lt"/>
                <a:ea typeface="+mj-ea"/>
                <a:cs typeface="Arial"/>
              </a:defRPr>
            </a:lvl1pPr>
            <a:lvl2pPr marL="342891" indent="0" algn="l" defTabSz="342891" rtl="0" eaLnBrk="1" latinLnBrk="0" hangingPunct="1">
              <a:lnSpc>
                <a:spcPct val="90000"/>
              </a:lnSpc>
              <a:spcBef>
                <a:spcPct val="0"/>
              </a:spcBef>
              <a:buNone/>
              <a:defRPr lang="en-US" sz="1800" kern="1200" dirty="0" smtClean="0">
                <a:solidFill>
                  <a:schemeClr val="bg1"/>
                </a:solidFill>
                <a:latin typeface="Arial"/>
                <a:ea typeface="+mj-ea"/>
                <a:cs typeface="Arial"/>
              </a:defRPr>
            </a:lvl2pPr>
            <a:lvl3pPr marL="685783" indent="0" algn="l" defTabSz="342891" rtl="0" eaLnBrk="1" latinLnBrk="0" hangingPunct="1">
              <a:lnSpc>
                <a:spcPct val="90000"/>
              </a:lnSpc>
              <a:spcBef>
                <a:spcPct val="0"/>
              </a:spcBef>
              <a:buNone/>
              <a:defRPr lang="en-US" sz="1800" kern="1200" dirty="0" smtClean="0">
                <a:solidFill>
                  <a:schemeClr val="bg1"/>
                </a:solidFill>
                <a:latin typeface="Arial"/>
                <a:ea typeface="+mj-ea"/>
                <a:cs typeface="Arial"/>
              </a:defRPr>
            </a:lvl3pPr>
            <a:lvl4pPr marL="1028674" indent="0" algn="l" defTabSz="342891" rtl="0" eaLnBrk="1" latinLnBrk="0" hangingPunct="1">
              <a:lnSpc>
                <a:spcPct val="90000"/>
              </a:lnSpc>
              <a:spcBef>
                <a:spcPct val="0"/>
              </a:spcBef>
              <a:buNone/>
              <a:defRPr lang="en-US" sz="1800" kern="1200" dirty="0" smtClean="0">
                <a:solidFill>
                  <a:schemeClr val="bg1"/>
                </a:solidFill>
                <a:latin typeface="Arial"/>
                <a:ea typeface="+mj-ea"/>
                <a:cs typeface="Arial"/>
              </a:defRPr>
            </a:lvl4pPr>
            <a:lvl5pPr marL="1371566" indent="0" algn="l" defTabSz="342891" rtl="0" eaLnBrk="1" latinLnBrk="0" hangingPunct="1">
              <a:lnSpc>
                <a:spcPct val="90000"/>
              </a:lnSpc>
              <a:spcBef>
                <a:spcPct val="0"/>
              </a:spcBef>
              <a:buNone/>
              <a:defRPr lang="en-US" sz="1800" kern="1200" dirty="0">
                <a:solidFill>
                  <a:schemeClr val="bg1"/>
                </a:solidFill>
                <a:latin typeface="Arial"/>
                <a:ea typeface="+mj-ea"/>
                <a:cs typeface="Arial"/>
              </a:defRPr>
            </a:lvl5pPr>
          </a:lstStyle>
          <a:p>
            <a:pPr lvl="0"/>
            <a:r>
              <a:rPr lang="en-US" dirty="0"/>
              <a:t>Click to edit Master title style</a:t>
            </a:r>
          </a:p>
        </p:txBody>
      </p:sp>
      <p:sp>
        <p:nvSpPr>
          <p:cNvPr id="10" name="Text Placeholder 26">
            <a:extLst>
              <a:ext uri="{FF2B5EF4-FFF2-40B4-BE49-F238E27FC236}">
                <a16:creationId xmlns:a16="http://schemas.microsoft.com/office/drawing/2014/main" id="{A832F795-883D-6F4B-A437-44AB817AA465}"/>
              </a:ext>
            </a:extLst>
          </p:cNvPr>
          <p:cNvSpPr>
            <a:spLocks noGrp="1"/>
          </p:cNvSpPr>
          <p:nvPr>
            <p:ph type="body" sz="quarter" idx="15" hasCustomPrompt="1"/>
          </p:nvPr>
        </p:nvSpPr>
        <p:spPr>
          <a:xfrm>
            <a:off x="685809" y="5073985"/>
            <a:ext cx="10821985" cy="820659"/>
          </a:xfrm>
        </p:spPr>
        <p:txBody>
          <a:bodyPr>
            <a:noAutofit/>
          </a:bodyPr>
          <a:lstStyle>
            <a:lvl1pPr marL="0" indent="0" algn="l" defTabSz="342891" rtl="0" eaLnBrk="1" latinLnBrk="0" hangingPunct="1">
              <a:spcBef>
                <a:spcPct val="20000"/>
              </a:spcBef>
              <a:buFont typeface="Arial"/>
              <a:buNone/>
              <a:defRPr lang="en-US" sz="2100" kern="1200" dirty="0" smtClean="0">
                <a:solidFill>
                  <a:schemeClr val="accent2"/>
                </a:solidFill>
                <a:latin typeface="+mn-lt"/>
                <a:ea typeface="+mn-ea"/>
                <a:cs typeface="Arial" panose="020B0604020202020204" pitchFamily="34" charset="0"/>
              </a:defRPr>
            </a:lvl1pPr>
            <a:lvl2pPr marL="0" indent="0" algn="l" defTabSz="342891" rtl="0" eaLnBrk="1" latinLnBrk="0" hangingPunct="1">
              <a:spcBef>
                <a:spcPct val="20000"/>
              </a:spcBef>
              <a:buFont typeface="Arial"/>
              <a:buNone/>
              <a:defRPr lang="en-US" sz="1500" kern="1200" dirty="0" smtClean="0">
                <a:solidFill>
                  <a:schemeClr val="bg2"/>
                </a:solidFill>
                <a:latin typeface="Arial" panose="020B0604020202020204" pitchFamily="34" charset="0"/>
                <a:ea typeface="+mn-ea"/>
                <a:cs typeface="Arial" panose="020B0604020202020204" pitchFamily="34" charset="0"/>
              </a:defRPr>
            </a:lvl2pPr>
            <a:lvl3pPr marL="0" indent="0" algn="l" defTabSz="342891" rtl="0" eaLnBrk="1" latinLnBrk="0" hangingPunct="1">
              <a:spcBef>
                <a:spcPct val="20000"/>
              </a:spcBef>
              <a:buFont typeface="Arial"/>
              <a:buNone/>
              <a:defRPr lang="en-US" sz="1500" kern="1200" dirty="0" smtClean="0">
                <a:solidFill>
                  <a:schemeClr val="bg2"/>
                </a:solidFill>
                <a:latin typeface="Arial" panose="020B0604020202020204" pitchFamily="34" charset="0"/>
                <a:ea typeface="+mn-ea"/>
                <a:cs typeface="Arial" panose="020B0604020202020204" pitchFamily="34" charset="0"/>
              </a:defRPr>
            </a:lvl3pPr>
            <a:lvl4pPr marL="0" indent="0" algn="l" defTabSz="342891" rtl="0" eaLnBrk="1" latinLnBrk="0" hangingPunct="1">
              <a:spcBef>
                <a:spcPct val="20000"/>
              </a:spcBef>
              <a:buFont typeface="Arial"/>
              <a:buNone/>
              <a:defRPr lang="en-US" sz="1500" kern="1200" dirty="0" smtClean="0">
                <a:solidFill>
                  <a:schemeClr val="bg2"/>
                </a:solidFill>
                <a:latin typeface="Arial" panose="020B0604020202020204" pitchFamily="34" charset="0"/>
                <a:ea typeface="+mn-ea"/>
                <a:cs typeface="Arial" panose="020B0604020202020204" pitchFamily="34" charset="0"/>
              </a:defRPr>
            </a:lvl4pPr>
            <a:lvl5pPr marL="0" indent="0" algn="l" defTabSz="342891" rtl="0" eaLnBrk="1" latinLnBrk="0" hangingPunct="1">
              <a:spcBef>
                <a:spcPct val="20000"/>
              </a:spcBef>
              <a:buFont typeface="Arial"/>
              <a:buNone/>
              <a:defRPr lang="en-US" sz="1500" kern="1200" dirty="0">
                <a:solidFill>
                  <a:schemeClr val="bg2"/>
                </a:solidFill>
                <a:latin typeface="Arial" panose="020B0604020202020204" pitchFamily="34" charset="0"/>
                <a:ea typeface="+mn-ea"/>
                <a:cs typeface="Arial" panose="020B0604020202020204" pitchFamily="34" charset="0"/>
              </a:defRPr>
            </a:lvl5pPr>
          </a:lstStyle>
          <a:p>
            <a:pPr lvl="0"/>
            <a:r>
              <a:rPr lang="en-US" dirty="0"/>
              <a:t>Click to edit subhead text</a:t>
            </a:r>
          </a:p>
        </p:txBody>
      </p:sp>
      <p:pic>
        <p:nvPicPr>
          <p:cNvPr id="13" name="Graphic 12">
            <a:extLst>
              <a:ext uri="{FF2B5EF4-FFF2-40B4-BE49-F238E27FC236}">
                <a16:creationId xmlns:a16="http://schemas.microsoft.com/office/drawing/2014/main" id="{3114CB49-34B7-974D-82A0-70853DEBA6A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679577" y="6450788"/>
            <a:ext cx="1826623" cy="157700"/>
          </a:xfrm>
          <a:prstGeom prst="rect">
            <a:avLst/>
          </a:prstGeom>
        </p:spPr>
      </p:pic>
    </p:spTree>
    <p:extLst>
      <p:ext uri="{BB962C8B-B14F-4D97-AF65-F5344CB8AC3E}">
        <p14:creationId xmlns:p14="http://schemas.microsoft.com/office/powerpoint/2010/main" val="1050829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1BE759-6C3D-4183-BD74-E3D417D185E8}"/>
              </a:ext>
            </a:extLst>
          </p:cNvPr>
          <p:cNvSpPr/>
          <p:nvPr userDrawn="1"/>
        </p:nvSpPr>
        <p:spPr>
          <a:xfrm rot="5400000">
            <a:off x="-1282700" y="1282700"/>
            <a:ext cx="6858000" cy="4292600"/>
          </a:xfrm>
          <a:prstGeom prst="rect">
            <a:avLst/>
          </a:prstGeom>
          <a:ln>
            <a:noFill/>
          </a:ln>
          <a:effectLst>
            <a:innerShdw blurRad="254000" dist="50800" dir="16200000">
              <a:schemeClr val="bg2">
                <a:lumMod val="1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17A7F3-1BEE-4E36-8276-A73CF8334142}"/>
              </a:ext>
            </a:extLst>
          </p:cNvPr>
          <p:cNvSpPr>
            <a:spLocks noGrp="1"/>
          </p:cNvSpPr>
          <p:nvPr>
            <p:ph type="title"/>
          </p:nvPr>
        </p:nvSpPr>
        <p:spPr>
          <a:xfrm>
            <a:off x="685800" y="681038"/>
            <a:ext cx="2924367" cy="1833562"/>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0586654-FB02-4AD7-9E0C-110F4DABF321}"/>
              </a:ext>
            </a:extLst>
          </p:cNvPr>
          <p:cNvSpPr>
            <a:spLocks noGrp="1"/>
          </p:cNvSpPr>
          <p:nvPr>
            <p:ph idx="1" hasCustomPrompt="1"/>
          </p:nvPr>
        </p:nvSpPr>
        <p:spPr>
          <a:xfrm>
            <a:off x="4975032" y="685800"/>
            <a:ext cx="6531167" cy="5486400"/>
          </a:xfrm>
        </p:spPr>
        <p:txBody>
          <a:bodyPr/>
          <a:lstStyle>
            <a:lvl1pPr>
              <a:defRPr/>
            </a:lvl1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9FAA16-E70E-4455-BBF7-DFC20FED6021}"/>
              </a:ext>
            </a:extLst>
          </p:cNvPr>
          <p:cNvSpPr>
            <a:spLocks noGrp="1"/>
          </p:cNvSpPr>
          <p:nvPr>
            <p:ph type="dt" sz="half" idx="10"/>
          </p:nvPr>
        </p:nvSpPr>
        <p:spPr/>
        <p:txBody>
          <a:bodyPr/>
          <a:lstStyle>
            <a:lvl1pPr>
              <a:defRPr>
                <a:solidFill>
                  <a:schemeClr val="accent6">
                    <a:lumMod val="50000"/>
                  </a:schemeClr>
                </a:solidFill>
              </a:defRPr>
            </a:lvl1pPr>
          </a:lstStyle>
          <a:p>
            <a:fld id="{5F1073D0-D63D-4948-A810-916E4B7327DA}" type="datetime1">
              <a:rPr lang="en-US" smtClean="0"/>
              <a:pPr/>
              <a:t>3/11/2025</a:t>
            </a:fld>
            <a:endParaRPr lang="en-US" dirty="0"/>
          </a:p>
        </p:txBody>
      </p:sp>
      <p:sp>
        <p:nvSpPr>
          <p:cNvPr id="6" name="Slide Number Placeholder 5">
            <a:extLst>
              <a:ext uri="{FF2B5EF4-FFF2-40B4-BE49-F238E27FC236}">
                <a16:creationId xmlns:a16="http://schemas.microsoft.com/office/drawing/2014/main" id="{8F5733EA-8232-42B5-8645-0C7D05477A30}"/>
              </a:ext>
            </a:extLst>
          </p:cNvPr>
          <p:cNvSpPr>
            <a:spLocks noGrp="1"/>
          </p:cNvSpPr>
          <p:nvPr>
            <p:ph type="sldNum" sz="quarter" idx="12"/>
          </p:nvPr>
        </p:nvSpPr>
        <p:spPr/>
        <p:txBody>
          <a:bodyPr/>
          <a:lstStyle>
            <a:lvl1pPr>
              <a:defRPr>
                <a:solidFill>
                  <a:schemeClr val="accent6">
                    <a:lumMod val="50000"/>
                  </a:schemeClr>
                </a:solidFill>
              </a:defRPr>
            </a:lvl1pPr>
          </a:lstStyle>
          <a:p>
            <a:fld id="{4737D6AF-2FA5-476A-AF60-7A8CDF2E2DFB}" type="slidenum">
              <a:rPr lang="en-US" smtClean="0"/>
              <a:pPr/>
              <a:t>‹#›</a:t>
            </a:fld>
            <a:endParaRPr lang="en-US" dirty="0"/>
          </a:p>
        </p:txBody>
      </p:sp>
      <p:sp>
        <p:nvSpPr>
          <p:cNvPr id="13" name="Text Placeholder 3">
            <a:extLst>
              <a:ext uri="{FF2B5EF4-FFF2-40B4-BE49-F238E27FC236}">
                <a16:creationId xmlns:a16="http://schemas.microsoft.com/office/drawing/2014/main" id="{B5B1E844-D780-4940-A079-97D61C8DB571}"/>
              </a:ext>
            </a:extLst>
          </p:cNvPr>
          <p:cNvSpPr>
            <a:spLocks noGrp="1"/>
          </p:cNvSpPr>
          <p:nvPr>
            <p:ph type="body" sz="half" idx="2" hasCustomPrompt="1"/>
          </p:nvPr>
        </p:nvSpPr>
        <p:spPr>
          <a:xfrm>
            <a:off x="685801" y="2514600"/>
            <a:ext cx="2924366" cy="3657598"/>
          </a:xfrm>
        </p:spPr>
        <p:txBody>
          <a:bodyPr anchor="ctr"/>
          <a:lstStyle>
            <a:lvl1pPr marL="0" indent="0">
              <a:lnSpc>
                <a:spcPct val="90000"/>
              </a:lnSpc>
              <a:buNone/>
              <a:defRPr sz="2400" cap="none" baseline="0">
                <a:solidFill>
                  <a:schemeClr val="accent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Subtitle</a:t>
            </a:r>
          </a:p>
        </p:txBody>
      </p:sp>
      <p:sp>
        <p:nvSpPr>
          <p:cNvPr id="16" name="Footer Placeholder 4">
            <a:extLst>
              <a:ext uri="{FF2B5EF4-FFF2-40B4-BE49-F238E27FC236}">
                <a16:creationId xmlns:a16="http://schemas.microsoft.com/office/drawing/2014/main" id="{34463319-28E8-4F71-A3BC-29AC24F7A0A3}"/>
              </a:ext>
            </a:extLst>
          </p:cNvPr>
          <p:cNvSpPr>
            <a:spLocks noGrp="1"/>
          </p:cNvSpPr>
          <p:nvPr>
            <p:ph type="ftr" sz="quarter" idx="11"/>
          </p:nvPr>
        </p:nvSpPr>
        <p:spPr>
          <a:xfrm>
            <a:off x="4978400" y="6335716"/>
            <a:ext cx="2926080" cy="279862"/>
          </a:xfrm>
        </p:spPr>
        <p:txBody>
          <a:bodyPr/>
          <a:lstStyle>
            <a:lvl1pPr algn="l">
              <a:defRPr/>
            </a:lvl1pPr>
          </a:lstStyle>
          <a:p>
            <a:pPr algn="l"/>
            <a:endParaRPr lang="en-US" dirty="0"/>
          </a:p>
        </p:txBody>
      </p:sp>
      <p:cxnSp>
        <p:nvCxnSpPr>
          <p:cNvPr id="10" name="Straight Connector 9">
            <a:extLst>
              <a:ext uri="{FF2B5EF4-FFF2-40B4-BE49-F238E27FC236}">
                <a16:creationId xmlns:a16="http://schemas.microsoft.com/office/drawing/2014/main" id="{20E5BB4D-B644-B547-B294-1936173E445C}"/>
              </a:ext>
            </a:extLst>
          </p:cNvPr>
          <p:cNvCxnSpPr>
            <a:cxnSpLocks/>
          </p:cNvCxnSpPr>
          <p:nvPr userDrawn="1"/>
        </p:nvCxnSpPr>
        <p:spPr>
          <a:xfrm flipH="1">
            <a:off x="4975032" y="6246477"/>
            <a:ext cx="6531168"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06881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E449F-6789-4F1D-B71E-B76623FA62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D575D8-4B1D-4CE0-A67F-A86238A27071}"/>
              </a:ext>
            </a:extLst>
          </p:cNvPr>
          <p:cNvSpPr>
            <a:spLocks noGrp="1"/>
          </p:cNvSpPr>
          <p:nvPr>
            <p:ph sz="half" idx="1" hasCustomPrompt="1"/>
          </p:nvPr>
        </p:nvSpPr>
        <p:spPr>
          <a:xfrm>
            <a:off x="685800" y="1600200"/>
            <a:ext cx="5067300" cy="4492951"/>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B1301BB-20B3-43F3-9333-7259F905FAC5}"/>
              </a:ext>
            </a:extLst>
          </p:cNvPr>
          <p:cNvSpPr>
            <a:spLocks noGrp="1"/>
          </p:cNvSpPr>
          <p:nvPr>
            <p:ph sz="half" idx="2" hasCustomPrompt="1"/>
          </p:nvPr>
        </p:nvSpPr>
        <p:spPr>
          <a:xfrm>
            <a:off x="6438898" y="1600200"/>
            <a:ext cx="5067301" cy="4492951"/>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9C0095C-3808-4648-AE43-9880FC013B0B}"/>
              </a:ext>
            </a:extLst>
          </p:cNvPr>
          <p:cNvSpPr>
            <a:spLocks noGrp="1"/>
          </p:cNvSpPr>
          <p:nvPr>
            <p:ph type="dt" sz="half" idx="10"/>
          </p:nvPr>
        </p:nvSpPr>
        <p:spPr/>
        <p:txBody>
          <a:bodyPr/>
          <a:lstStyle>
            <a:lvl1pPr>
              <a:defRPr>
                <a:solidFill>
                  <a:schemeClr val="accent4"/>
                </a:solidFill>
              </a:defRPr>
            </a:lvl1pPr>
          </a:lstStyle>
          <a:p>
            <a:fld id="{F6B9306F-42E7-44FC-B658-F540E7697E98}" type="datetime1">
              <a:rPr lang="en-US" smtClean="0"/>
              <a:pPr/>
              <a:t>3/11/2025</a:t>
            </a:fld>
            <a:endParaRPr lang="en-US"/>
          </a:p>
        </p:txBody>
      </p:sp>
      <p:sp>
        <p:nvSpPr>
          <p:cNvPr id="6" name="Footer Placeholder 5">
            <a:extLst>
              <a:ext uri="{FF2B5EF4-FFF2-40B4-BE49-F238E27FC236}">
                <a16:creationId xmlns:a16="http://schemas.microsoft.com/office/drawing/2014/main" id="{D1E86083-7C1D-4427-A28F-A64F95AEBC51}"/>
              </a:ext>
            </a:extLst>
          </p:cNvPr>
          <p:cNvSpPr>
            <a:spLocks noGrp="1"/>
          </p:cNvSpPr>
          <p:nvPr>
            <p:ph type="ftr" sz="quarter" idx="11"/>
          </p:nvPr>
        </p:nvSpPr>
        <p:spPr/>
        <p:txBody>
          <a:bodyPr/>
          <a:lstStyle>
            <a:lvl1pPr>
              <a:defRPr>
                <a:solidFill>
                  <a:schemeClr val="accent4"/>
                </a:solidFill>
              </a:defRPr>
            </a:lvl1pPr>
          </a:lstStyle>
          <a:p>
            <a:endParaRPr lang="en-US"/>
          </a:p>
        </p:txBody>
      </p:sp>
      <p:sp>
        <p:nvSpPr>
          <p:cNvPr id="7" name="Slide Number Placeholder 6">
            <a:extLst>
              <a:ext uri="{FF2B5EF4-FFF2-40B4-BE49-F238E27FC236}">
                <a16:creationId xmlns:a16="http://schemas.microsoft.com/office/drawing/2014/main" id="{61DDCF72-59FE-4708-AC5E-02CBE64E3159}"/>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a:p>
        </p:txBody>
      </p:sp>
      <p:cxnSp>
        <p:nvCxnSpPr>
          <p:cNvPr id="9" name="Straight Connector 8">
            <a:extLst>
              <a:ext uri="{FF2B5EF4-FFF2-40B4-BE49-F238E27FC236}">
                <a16:creationId xmlns:a16="http://schemas.microsoft.com/office/drawing/2014/main" id="{13B2454F-9440-9E4D-BE8F-019F9D6C3CF7}"/>
              </a:ext>
            </a:extLst>
          </p:cNvPr>
          <p:cNvCxnSpPr>
            <a:cxnSpLocks/>
          </p:cNvCxnSpPr>
          <p:nvPr userDrawn="1"/>
        </p:nvCxnSpPr>
        <p:spPr>
          <a:xfrm flipH="1">
            <a:off x="685800" y="6246477"/>
            <a:ext cx="108204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71818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6D489D-61E4-40CE-B2B3-4B179114C4B6}"/>
              </a:ext>
            </a:extLst>
          </p:cNvPr>
          <p:cNvSpPr>
            <a:spLocks noGrp="1"/>
          </p:cNvSpPr>
          <p:nvPr>
            <p:ph type="body" idx="1"/>
          </p:nvPr>
        </p:nvSpPr>
        <p:spPr>
          <a:xfrm>
            <a:off x="685801" y="1631197"/>
            <a:ext cx="5067299" cy="687364"/>
          </a:xfrm>
        </p:spPr>
        <p:txBody>
          <a:bodyPr anchor="b"/>
          <a:lstStyle>
            <a:lvl1pPr marL="0" indent="0">
              <a:lnSpc>
                <a:spcPct val="90000"/>
              </a:lnSpc>
              <a:buNone/>
              <a:defRPr sz="2400" b="0" cap="none"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6AA384E-554C-4A9D-A832-56756CF44E17}"/>
              </a:ext>
            </a:extLst>
          </p:cNvPr>
          <p:cNvSpPr>
            <a:spLocks noGrp="1"/>
          </p:cNvSpPr>
          <p:nvPr>
            <p:ph sz="half" idx="2" hasCustomPrompt="1"/>
          </p:nvPr>
        </p:nvSpPr>
        <p:spPr>
          <a:xfrm>
            <a:off x="685801" y="2437109"/>
            <a:ext cx="5067299" cy="3675063"/>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4972B2C-BFE9-4BD6-A876-CCF015DCFF78}"/>
              </a:ext>
            </a:extLst>
          </p:cNvPr>
          <p:cNvSpPr>
            <a:spLocks noGrp="1"/>
          </p:cNvSpPr>
          <p:nvPr>
            <p:ph type="body" sz="quarter" idx="3"/>
          </p:nvPr>
        </p:nvSpPr>
        <p:spPr>
          <a:xfrm>
            <a:off x="6438900" y="1631197"/>
            <a:ext cx="5045074" cy="687364"/>
          </a:xfrm>
        </p:spPr>
        <p:txBody>
          <a:bodyPr anchor="b"/>
          <a:lstStyle>
            <a:lvl1pPr marL="0" indent="0">
              <a:lnSpc>
                <a:spcPct val="90000"/>
              </a:lnSpc>
              <a:buNone/>
              <a:defRPr sz="2400" b="0" cap="none"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F1B3CE-F19F-4887-B296-392BA9F7F660}"/>
              </a:ext>
            </a:extLst>
          </p:cNvPr>
          <p:cNvSpPr>
            <a:spLocks noGrp="1"/>
          </p:cNvSpPr>
          <p:nvPr>
            <p:ph sz="quarter" idx="4" hasCustomPrompt="1"/>
          </p:nvPr>
        </p:nvSpPr>
        <p:spPr>
          <a:xfrm>
            <a:off x="6438900" y="2437109"/>
            <a:ext cx="5045074" cy="3675063"/>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02AF97B-213A-46F4-9B4F-1F5419E3E0A0}"/>
              </a:ext>
            </a:extLst>
          </p:cNvPr>
          <p:cNvSpPr>
            <a:spLocks noGrp="1"/>
          </p:cNvSpPr>
          <p:nvPr>
            <p:ph type="dt" sz="half" idx="10"/>
          </p:nvPr>
        </p:nvSpPr>
        <p:spPr/>
        <p:txBody>
          <a:bodyPr/>
          <a:lstStyle>
            <a:lvl1pPr>
              <a:defRPr>
                <a:solidFill>
                  <a:schemeClr val="accent4"/>
                </a:solidFill>
              </a:defRPr>
            </a:lvl1pPr>
          </a:lstStyle>
          <a:p>
            <a:fld id="{D85E60FB-DBE2-44F3-888D-E879E31D8CE5}" type="datetime1">
              <a:rPr lang="en-US" smtClean="0"/>
              <a:pPr/>
              <a:t>3/11/2025</a:t>
            </a:fld>
            <a:endParaRPr lang="en-US"/>
          </a:p>
        </p:txBody>
      </p:sp>
      <p:sp>
        <p:nvSpPr>
          <p:cNvPr id="8" name="Footer Placeholder 7">
            <a:extLst>
              <a:ext uri="{FF2B5EF4-FFF2-40B4-BE49-F238E27FC236}">
                <a16:creationId xmlns:a16="http://schemas.microsoft.com/office/drawing/2014/main" id="{F4B86F2B-AC2A-4A94-B3B3-4D050481A4D6}"/>
              </a:ext>
            </a:extLst>
          </p:cNvPr>
          <p:cNvSpPr>
            <a:spLocks noGrp="1"/>
          </p:cNvSpPr>
          <p:nvPr>
            <p:ph type="ftr" sz="quarter" idx="11"/>
          </p:nvPr>
        </p:nvSpPr>
        <p:spPr/>
        <p:txBody>
          <a:bodyPr/>
          <a:lstStyle>
            <a:lvl1pPr>
              <a:defRPr>
                <a:solidFill>
                  <a:schemeClr val="accent4"/>
                </a:solidFill>
              </a:defRPr>
            </a:lvl1pPr>
          </a:lstStyle>
          <a:p>
            <a:endParaRPr lang="en-US"/>
          </a:p>
        </p:txBody>
      </p:sp>
      <p:sp>
        <p:nvSpPr>
          <p:cNvPr id="9" name="Slide Number Placeholder 8">
            <a:extLst>
              <a:ext uri="{FF2B5EF4-FFF2-40B4-BE49-F238E27FC236}">
                <a16:creationId xmlns:a16="http://schemas.microsoft.com/office/drawing/2014/main" id="{E358FE5E-CAAD-4254-98AE-E9DE65D1C9B9}"/>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a:p>
        </p:txBody>
      </p:sp>
      <p:sp>
        <p:nvSpPr>
          <p:cNvPr id="10" name="Title 9">
            <a:extLst>
              <a:ext uri="{FF2B5EF4-FFF2-40B4-BE49-F238E27FC236}">
                <a16:creationId xmlns:a16="http://schemas.microsoft.com/office/drawing/2014/main" id="{414CFE32-AB93-4DF1-9FBA-8B99C84A4E2A}"/>
              </a:ext>
            </a:extLst>
          </p:cNvPr>
          <p:cNvSpPr>
            <a:spLocks noGrp="1"/>
          </p:cNvSpPr>
          <p:nvPr>
            <p:ph type="title"/>
          </p:nvPr>
        </p:nvSpPr>
        <p:spPr/>
        <p:txBody>
          <a:body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BDDE048F-43CD-BB48-86B4-F255D8D99DA0}"/>
              </a:ext>
            </a:extLst>
          </p:cNvPr>
          <p:cNvCxnSpPr>
            <a:cxnSpLocks/>
          </p:cNvCxnSpPr>
          <p:nvPr userDrawn="1"/>
        </p:nvCxnSpPr>
        <p:spPr>
          <a:xfrm flipH="1">
            <a:off x="685800" y="6246477"/>
            <a:ext cx="108204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57618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E449F-6789-4F1D-B71E-B76623FA62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D575D8-4B1D-4CE0-A67F-A86238A27071}"/>
              </a:ext>
            </a:extLst>
          </p:cNvPr>
          <p:cNvSpPr>
            <a:spLocks noGrp="1"/>
          </p:cNvSpPr>
          <p:nvPr>
            <p:ph sz="half" idx="1" hasCustomPrompt="1"/>
          </p:nvPr>
        </p:nvSpPr>
        <p:spPr>
          <a:xfrm>
            <a:off x="685799" y="1979909"/>
            <a:ext cx="3270249" cy="4119563"/>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B1301BB-20B3-43F3-9333-7259F905FAC5}"/>
              </a:ext>
            </a:extLst>
          </p:cNvPr>
          <p:cNvSpPr>
            <a:spLocks noGrp="1"/>
          </p:cNvSpPr>
          <p:nvPr>
            <p:ph sz="half" idx="2" hasCustomPrompt="1"/>
          </p:nvPr>
        </p:nvSpPr>
        <p:spPr>
          <a:xfrm>
            <a:off x="4298949" y="1979909"/>
            <a:ext cx="3270250" cy="4119563"/>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9C0095C-3808-4648-AE43-9880FC013B0B}"/>
              </a:ext>
            </a:extLst>
          </p:cNvPr>
          <p:cNvSpPr>
            <a:spLocks noGrp="1"/>
          </p:cNvSpPr>
          <p:nvPr>
            <p:ph type="dt" sz="half" idx="10"/>
          </p:nvPr>
        </p:nvSpPr>
        <p:spPr/>
        <p:txBody>
          <a:bodyPr/>
          <a:lstStyle>
            <a:lvl1pPr>
              <a:defRPr>
                <a:solidFill>
                  <a:schemeClr val="accent4"/>
                </a:solidFill>
              </a:defRPr>
            </a:lvl1pPr>
          </a:lstStyle>
          <a:p>
            <a:fld id="{5A5DA9B5-CF83-4F60-8F6E-6B7F9D669309}" type="datetime1">
              <a:rPr lang="en-US" smtClean="0"/>
              <a:pPr/>
              <a:t>3/11/2025</a:t>
            </a:fld>
            <a:endParaRPr lang="en-US"/>
          </a:p>
        </p:txBody>
      </p:sp>
      <p:sp>
        <p:nvSpPr>
          <p:cNvPr id="6" name="Footer Placeholder 5">
            <a:extLst>
              <a:ext uri="{FF2B5EF4-FFF2-40B4-BE49-F238E27FC236}">
                <a16:creationId xmlns:a16="http://schemas.microsoft.com/office/drawing/2014/main" id="{D1E86083-7C1D-4427-A28F-A64F95AEBC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DDCF72-59FE-4708-AC5E-02CBE64E3159}"/>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dirty="0"/>
          </a:p>
        </p:txBody>
      </p:sp>
      <p:sp>
        <p:nvSpPr>
          <p:cNvPr id="8" name="Content Placeholder 3">
            <a:extLst>
              <a:ext uri="{FF2B5EF4-FFF2-40B4-BE49-F238E27FC236}">
                <a16:creationId xmlns:a16="http://schemas.microsoft.com/office/drawing/2014/main" id="{9EA0F048-DDEC-4BC4-AE75-1C8D544E2D36}"/>
              </a:ext>
            </a:extLst>
          </p:cNvPr>
          <p:cNvSpPr>
            <a:spLocks noGrp="1"/>
          </p:cNvSpPr>
          <p:nvPr>
            <p:ph sz="half" idx="13" hasCustomPrompt="1"/>
          </p:nvPr>
        </p:nvSpPr>
        <p:spPr>
          <a:xfrm>
            <a:off x="7912099" y="1979909"/>
            <a:ext cx="3270250" cy="4119563"/>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866755D6-AD78-C843-ACD6-3A3F2EB1062C}"/>
              </a:ext>
            </a:extLst>
          </p:cNvPr>
          <p:cNvCxnSpPr>
            <a:cxnSpLocks/>
          </p:cNvCxnSpPr>
          <p:nvPr userDrawn="1"/>
        </p:nvCxnSpPr>
        <p:spPr>
          <a:xfrm flipH="1">
            <a:off x="685800" y="6246477"/>
            <a:ext cx="108204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693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hre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E449F-6789-4F1D-B71E-B76623FA62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D575D8-4B1D-4CE0-A67F-A86238A27071}"/>
              </a:ext>
            </a:extLst>
          </p:cNvPr>
          <p:cNvSpPr>
            <a:spLocks noGrp="1"/>
          </p:cNvSpPr>
          <p:nvPr>
            <p:ph sz="half" idx="1" hasCustomPrompt="1"/>
          </p:nvPr>
        </p:nvSpPr>
        <p:spPr>
          <a:xfrm>
            <a:off x="1104900" y="1909608"/>
            <a:ext cx="2538722" cy="2362200"/>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B1301BB-20B3-43F3-9333-7259F905FAC5}"/>
              </a:ext>
            </a:extLst>
          </p:cNvPr>
          <p:cNvSpPr>
            <a:spLocks noGrp="1"/>
          </p:cNvSpPr>
          <p:nvPr>
            <p:ph sz="half" idx="2" hasCustomPrompt="1"/>
          </p:nvPr>
        </p:nvSpPr>
        <p:spPr>
          <a:xfrm>
            <a:off x="4826010" y="1909608"/>
            <a:ext cx="2538722" cy="2362200"/>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9C0095C-3808-4648-AE43-9880FC013B0B}"/>
              </a:ext>
            </a:extLst>
          </p:cNvPr>
          <p:cNvSpPr>
            <a:spLocks noGrp="1"/>
          </p:cNvSpPr>
          <p:nvPr>
            <p:ph type="dt" sz="half" idx="10"/>
          </p:nvPr>
        </p:nvSpPr>
        <p:spPr/>
        <p:txBody>
          <a:bodyPr/>
          <a:lstStyle>
            <a:lvl1pPr>
              <a:defRPr>
                <a:solidFill>
                  <a:schemeClr val="accent4"/>
                </a:solidFill>
              </a:defRPr>
            </a:lvl1pPr>
          </a:lstStyle>
          <a:p>
            <a:fld id="{16FAF7F1-1405-4804-B294-FE6A8DB276D9}" type="datetime1">
              <a:rPr lang="en-US" smtClean="0"/>
              <a:pPr/>
              <a:t>3/11/2025</a:t>
            </a:fld>
            <a:endParaRPr lang="en-US"/>
          </a:p>
        </p:txBody>
      </p:sp>
      <p:sp>
        <p:nvSpPr>
          <p:cNvPr id="6" name="Footer Placeholder 5">
            <a:extLst>
              <a:ext uri="{FF2B5EF4-FFF2-40B4-BE49-F238E27FC236}">
                <a16:creationId xmlns:a16="http://schemas.microsoft.com/office/drawing/2014/main" id="{D1E86083-7C1D-4427-A28F-A64F95AEBC51}"/>
              </a:ext>
            </a:extLst>
          </p:cNvPr>
          <p:cNvSpPr>
            <a:spLocks noGrp="1"/>
          </p:cNvSpPr>
          <p:nvPr>
            <p:ph type="ftr" sz="quarter" idx="11"/>
          </p:nvPr>
        </p:nvSpPr>
        <p:spPr/>
        <p:txBody>
          <a:bodyPr/>
          <a:lstStyle>
            <a:lvl1pPr>
              <a:defRPr>
                <a:solidFill>
                  <a:schemeClr val="accent4"/>
                </a:solidFill>
              </a:defRPr>
            </a:lvl1pPr>
          </a:lstStyle>
          <a:p>
            <a:endParaRPr lang="en-US"/>
          </a:p>
        </p:txBody>
      </p:sp>
      <p:sp>
        <p:nvSpPr>
          <p:cNvPr id="7" name="Slide Number Placeholder 6">
            <a:extLst>
              <a:ext uri="{FF2B5EF4-FFF2-40B4-BE49-F238E27FC236}">
                <a16:creationId xmlns:a16="http://schemas.microsoft.com/office/drawing/2014/main" id="{61DDCF72-59FE-4708-AC5E-02CBE64E3159}"/>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dirty="0"/>
          </a:p>
        </p:txBody>
      </p:sp>
      <p:sp>
        <p:nvSpPr>
          <p:cNvPr id="8" name="Content Placeholder 3">
            <a:extLst>
              <a:ext uri="{FF2B5EF4-FFF2-40B4-BE49-F238E27FC236}">
                <a16:creationId xmlns:a16="http://schemas.microsoft.com/office/drawing/2014/main" id="{9EA0F048-DDEC-4BC4-AE75-1C8D544E2D36}"/>
              </a:ext>
            </a:extLst>
          </p:cNvPr>
          <p:cNvSpPr>
            <a:spLocks noGrp="1"/>
          </p:cNvSpPr>
          <p:nvPr>
            <p:ph sz="half" idx="13" hasCustomPrompt="1"/>
          </p:nvPr>
        </p:nvSpPr>
        <p:spPr>
          <a:xfrm>
            <a:off x="8547120" y="1909608"/>
            <a:ext cx="2538722" cy="2362200"/>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Rounded Corners 9">
            <a:extLst>
              <a:ext uri="{FF2B5EF4-FFF2-40B4-BE49-F238E27FC236}">
                <a16:creationId xmlns:a16="http://schemas.microsoft.com/office/drawing/2014/main" id="{0C9CC041-D4CD-4BAF-9FEC-D6DA5D686D5E}"/>
              </a:ext>
            </a:extLst>
          </p:cNvPr>
          <p:cNvSpPr/>
          <p:nvPr userDrawn="1"/>
        </p:nvSpPr>
        <p:spPr>
          <a:xfrm>
            <a:off x="684523" y="1594877"/>
            <a:ext cx="3379477" cy="4119563"/>
          </a:xfrm>
          <a:prstGeom prst="roundRect">
            <a:avLst>
              <a:gd name="adj" fmla="val 139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 name="Rectangle: Rounded Corners 11">
            <a:extLst>
              <a:ext uri="{FF2B5EF4-FFF2-40B4-BE49-F238E27FC236}">
                <a16:creationId xmlns:a16="http://schemas.microsoft.com/office/drawing/2014/main" id="{74D7AC64-4D18-45C7-AD79-1E15E1B9A496}"/>
              </a:ext>
            </a:extLst>
          </p:cNvPr>
          <p:cNvSpPr/>
          <p:nvPr userDrawn="1"/>
        </p:nvSpPr>
        <p:spPr>
          <a:xfrm>
            <a:off x="4405632" y="1594877"/>
            <a:ext cx="3379477" cy="4119563"/>
          </a:xfrm>
          <a:prstGeom prst="roundRect">
            <a:avLst>
              <a:gd name="adj" fmla="val 139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 name="Rectangle: Rounded Corners 13">
            <a:extLst>
              <a:ext uri="{FF2B5EF4-FFF2-40B4-BE49-F238E27FC236}">
                <a16:creationId xmlns:a16="http://schemas.microsoft.com/office/drawing/2014/main" id="{67FE065A-3676-4C5C-8D22-E1D1C320EF5C}"/>
              </a:ext>
            </a:extLst>
          </p:cNvPr>
          <p:cNvSpPr/>
          <p:nvPr userDrawn="1"/>
        </p:nvSpPr>
        <p:spPr>
          <a:xfrm>
            <a:off x="8126742" y="1594877"/>
            <a:ext cx="3379477" cy="4119563"/>
          </a:xfrm>
          <a:prstGeom prst="roundRect">
            <a:avLst>
              <a:gd name="adj" fmla="val 139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15" name="Straight Connector 14">
            <a:extLst>
              <a:ext uri="{FF2B5EF4-FFF2-40B4-BE49-F238E27FC236}">
                <a16:creationId xmlns:a16="http://schemas.microsoft.com/office/drawing/2014/main" id="{DCA3545B-3891-364F-B5E7-711628F735F7}"/>
              </a:ext>
            </a:extLst>
          </p:cNvPr>
          <p:cNvCxnSpPr>
            <a:cxnSpLocks/>
          </p:cNvCxnSpPr>
          <p:nvPr userDrawn="1"/>
        </p:nvCxnSpPr>
        <p:spPr>
          <a:xfrm flipH="1">
            <a:off x="685800" y="6246477"/>
            <a:ext cx="108204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16020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3">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F409D459-5C84-400E-8AD2-A3ED632D3E49}"/>
              </a:ext>
            </a:extLst>
          </p:cNvPr>
          <p:cNvCxnSpPr/>
          <p:nvPr userDrawn="1"/>
        </p:nvCxnSpPr>
        <p:spPr>
          <a:xfrm>
            <a:off x="4292600" y="2428991"/>
            <a:ext cx="7213600" cy="0"/>
          </a:xfrm>
          <a:prstGeom prst="line">
            <a:avLst/>
          </a:prstGeom>
          <a:ln>
            <a:solidFill>
              <a:schemeClr val="accent5"/>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9AF0AD4-CF02-43C3-813B-C996763DB6A3}"/>
              </a:ext>
            </a:extLst>
          </p:cNvPr>
          <p:cNvCxnSpPr/>
          <p:nvPr userDrawn="1"/>
        </p:nvCxnSpPr>
        <p:spPr>
          <a:xfrm>
            <a:off x="4292600" y="4419154"/>
            <a:ext cx="7213600" cy="0"/>
          </a:xfrm>
          <a:prstGeom prst="line">
            <a:avLst/>
          </a:prstGeom>
          <a:ln>
            <a:solidFill>
              <a:schemeClr val="accent5"/>
            </a:solidFill>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24CE449F-6789-4F1D-B71E-B76623FA6294}"/>
              </a:ext>
            </a:extLst>
          </p:cNvPr>
          <p:cNvSpPr>
            <a:spLocks noGrp="1"/>
          </p:cNvSpPr>
          <p:nvPr>
            <p:ph type="title"/>
          </p:nvPr>
        </p:nvSpPr>
        <p:spPr>
          <a:xfrm>
            <a:off x="685800" y="681038"/>
            <a:ext cx="2921000" cy="274796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8D575D8-4B1D-4CE0-A67F-A86238A27071}"/>
              </a:ext>
            </a:extLst>
          </p:cNvPr>
          <p:cNvSpPr>
            <a:spLocks noGrp="1"/>
          </p:cNvSpPr>
          <p:nvPr>
            <p:ph sz="half" idx="1" hasCustomPrompt="1"/>
          </p:nvPr>
        </p:nvSpPr>
        <p:spPr>
          <a:xfrm>
            <a:off x="4292600" y="681038"/>
            <a:ext cx="7213600" cy="1505743"/>
          </a:xfrm>
        </p:spPr>
        <p:txBody>
          <a:bodyPr/>
          <a:lstStyle>
            <a:lvl1pPr>
              <a:defRPr sz="1400"/>
            </a:lvl1pPr>
            <a:lvl2pPr>
              <a:defRPr sz="1400"/>
            </a:lvl2pPr>
            <a:lvl3pPr>
              <a:defRPr sz="1400"/>
            </a:lvl3pPr>
            <a:lvl4pPr>
              <a:defRPr sz="1400"/>
            </a:lvl4pPr>
            <a:lvl5pPr>
              <a:defRPr sz="1400"/>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9C0095C-3808-4648-AE43-9880FC013B0B}"/>
              </a:ext>
            </a:extLst>
          </p:cNvPr>
          <p:cNvSpPr>
            <a:spLocks noGrp="1"/>
          </p:cNvSpPr>
          <p:nvPr>
            <p:ph type="dt" sz="half" idx="10"/>
          </p:nvPr>
        </p:nvSpPr>
        <p:spPr/>
        <p:txBody>
          <a:bodyPr/>
          <a:lstStyle/>
          <a:p>
            <a:fld id="{A1745DF4-A24B-4193-8A9C-0C35CD37D84C}" type="datetime1">
              <a:rPr lang="en-US" smtClean="0"/>
              <a:t>3/11/2025</a:t>
            </a:fld>
            <a:endParaRPr lang="en-US"/>
          </a:p>
        </p:txBody>
      </p:sp>
      <p:sp>
        <p:nvSpPr>
          <p:cNvPr id="6" name="Footer Placeholder 5">
            <a:extLst>
              <a:ext uri="{FF2B5EF4-FFF2-40B4-BE49-F238E27FC236}">
                <a16:creationId xmlns:a16="http://schemas.microsoft.com/office/drawing/2014/main" id="{D1E86083-7C1D-4427-A28F-A64F95AEBC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DDCF72-59FE-4708-AC5E-02CBE64E3159}"/>
              </a:ext>
            </a:extLst>
          </p:cNvPr>
          <p:cNvSpPr>
            <a:spLocks noGrp="1"/>
          </p:cNvSpPr>
          <p:nvPr>
            <p:ph type="sldNum" sz="quarter" idx="12"/>
          </p:nvPr>
        </p:nvSpPr>
        <p:spPr/>
        <p:txBody>
          <a:bodyPr/>
          <a:lstStyle/>
          <a:p>
            <a:fld id="{4737D6AF-2FA5-476A-AF60-7A8CDF2E2DFB}" type="slidenum">
              <a:rPr lang="en-US" smtClean="0"/>
              <a:t>‹#›</a:t>
            </a:fld>
            <a:endParaRPr lang="en-US"/>
          </a:p>
        </p:txBody>
      </p:sp>
      <p:sp>
        <p:nvSpPr>
          <p:cNvPr id="13" name="Content Placeholder 2">
            <a:extLst>
              <a:ext uri="{FF2B5EF4-FFF2-40B4-BE49-F238E27FC236}">
                <a16:creationId xmlns:a16="http://schemas.microsoft.com/office/drawing/2014/main" id="{F267DC66-AA04-49DC-9314-7D971691B123}"/>
              </a:ext>
            </a:extLst>
          </p:cNvPr>
          <p:cNvSpPr>
            <a:spLocks noGrp="1"/>
          </p:cNvSpPr>
          <p:nvPr>
            <p:ph sz="half" idx="13" hasCustomPrompt="1"/>
          </p:nvPr>
        </p:nvSpPr>
        <p:spPr>
          <a:xfrm>
            <a:off x="4292600" y="2671201"/>
            <a:ext cx="7213600" cy="1505743"/>
          </a:xfrm>
        </p:spPr>
        <p:txBody>
          <a:bodyPr/>
          <a:lstStyle>
            <a:lvl1pPr>
              <a:defRPr sz="1400"/>
            </a:lvl1pPr>
            <a:lvl2pPr>
              <a:defRPr sz="1400"/>
            </a:lvl2pPr>
            <a:lvl3pPr>
              <a:defRPr sz="1400"/>
            </a:lvl3pPr>
            <a:lvl4pPr>
              <a:defRPr sz="1400"/>
            </a:lvl4pPr>
            <a:lvl5pPr>
              <a:defRPr sz="1400"/>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1E6AB6F4-88FE-40FE-B015-8F51748FE1FC}"/>
              </a:ext>
            </a:extLst>
          </p:cNvPr>
          <p:cNvSpPr>
            <a:spLocks noGrp="1"/>
          </p:cNvSpPr>
          <p:nvPr>
            <p:ph sz="half" idx="14" hasCustomPrompt="1"/>
          </p:nvPr>
        </p:nvSpPr>
        <p:spPr>
          <a:xfrm>
            <a:off x="4292600" y="4661364"/>
            <a:ext cx="7213600" cy="1505743"/>
          </a:xfrm>
        </p:spPr>
        <p:txBody>
          <a:bodyPr/>
          <a:lstStyle>
            <a:lvl1pPr>
              <a:defRPr sz="1400"/>
            </a:lvl1pPr>
            <a:lvl2pPr>
              <a:defRPr sz="1400"/>
            </a:lvl2pPr>
            <a:lvl3pPr>
              <a:defRPr sz="1400"/>
            </a:lvl3pPr>
            <a:lvl4pPr>
              <a:defRPr sz="1400"/>
            </a:lvl4pPr>
            <a:lvl5pPr>
              <a:defRPr sz="1400"/>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a:extLst>
              <a:ext uri="{FF2B5EF4-FFF2-40B4-BE49-F238E27FC236}">
                <a16:creationId xmlns:a16="http://schemas.microsoft.com/office/drawing/2014/main" id="{31318683-49E8-C04D-9E1C-5E0C2ADF26CE}"/>
              </a:ext>
            </a:extLst>
          </p:cNvPr>
          <p:cNvCxnSpPr>
            <a:cxnSpLocks/>
          </p:cNvCxnSpPr>
          <p:nvPr userDrawn="1"/>
        </p:nvCxnSpPr>
        <p:spPr>
          <a:xfrm flipH="1">
            <a:off x="685800" y="6246477"/>
            <a:ext cx="108204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26615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E449F-6789-4F1D-B71E-B76623FA62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D575D8-4B1D-4CE0-A67F-A86238A27071}"/>
              </a:ext>
            </a:extLst>
          </p:cNvPr>
          <p:cNvSpPr>
            <a:spLocks noGrp="1"/>
          </p:cNvSpPr>
          <p:nvPr>
            <p:ph sz="half" idx="1" hasCustomPrompt="1"/>
          </p:nvPr>
        </p:nvSpPr>
        <p:spPr>
          <a:xfrm>
            <a:off x="685800" y="1687865"/>
            <a:ext cx="2419350" cy="4119563"/>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B1301BB-20B3-43F3-9333-7259F905FAC5}"/>
              </a:ext>
            </a:extLst>
          </p:cNvPr>
          <p:cNvSpPr>
            <a:spLocks noGrp="1"/>
          </p:cNvSpPr>
          <p:nvPr>
            <p:ph sz="half" idx="2" hasCustomPrompt="1"/>
          </p:nvPr>
        </p:nvSpPr>
        <p:spPr>
          <a:xfrm>
            <a:off x="3486149" y="1687865"/>
            <a:ext cx="2419351" cy="4119563"/>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9C0095C-3808-4648-AE43-9880FC013B0B}"/>
              </a:ext>
            </a:extLst>
          </p:cNvPr>
          <p:cNvSpPr>
            <a:spLocks noGrp="1"/>
          </p:cNvSpPr>
          <p:nvPr>
            <p:ph type="dt" sz="half" idx="10"/>
          </p:nvPr>
        </p:nvSpPr>
        <p:spPr/>
        <p:txBody>
          <a:bodyPr/>
          <a:lstStyle>
            <a:lvl1pPr>
              <a:defRPr>
                <a:solidFill>
                  <a:schemeClr val="accent4"/>
                </a:solidFill>
              </a:defRPr>
            </a:lvl1pPr>
          </a:lstStyle>
          <a:p>
            <a:fld id="{13F90E16-9C54-44ED-BD28-EC080525DEEF}" type="datetime1">
              <a:rPr lang="en-US" smtClean="0"/>
              <a:pPr/>
              <a:t>3/11/2025</a:t>
            </a:fld>
            <a:endParaRPr lang="en-US"/>
          </a:p>
        </p:txBody>
      </p:sp>
      <p:sp>
        <p:nvSpPr>
          <p:cNvPr id="6" name="Footer Placeholder 5">
            <a:extLst>
              <a:ext uri="{FF2B5EF4-FFF2-40B4-BE49-F238E27FC236}">
                <a16:creationId xmlns:a16="http://schemas.microsoft.com/office/drawing/2014/main" id="{D1E86083-7C1D-4427-A28F-A64F95AEBC51}"/>
              </a:ext>
            </a:extLst>
          </p:cNvPr>
          <p:cNvSpPr>
            <a:spLocks noGrp="1"/>
          </p:cNvSpPr>
          <p:nvPr>
            <p:ph type="ftr" sz="quarter" idx="11"/>
          </p:nvPr>
        </p:nvSpPr>
        <p:spPr/>
        <p:txBody>
          <a:bodyPr/>
          <a:lstStyle>
            <a:lvl1pPr>
              <a:defRPr>
                <a:solidFill>
                  <a:schemeClr val="accent4"/>
                </a:solidFill>
              </a:defRPr>
            </a:lvl1pPr>
          </a:lstStyle>
          <a:p>
            <a:endParaRPr lang="en-US"/>
          </a:p>
        </p:txBody>
      </p:sp>
      <p:sp>
        <p:nvSpPr>
          <p:cNvPr id="7" name="Slide Number Placeholder 6">
            <a:extLst>
              <a:ext uri="{FF2B5EF4-FFF2-40B4-BE49-F238E27FC236}">
                <a16:creationId xmlns:a16="http://schemas.microsoft.com/office/drawing/2014/main" id="{61DDCF72-59FE-4708-AC5E-02CBE64E3159}"/>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dirty="0"/>
          </a:p>
        </p:txBody>
      </p:sp>
      <p:sp>
        <p:nvSpPr>
          <p:cNvPr id="8" name="Content Placeholder 3">
            <a:extLst>
              <a:ext uri="{FF2B5EF4-FFF2-40B4-BE49-F238E27FC236}">
                <a16:creationId xmlns:a16="http://schemas.microsoft.com/office/drawing/2014/main" id="{9EA0F048-DDEC-4BC4-AE75-1C8D544E2D36}"/>
              </a:ext>
            </a:extLst>
          </p:cNvPr>
          <p:cNvSpPr>
            <a:spLocks noGrp="1"/>
          </p:cNvSpPr>
          <p:nvPr>
            <p:ph sz="half" idx="13" hasCustomPrompt="1"/>
          </p:nvPr>
        </p:nvSpPr>
        <p:spPr>
          <a:xfrm>
            <a:off x="6286499" y="1687865"/>
            <a:ext cx="2419351" cy="4119563"/>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65C4414B-C7BA-46A9-B7B6-9B7057190AE5}"/>
              </a:ext>
            </a:extLst>
          </p:cNvPr>
          <p:cNvSpPr>
            <a:spLocks noGrp="1"/>
          </p:cNvSpPr>
          <p:nvPr>
            <p:ph sz="half" idx="14" hasCustomPrompt="1"/>
          </p:nvPr>
        </p:nvSpPr>
        <p:spPr>
          <a:xfrm>
            <a:off x="9086849" y="1687865"/>
            <a:ext cx="2419351" cy="4119563"/>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a:extLst>
              <a:ext uri="{FF2B5EF4-FFF2-40B4-BE49-F238E27FC236}">
                <a16:creationId xmlns:a16="http://schemas.microsoft.com/office/drawing/2014/main" id="{86EB6DC2-1FED-074C-B762-E2503967A1AF}"/>
              </a:ext>
            </a:extLst>
          </p:cNvPr>
          <p:cNvCxnSpPr>
            <a:cxnSpLocks/>
          </p:cNvCxnSpPr>
          <p:nvPr userDrawn="1"/>
        </p:nvCxnSpPr>
        <p:spPr>
          <a:xfrm flipH="1">
            <a:off x="685800" y="6246477"/>
            <a:ext cx="108204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57696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D575D8-4B1D-4CE0-A67F-A86238A27071}"/>
              </a:ext>
            </a:extLst>
          </p:cNvPr>
          <p:cNvSpPr>
            <a:spLocks noGrp="1"/>
          </p:cNvSpPr>
          <p:nvPr>
            <p:ph sz="half" idx="1" hasCustomPrompt="1"/>
          </p:nvPr>
        </p:nvSpPr>
        <p:spPr>
          <a:xfrm>
            <a:off x="956298" y="2971240"/>
            <a:ext cx="1875802" cy="2463801"/>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B1301BB-20B3-43F3-9333-7259F905FAC5}"/>
              </a:ext>
            </a:extLst>
          </p:cNvPr>
          <p:cNvSpPr>
            <a:spLocks noGrp="1"/>
          </p:cNvSpPr>
          <p:nvPr>
            <p:ph sz="half" idx="2" hasCustomPrompt="1"/>
          </p:nvPr>
        </p:nvSpPr>
        <p:spPr>
          <a:xfrm>
            <a:off x="3757923" y="2971240"/>
            <a:ext cx="1875804" cy="2463801"/>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9EA0F048-DDEC-4BC4-AE75-1C8D544E2D36}"/>
              </a:ext>
            </a:extLst>
          </p:cNvPr>
          <p:cNvSpPr>
            <a:spLocks noGrp="1"/>
          </p:cNvSpPr>
          <p:nvPr>
            <p:ph sz="half" idx="13" hasCustomPrompt="1"/>
          </p:nvPr>
        </p:nvSpPr>
        <p:spPr>
          <a:xfrm>
            <a:off x="6558273" y="2971240"/>
            <a:ext cx="1875804" cy="2463801"/>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65C4414B-C7BA-46A9-B7B6-9B7057190AE5}"/>
              </a:ext>
            </a:extLst>
          </p:cNvPr>
          <p:cNvSpPr>
            <a:spLocks noGrp="1"/>
          </p:cNvSpPr>
          <p:nvPr>
            <p:ph sz="half" idx="14" hasCustomPrompt="1"/>
          </p:nvPr>
        </p:nvSpPr>
        <p:spPr>
          <a:xfrm>
            <a:off x="9358623" y="2971240"/>
            <a:ext cx="1875804" cy="2463801"/>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Rounded Corners 10">
            <a:extLst>
              <a:ext uri="{FF2B5EF4-FFF2-40B4-BE49-F238E27FC236}">
                <a16:creationId xmlns:a16="http://schemas.microsoft.com/office/drawing/2014/main" id="{18B10FB5-CC3E-4F9D-ACCD-B0F31BF4ECFC}"/>
              </a:ext>
            </a:extLst>
          </p:cNvPr>
          <p:cNvSpPr/>
          <p:nvPr userDrawn="1"/>
        </p:nvSpPr>
        <p:spPr>
          <a:xfrm>
            <a:off x="684524" y="1594877"/>
            <a:ext cx="2419350" cy="4119563"/>
          </a:xfrm>
          <a:prstGeom prst="roundRect">
            <a:avLst>
              <a:gd name="adj" fmla="val 139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 name="Rectangle: Rounded Corners 12">
            <a:extLst>
              <a:ext uri="{FF2B5EF4-FFF2-40B4-BE49-F238E27FC236}">
                <a16:creationId xmlns:a16="http://schemas.microsoft.com/office/drawing/2014/main" id="{5EB629B5-4504-4CB8-B12E-002B5D5C9D84}"/>
              </a:ext>
            </a:extLst>
          </p:cNvPr>
          <p:cNvSpPr/>
          <p:nvPr userDrawn="1"/>
        </p:nvSpPr>
        <p:spPr>
          <a:xfrm>
            <a:off x="3486150" y="1594877"/>
            <a:ext cx="2419350" cy="4119563"/>
          </a:xfrm>
          <a:prstGeom prst="roundRect">
            <a:avLst>
              <a:gd name="adj" fmla="val 139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 name="Rectangle: Rounded Corners 14">
            <a:extLst>
              <a:ext uri="{FF2B5EF4-FFF2-40B4-BE49-F238E27FC236}">
                <a16:creationId xmlns:a16="http://schemas.microsoft.com/office/drawing/2014/main" id="{1A67767B-BA94-4F59-A5C4-EBCB75D2BC1C}"/>
              </a:ext>
            </a:extLst>
          </p:cNvPr>
          <p:cNvSpPr/>
          <p:nvPr userDrawn="1"/>
        </p:nvSpPr>
        <p:spPr>
          <a:xfrm>
            <a:off x="9086849" y="1594877"/>
            <a:ext cx="2419350" cy="4119563"/>
          </a:xfrm>
          <a:prstGeom prst="roundRect">
            <a:avLst>
              <a:gd name="adj" fmla="val 139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 name="Title 1">
            <a:extLst>
              <a:ext uri="{FF2B5EF4-FFF2-40B4-BE49-F238E27FC236}">
                <a16:creationId xmlns:a16="http://schemas.microsoft.com/office/drawing/2014/main" id="{24CE449F-6789-4F1D-B71E-B76623FA6294}"/>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F9C0095C-3808-4648-AE43-9880FC013B0B}"/>
              </a:ext>
            </a:extLst>
          </p:cNvPr>
          <p:cNvSpPr>
            <a:spLocks noGrp="1"/>
          </p:cNvSpPr>
          <p:nvPr>
            <p:ph type="dt" sz="half" idx="10"/>
          </p:nvPr>
        </p:nvSpPr>
        <p:spPr/>
        <p:txBody>
          <a:bodyPr/>
          <a:lstStyle>
            <a:lvl1pPr>
              <a:defRPr>
                <a:solidFill>
                  <a:schemeClr val="accent4"/>
                </a:solidFill>
              </a:defRPr>
            </a:lvl1pPr>
          </a:lstStyle>
          <a:p>
            <a:fld id="{BB50B54C-B788-4DFE-9333-FC68607E2CF6}" type="datetime1">
              <a:rPr lang="en-US" smtClean="0"/>
              <a:pPr/>
              <a:t>3/11/2025</a:t>
            </a:fld>
            <a:endParaRPr lang="en-US"/>
          </a:p>
        </p:txBody>
      </p:sp>
      <p:sp>
        <p:nvSpPr>
          <p:cNvPr id="6" name="Footer Placeholder 5">
            <a:extLst>
              <a:ext uri="{FF2B5EF4-FFF2-40B4-BE49-F238E27FC236}">
                <a16:creationId xmlns:a16="http://schemas.microsoft.com/office/drawing/2014/main" id="{D1E86083-7C1D-4427-A28F-A64F95AEBC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DDCF72-59FE-4708-AC5E-02CBE64E3159}"/>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dirty="0"/>
          </a:p>
        </p:txBody>
      </p:sp>
      <p:sp>
        <p:nvSpPr>
          <p:cNvPr id="16" name="Rectangle: Rounded Corners 15">
            <a:extLst>
              <a:ext uri="{FF2B5EF4-FFF2-40B4-BE49-F238E27FC236}">
                <a16:creationId xmlns:a16="http://schemas.microsoft.com/office/drawing/2014/main" id="{C9B81147-7C2D-418A-960A-1BB2061049E2}"/>
              </a:ext>
            </a:extLst>
          </p:cNvPr>
          <p:cNvSpPr/>
          <p:nvPr userDrawn="1"/>
        </p:nvSpPr>
        <p:spPr>
          <a:xfrm>
            <a:off x="6286500" y="1594877"/>
            <a:ext cx="2419350" cy="4119563"/>
          </a:xfrm>
          <a:prstGeom prst="roundRect">
            <a:avLst>
              <a:gd name="adj" fmla="val 139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17" name="Straight Connector 16">
            <a:extLst>
              <a:ext uri="{FF2B5EF4-FFF2-40B4-BE49-F238E27FC236}">
                <a16:creationId xmlns:a16="http://schemas.microsoft.com/office/drawing/2014/main" id="{ECA74B28-EC72-084D-8984-0E8477E9BF4A}"/>
              </a:ext>
            </a:extLst>
          </p:cNvPr>
          <p:cNvCxnSpPr>
            <a:cxnSpLocks/>
          </p:cNvCxnSpPr>
          <p:nvPr userDrawn="1"/>
        </p:nvCxnSpPr>
        <p:spPr>
          <a:xfrm flipH="1">
            <a:off x="685800" y="6246477"/>
            <a:ext cx="108204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58561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Content 3">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F409D459-5C84-400E-8AD2-A3ED632D3E49}"/>
              </a:ext>
            </a:extLst>
          </p:cNvPr>
          <p:cNvCxnSpPr/>
          <p:nvPr userDrawn="1"/>
        </p:nvCxnSpPr>
        <p:spPr>
          <a:xfrm>
            <a:off x="4292600" y="1874230"/>
            <a:ext cx="7213600" cy="0"/>
          </a:xfrm>
          <a:prstGeom prst="line">
            <a:avLst/>
          </a:prstGeom>
          <a:ln>
            <a:solidFill>
              <a:schemeClr val="accent5"/>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9AF0AD4-CF02-43C3-813B-C996763DB6A3}"/>
              </a:ext>
            </a:extLst>
          </p:cNvPr>
          <p:cNvCxnSpPr/>
          <p:nvPr userDrawn="1"/>
        </p:nvCxnSpPr>
        <p:spPr>
          <a:xfrm>
            <a:off x="4292600" y="3341158"/>
            <a:ext cx="7213600" cy="0"/>
          </a:xfrm>
          <a:prstGeom prst="line">
            <a:avLst/>
          </a:prstGeom>
          <a:ln>
            <a:solidFill>
              <a:schemeClr val="accent5"/>
            </a:solidFill>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24CE449F-6789-4F1D-B71E-B76623FA6294}"/>
              </a:ext>
            </a:extLst>
          </p:cNvPr>
          <p:cNvSpPr>
            <a:spLocks noGrp="1"/>
          </p:cNvSpPr>
          <p:nvPr>
            <p:ph type="title"/>
          </p:nvPr>
        </p:nvSpPr>
        <p:spPr>
          <a:xfrm>
            <a:off x="685800" y="681038"/>
            <a:ext cx="2921000" cy="274796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8D575D8-4B1D-4CE0-A67F-A86238A27071}"/>
              </a:ext>
            </a:extLst>
          </p:cNvPr>
          <p:cNvSpPr>
            <a:spLocks noGrp="1"/>
          </p:cNvSpPr>
          <p:nvPr>
            <p:ph sz="half" idx="1" hasCustomPrompt="1"/>
          </p:nvPr>
        </p:nvSpPr>
        <p:spPr>
          <a:xfrm>
            <a:off x="4292600" y="681039"/>
            <a:ext cx="7213600" cy="1090374"/>
          </a:xfrm>
        </p:spPr>
        <p:txBody>
          <a:bodyPr/>
          <a:lstStyle>
            <a:lvl1pPr>
              <a:defRPr sz="1400"/>
            </a:lvl1pPr>
            <a:lvl2pPr>
              <a:defRPr sz="1400"/>
            </a:lvl2pPr>
            <a:lvl3pPr>
              <a:defRPr sz="1400"/>
            </a:lvl3pPr>
            <a:lvl4pPr>
              <a:defRPr sz="1400"/>
            </a:lvl4pPr>
            <a:lvl5pPr>
              <a:defRPr sz="1400"/>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9C0095C-3808-4648-AE43-9880FC013B0B}"/>
              </a:ext>
            </a:extLst>
          </p:cNvPr>
          <p:cNvSpPr>
            <a:spLocks noGrp="1"/>
          </p:cNvSpPr>
          <p:nvPr>
            <p:ph type="dt" sz="half" idx="10"/>
          </p:nvPr>
        </p:nvSpPr>
        <p:spPr/>
        <p:txBody>
          <a:bodyPr/>
          <a:lstStyle>
            <a:lvl1pPr>
              <a:defRPr>
                <a:solidFill>
                  <a:schemeClr val="accent4"/>
                </a:solidFill>
              </a:defRPr>
            </a:lvl1pPr>
          </a:lstStyle>
          <a:p>
            <a:fld id="{27223687-6B91-41DA-8AEB-02E4EB96ED09}" type="datetime1">
              <a:rPr lang="en-US" smtClean="0"/>
              <a:pPr/>
              <a:t>3/11/2025</a:t>
            </a:fld>
            <a:endParaRPr lang="en-US"/>
          </a:p>
        </p:txBody>
      </p:sp>
      <p:sp>
        <p:nvSpPr>
          <p:cNvPr id="6" name="Footer Placeholder 5">
            <a:extLst>
              <a:ext uri="{FF2B5EF4-FFF2-40B4-BE49-F238E27FC236}">
                <a16:creationId xmlns:a16="http://schemas.microsoft.com/office/drawing/2014/main" id="{D1E86083-7C1D-4427-A28F-A64F95AEBC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DDCF72-59FE-4708-AC5E-02CBE64E3159}"/>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a:p>
        </p:txBody>
      </p:sp>
      <p:sp>
        <p:nvSpPr>
          <p:cNvPr id="13" name="Content Placeholder 2">
            <a:extLst>
              <a:ext uri="{FF2B5EF4-FFF2-40B4-BE49-F238E27FC236}">
                <a16:creationId xmlns:a16="http://schemas.microsoft.com/office/drawing/2014/main" id="{F267DC66-AA04-49DC-9314-7D971691B123}"/>
              </a:ext>
            </a:extLst>
          </p:cNvPr>
          <p:cNvSpPr>
            <a:spLocks noGrp="1"/>
          </p:cNvSpPr>
          <p:nvPr>
            <p:ph sz="half" idx="13" hasCustomPrompt="1"/>
          </p:nvPr>
        </p:nvSpPr>
        <p:spPr>
          <a:xfrm>
            <a:off x="4292600" y="2147967"/>
            <a:ext cx="7213600" cy="1090374"/>
          </a:xfrm>
        </p:spPr>
        <p:txBody>
          <a:bodyPr/>
          <a:lstStyle>
            <a:lvl1pPr>
              <a:defRPr sz="1400"/>
            </a:lvl1pPr>
            <a:lvl2pPr>
              <a:defRPr sz="1400"/>
            </a:lvl2pPr>
            <a:lvl3pPr>
              <a:defRPr sz="1400"/>
            </a:lvl3pPr>
            <a:lvl4pPr>
              <a:defRPr sz="1400"/>
            </a:lvl4pPr>
            <a:lvl5pPr>
              <a:defRPr sz="1400"/>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1E6AB6F4-88FE-40FE-B015-8F51748FE1FC}"/>
              </a:ext>
            </a:extLst>
          </p:cNvPr>
          <p:cNvSpPr>
            <a:spLocks noGrp="1"/>
          </p:cNvSpPr>
          <p:nvPr>
            <p:ph sz="half" idx="14" hasCustomPrompt="1"/>
          </p:nvPr>
        </p:nvSpPr>
        <p:spPr>
          <a:xfrm>
            <a:off x="4292600" y="3614895"/>
            <a:ext cx="7213600" cy="1090374"/>
          </a:xfrm>
        </p:spPr>
        <p:txBody>
          <a:bodyPr/>
          <a:lstStyle>
            <a:lvl1pPr>
              <a:defRPr sz="1400"/>
            </a:lvl1pPr>
            <a:lvl2pPr>
              <a:defRPr sz="1400"/>
            </a:lvl2pPr>
            <a:lvl3pPr>
              <a:defRPr sz="1400"/>
            </a:lvl3pPr>
            <a:lvl4pPr>
              <a:defRPr sz="1400"/>
            </a:lvl4pPr>
            <a:lvl5pPr>
              <a:defRPr sz="1400"/>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F55F90F1-C676-4A65-9454-86094F7297AF}"/>
              </a:ext>
            </a:extLst>
          </p:cNvPr>
          <p:cNvSpPr>
            <a:spLocks noGrp="1"/>
          </p:cNvSpPr>
          <p:nvPr>
            <p:ph sz="half" idx="15" hasCustomPrompt="1"/>
          </p:nvPr>
        </p:nvSpPr>
        <p:spPr>
          <a:xfrm>
            <a:off x="4292600" y="5081824"/>
            <a:ext cx="7213600" cy="1090374"/>
          </a:xfrm>
        </p:spPr>
        <p:txBody>
          <a:bodyPr/>
          <a:lstStyle>
            <a:lvl1pPr>
              <a:defRPr sz="1400"/>
            </a:lvl1pPr>
            <a:lvl2pPr>
              <a:defRPr sz="1400"/>
            </a:lvl2pPr>
            <a:lvl3pPr>
              <a:defRPr sz="1400"/>
            </a:lvl3pPr>
            <a:lvl4pPr>
              <a:defRPr sz="1400"/>
            </a:lvl4pPr>
            <a:lvl5pPr>
              <a:defRPr sz="1400"/>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a:extLst>
              <a:ext uri="{FF2B5EF4-FFF2-40B4-BE49-F238E27FC236}">
                <a16:creationId xmlns:a16="http://schemas.microsoft.com/office/drawing/2014/main" id="{8EEEAF9D-1DE4-4EF3-9581-E6200BE4C02B}"/>
              </a:ext>
            </a:extLst>
          </p:cNvPr>
          <p:cNvCxnSpPr/>
          <p:nvPr userDrawn="1"/>
        </p:nvCxnSpPr>
        <p:spPr>
          <a:xfrm>
            <a:off x="4292600" y="4808086"/>
            <a:ext cx="7213600" cy="0"/>
          </a:xfrm>
          <a:prstGeom prst="line">
            <a:avLst/>
          </a:prstGeom>
          <a:ln>
            <a:solidFill>
              <a:schemeClr val="accent5"/>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A9D1ED4-6432-3A4F-BCEF-042CEBD69029}"/>
              </a:ext>
            </a:extLst>
          </p:cNvPr>
          <p:cNvCxnSpPr>
            <a:cxnSpLocks/>
          </p:cNvCxnSpPr>
          <p:nvPr userDrawn="1"/>
        </p:nvCxnSpPr>
        <p:spPr>
          <a:xfrm flipH="1">
            <a:off x="685800" y="6246477"/>
            <a:ext cx="108204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3959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E7B731-5B96-467F-B287-2DA62DAB6861}"/>
              </a:ext>
            </a:extLst>
          </p:cNvPr>
          <p:cNvSpPr>
            <a:spLocks noGrp="1"/>
          </p:cNvSpPr>
          <p:nvPr>
            <p:ph type="dt" sz="half" idx="10"/>
          </p:nvPr>
        </p:nvSpPr>
        <p:spPr/>
        <p:txBody>
          <a:bodyPr/>
          <a:lstStyle>
            <a:lvl1pPr>
              <a:defRPr>
                <a:solidFill>
                  <a:schemeClr val="accent4"/>
                </a:solidFill>
              </a:defRPr>
            </a:lvl1pPr>
          </a:lstStyle>
          <a:p>
            <a:fld id="{53BF0AE5-9FB4-475D-A91A-502553D47713}" type="datetime1">
              <a:rPr lang="en-US" smtClean="0"/>
              <a:pPr/>
              <a:t>3/11/2025</a:t>
            </a:fld>
            <a:endParaRPr lang="en-US"/>
          </a:p>
        </p:txBody>
      </p:sp>
      <p:sp>
        <p:nvSpPr>
          <p:cNvPr id="4" name="Footer Placeholder 3">
            <a:extLst>
              <a:ext uri="{FF2B5EF4-FFF2-40B4-BE49-F238E27FC236}">
                <a16:creationId xmlns:a16="http://schemas.microsoft.com/office/drawing/2014/main" id="{71E5264E-FC56-473E-8047-6055EFCB71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2A86AF-51F1-4EC7-AB26-5B66D7449595}"/>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dirty="0"/>
          </a:p>
        </p:txBody>
      </p:sp>
      <p:sp>
        <p:nvSpPr>
          <p:cNvPr id="6" name="Title 5">
            <a:extLst>
              <a:ext uri="{FF2B5EF4-FFF2-40B4-BE49-F238E27FC236}">
                <a16:creationId xmlns:a16="http://schemas.microsoft.com/office/drawing/2014/main" id="{ADEAC822-7884-4DFB-9CCE-3D2128C1C48B}"/>
              </a:ext>
            </a:extLst>
          </p:cNvPr>
          <p:cNvSpPr>
            <a:spLocks noGrp="1"/>
          </p:cNvSpPr>
          <p:nvPr>
            <p:ph type="title"/>
          </p:nvPr>
        </p:nvSpPr>
        <p:spPr/>
        <p:txBody>
          <a:bodyPr/>
          <a:lstStyle/>
          <a:p>
            <a:r>
              <a:rPr lang="en-US"/>
              <a:t>Click to edit Master title style</a:t>
            </a:r>
          </a:p>
        </p:txBody>
      </p:sp>
      <p:cxnSp>
        <p:nvCxnSpPr>
          <p:cNvPr id="8" name="Straight Connector 7">
            <a:extLst>
              <a:ext uri="{FF2B5EF4-FFF2-40B4-BE49-F238E27FC236}">
                <a16:creationId xmlns:a16="http://schemas.microsoft.com/office/drawing/2014/main" id="{30E34AE7-8EA2-1B43-886B-A2A4FF2C332A}"/>
              </a:ext>
            </a:extLst>
          </p:cNvPr>
          <p:cNvCxnSpPr>
            <a:cxnSpLocks/>
          </p:cNvCxnSpPr>
          <p:nvPr userDrawn="1"/>
        </p:nvCxnSpPr>
        <p:spPr>
          <a:xfrm flipH="1">
            <a:off x="685800" y="6246477"/>
            <a:ext cx="108204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45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624638C-8CE5-4247-9970-8768D0AD3455}"/>
              </a:ext>
            </a:extLst>
          </p:cNvPr>
          <p:cNvSpPr/>
          <p:nvPr userDrawn="1"/>
        </p:nvSpPr>
        <p:spPr>
          <a:xfrm>
            <a:off x="0" y="6172200"/>
            <a:ext cx="12192000" cy="685800"/>
          </a:xfrm>
          <a:prstGeom prst="rect">
            <a:avLst/>
          </a:prstGeom>
          <a:ln>
            <a:noFill/>
          </a:ln>
          <a:effectLst>
            <a:innerShdw blurRad="254000" dist="50800" dir="16200000">
              <a:schemeClr val="bg2">
                <a:lumMod val="1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F5CDBCA0-5E97-4356-ABF4-7CBFF60B2A6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34857" y="6414854"/>
            <a:ext cx="2322286" cy="200492"/>
          </a:xfrm>
          <a:prstGeom prst="rect">
            <a:avLst/>
          </a:prstGeom>
        </p:spPr>
      </p:pic>
      <p:sp>
        <p:nvSpPr>
          <p:cNvPr id="2" name="Title 1">
            <a:extLst>
              <a:ext uri="{FF2B5EF4-FFF2-40B4-BE49-F238E27FC236}">
                <a16:creationId xmlns:a16="http://schemas.microsoft.com/office/drawing/2014/main" id="{63336ABC-A68B-47AA-8637-A30E5C19AE60}"/>
              </a:ext>
            </a:extLst>
          </p:cNvPr>
          <p:cNvSpPr>
            <a:spLocks noGrp="1"/>
          </p:cNvSpPr>
          <p:nvPr>
            <p:ph type="ctrTitle"/>
          </p:nvPr>
        </p:nvSpPr>
        <p:spPr>
          <a:xfrm>
            <a:off x="685800" y="1859024"/>
            <a:ext cx="10820400" cy="1587533"/>
          </a:xfrm>
        </p:spPr>
        <p:txBody>
          <a:bodyPr anchor="b"/>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9A3ED149-C23D-40D9-9CE0-C20C9EAC0CF3}"/>
              </a:ext>
            </a:extLst>
          </p:cNvPr>
          <p:cNvSpPr>
            <a:spLocks noGrp="1"/>
          </p:cNvSpPr>
          <p:nvPr>
            <p:ph type="subTitle" idx="1"/>
          </p:nvPr>
        </p:nvSpPr>
        <p:spPr>
          <a:xfrm>
            <a:off x="685800" y="3676873"/>
            <a:ext cx="10820400" cy="914399"/>
          </a:xfrm>
        </p:spPr>
        <p:txBody>
          <a:bodyPr/>
          <a:lstStyle>
            <a:lvl1pPr marL="0" indent="0" algn="ctr">
              <a:buNone/>
              <a:defRPr sz="320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Date Placeholder 6">
            <a:extLst>
              <a:ext uri="{FF2B5EF4-FFF2-40B4-BE49-F238E27FC236}">
                <a16:creationId xmlns:a16="http://schemas.microsoft.com/office/drawing/2014/main" id="{24A86C2B-C1E7-4752-AC50-E8E1E734E782}"/>
              </a:ext>
            </a:extLst>
          </p:cNvPr>
          <p:cNvSpPr>
            <a:spLocks noGrp="1"/>
          </p:cNvSpPr>
          <p:nvPr>
            <p:ph type="dt" sz="half" idx="10"/>
          </p:nvPr>
        </p:nvSpPr>
        <p:spPr>
          <a:xfrm>
            <a:off x="685800" y="5798148"/>
            <a:ext cx="1245681" cy="136525"/>
          </a:xfrm>
        </p:spPr>
        <p:txBody>
          <a:bodyPr/>
          <a:lstStyle>
            <a:lvl1pPr algn="l">
              <a:defRPr>
                <a:solidFill>
                  <a:schemeClr val="accent4"/>
                </a:solidFill>
              </a:defRPr>
            </a:lvl1pPr>
          </a:lstStyle>
          <a:p>
            <a:fld id="{7B2DE8A8-1768-4079-B005-E87DA6B6FA72}" type="datetime1">
              <a:rPr lang="en-US" smtClean="0"/>
              <a:pPr/>
              <a:t>3/11/2025</a:t>
            </a:fld>
            <a:endParaRPr lang="en-US" dirty="0"/>
          </a:p>
        </p:txBody>
      </p:sp>
      <p:sp>
        <p:nvSpPr>
          <p:cNvPr id="8" name="Footer Placeholder 7">
            <a:extLst>
              <a:ext uri="{FF2B5EF4-FFF2-40B4-BE49-F238E27FC236}">
                <a16:creationId xmlns:a16="http://schemas.microsoft.com/office/drawing/2014/main" id="{8EE54B2F-3B18-4E97-9866-8FA7084F54BF}"/>
              </a:ext>
            </a:extLst>
          </p:cNvPr>
          <p:cNvSpPr>
            <a:spLocks noGrp="1"/>
          </p:cNvSpPr>
          <p:nvPr>
            <p:ph type="ftr" sz="quarter" idx="11"/>
          </p:nvPr>
        </p:nvSpPr>
        <p:spPr>
          <a:xfrm>
            <a:off x="3390900" y="5654811"/>
            <a:ext cx="5410200" cy="279862"/>
          </a:xfrm>
        </p:spPr>
        <p:txBody>
          <a:bodyPr/>
          <a:lstStyle/>
          <a:p>
            <a:endParaRPr lang="en-US" dirty="0"/>
          </a:p>
        </p:txBody>
      </p:sp>
    </p:spTree>
    <p:extLst>
      <p:ext uri="{BB962C8B-B14F-4D97-AF65-F5344CB8AC3E}">
        <p14:creationId xmlns:p14="http://schemas.microsoft.com/office/powerpoint/2010/main" val="4062861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5023AF-3D89-4422-959F-04B777C43B75}"/>
              </a:ext>
            </a:extLst>
          </p:cNvPr>
          <p:cNvSpPr>
            <a:spLocks noGrp="1"/>
          </p:cNvSpPr>
          <p:nvPr>
            <p:ph idx="1" hasCustomPrompt="1"/>
          </p:nvPr>
        </p:nvSpPr>
        <p:spPr>
          <a:xfrm>
            <a:off x="5183188" y="685800"/>
            <a:ext cx="6323012" cy="5486399"/>
          </a:xfrm>
        </p:spPr>
        <p:txBody>
          <a:bodyPr/>
          <a:lstStyle>
            <a:lvl1pPr>
              <a:defRPr sz="16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8964C08-355E-427C-9B79-100B76997301}"/>
              </a:ext>
            </a:extLst>
          </p:cNvPr>
          <p:cNvSpPr>
            <a:spLocks noGrp="1"/>
          </p:cNvSpPr>
          <p:nvPr>
            <p:ph type="body" sz="half" idx="2" hasCustomPrompt="1"/>
          </p:nvPr>
        </p:nvSpPr>
        <p:spPr>
          <a:xfrm>
            <a:off x="685801" y="3005472"/>
            <a:ext cx="3606800" cy="3166726"/>
          </a:xfrm>
        </p:spPr>
        <p:txBody>
          <a:bodyPr/>
          <a:lstStyle>
            <a:lvl1pPr marL="0" indent="0">
              <a:lnSpc>
                <a:spcPct val="90000"/>
              </a:lnSpc>
              <a:buNone/>
              <a:defRPr sz="2400" cap="none" baseline="0">
                <a:solidFill>
                  <a:schemeClr val="accent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The placeholder to the right will hold any content. This is a space to add a caption.</a:t>
            </a:r>
          </a:p>
        </p:txBody>
      </p:sp>
      <p:sp>
        <p:nvSpPr>
          <p:cNvPr id="5" name="Date Placeholder 4">
            <a:extLst>
              <a:ext uri="{FF2B5EF4-FFF2-40B4-BE49-F238E27FC236}">
                <a16:creationId xmlns:a16="http://schemas.microsoft.com/office/drawing/2014/main" id="{867C0A00-877C-4795-AF36-7590DFD92943}"/>
              </a:ext>
            </a:extLst>
          </p:cNvPr>
          <p:cNvSpPr>
            <a:spLocks noGrp="1"/>
          </p:cNvSpPr>
          <p:nvPr>
            <p:ph type="dt" sz="half" idx="10"/>
          </p:nvPr>
        </p:nvSpPr>
        <p:spPr/>
        <p:txBody>
          <a:bodyPr/>
          <a:lstStyle>
            <a:lvl1pPr>
              <a:defRPr>
                <a:solidFill>
                  <a:schemeClr val="accent4"/>
                </a:solidFill>
              </a:defRPr>
            </a:lvl1pPr>
          </a:lstStyle>
          <a:p>
            <a:fld id="{69BD95EA-90B9-478B-B3DB-D77A9AECEED7}" type="datetime1">
              <a:rPr lang="en-US" smtClean="0"/>
              <a:pPr/>
              <a:t>3/11/2025</a:t>
            </a:fld>
            <a:endParaRPr lang="en-US"/>
          </a:p>
        </p:txBody>
      </p:sp>
      <p:sp>
        <p:nvSpPr>
          <p:cNvPr id="6" name="Footer Placeholder 5">
            <a:extLst>
              <a:ext uri="{FF2B5EF4-FFF2-40B4-BE49-F238E27FC236}">
                <a16:creationId xmlns:a16="http://schemas.microsoft.com/office/drawing/2014/main" id="{A821481B-8ECE-4440-9F4F-FC919BF0ACBF}"/>
              </a:ext>
            </a:extLst>
          </p:cNvPr>
          <p:cNvSpPr>
            <a:spLocks noGrp="1"/>
          </p:cNvSpPr>
          <p:nvPr>
            <p:ph type="ftr" sz="quarter" idx="11"/>
          </p:nvPr>
        </p:nvSpPr>
        <p:spPr/>
        <p:txBody>
          <a:bodyPr/>
          <a:lstStyle>
            <a:lvl1pPr>
              <a:defRPr>
                <a:solidFill>
                  <a:schemeClr val="accent4"/>
                </a:solidFill>
              </a:defRPr>
            </a:lvl1pPr>
          </a:lstStyle>
          <a:p>
            <a:endParaRPr lang="en-US"/>
          </a:p>
        </p:txBody>
      </p:sp>
      <p:sp>
        <p:nvSpPr>
          <p:cNvPr id="7" name="Slide Number Placeholder 6">
            <a:extLst>
              <a:ext uri="{FF2B5EF4-FFF2-40B4-BE49-F238E27FC236}">
                <a16:creationId xmlns:a16="http://schemas.microsoft.com/office/drawing/2014/main" id="{A48FFBEE-BFB9-4C93-B395-508B196BC45F}"/>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dirty="0"/>
          </a:p>
        </p:txBody>
      </p:sp>
      <p:sp>
        <p:nvSpPr>
          <p:cNvPr id="8" name="Title 7">
            <a:extLst>
              <a:ext uri="{FF2B5EF4-FFF2-40B4-BE49-F238E27FC236}">
                <a16:creationId xmlns:a16="http://schemas.microsoft.com/office/drawing/2014/main" id="{2C6631AF-39B7-4B5D-A0AF-B06894E5129E}"/>
              </a:ext>
            </a:extLst>
          </p:cNvPr>
          <p:cNvSpPr>
            <a:spLocks noGrp="1"/>
          </p:cNvSpPr>
          <p:nvPr>
            <p:ph type="title"/>
          </p:nvPr>
        </p:nvSpPr>
        <p:spPr>
          <a:xfrm>
            <a:off x="685800" y="681037"/>
            <a:ext cx="3606800" cy="1833563"/>
          </a:xfrm>
        </p:spPr>
        <p:txBody>
          <a:bodyPr/>
          <a:lstStyle/>
          <a:p>
            <a:r>
              <a:rPr lang="en-US" dirty="0"/>
              <a:t>Click to edit Master title style</a:t>
            </a:r>
          </a:p>
        </p:txBody>
      </p:sp>
      <p:cxnSp>
        <p:nvCxnSpPr>
          <p:cNvPr id="10" name="Straight Connector 9">
            <a:extLst>
              <a:ext uri="{FF2B5EF4-FFF2-40B4-BE49-F238E27FC236}">
                <a16:creationId xmlns:a16="http://schemas.microsoft.com/office/drawing/2014/main" id="{6C6E93CF-01B5-8844-A456-0B35A84DCF27}"/>
              </a:ext>
            </a:extLst>
          </p:cNvPr>
          <p:cNvCxnSpPr>
            <a:cxnSpLocks/>
          </p:cNvCxnSpPr>
          <p:nvPr userDrawn="1"/>
        </p:nvCxnSpPr>
        <p:spPr>
          <a:xfrm flipH="1">
            <a:off x="685800" y="6246477"/>
            <a:ext cx="108204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69820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A291A88-F427-4EA0-AAA2-C6BD1B07BBA4}"/>
              </a:ext>
            </a:extLst>
          </p:cNvPr>
          <p:cNvSpPr>
            <a:spLocks noGrp="1"/>
          </p:cNvSpPr>
          <p:nvPr>
            <p:ph type="pic" idx="1"/>
          </p:nvPr>
        </p:nvSpPr>
        <p:spPr>
          <a:xfrm>
            <a:off x="5183188" y="685800"/>
            <a:ext cx="7008812" cy="5486400"/>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0BA826E-58DA-4521-BB22-13F070987F98}"/>
              </a:ext>
            </a:extLst>
          </p:cNvPr>
          <p:cNvSpPr>
            <a:spLocks noGrp="1"/>
          </p:cNvSpPr>
          <p:nvPr>
            <p:ph type="body" sz="half" idx="2" hasCustomPrompt="1"/>
          </p:nvPr>
        </p:nvSpPr>
        <p:spPr>
          <a:xfrm>
            <a:off x="685801" y="3005472"/>
            <a:ext cx="3606800" cy="3166728"/>
          </a:xfrm>
        </p:spPr>
        <p:txBody>
          <a:bodyPr/>
          <a:lstStyle>
            <a:lvl1pPr marL="0" indent="0">
              <a:lnSpc>
                <a:spcPct val="90000"/>
              </a:lnSpc>
              <a:buNone/>
              <a:defRPr sz="2400" cap="none" baseline="0">
                <a:solidFill>
                  <a:schemeClr val="accent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The placeholder to the right will hold an image. This is a space to add a caption.</a:t>
            </a:r>
          </a:p>
        </p:txBody>
      </p:sp>
      <p:sp>
        <p:nvSpPr>
          <p:cNvPr id="8" name="Title 7">
            <a:extLst>
              <a:ext uri="{FF2B5EF4-FFF2-40B4-BE49-F238E27FC236}">
                <a16:creationId xmlns:a16="http://schemas.microsoft.com/office/drawing/2014/main" id="{C4DCE350-9095-4205-B44E-CF44938F5B47}"/>
              </a:ext>
            </a:extLst>
          </p:cNvPr>
          <p:cNvSpPr>
            <a:spLocks noGrp="1"/>
          </p:cNvSpPr>
          <p:nvPr>
            <p:ph type="title"/>
          </p:nvPr>
        </p:nvSpPr>
        <p:spPr>
          <a:xfrm>
            <a:off x="685800" y="681037"/>
            <a:ext cx="3606800" cy="1833563"/>
          </a:xfrm>
        </p:spPr>
        <p:txBody>
          <a:body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245CC303-917C-4DFD-9515-5F4ADC7CB0F1}"/>
              </a:ext>
            </a:extLst>
          </p:cNvPr>
          <p:cNvSpPr>
            <a:spLocks noGrp="1"/>
          </p:cNvSpPr>
          <p:nvPr>
            <p:ph type="dt" sz="half" idx="10"/>
          </p:nvPr>
        </p:nvSpPr>
        <p:spPr/>
        <p:txBody>
          <a:bodyPr/>
          <a:lstStyle>
            <a:lvl1pPr>
              <a:defRPr>
                <a:solidFill>
                  <a:schemeClr val="accent4"/>
                </a:solidFill>
              </a:defRPr>
            </a:lvl1pPr>
          </a:lstStyle>
          <a:p>
            <a:fld id="{CF643AAB-BF41-4D65-A5D5-0C19B1991412}" type="datetime1">
              <a:rPr lang="en-US" smtClean="0"/>
              <a:pPr/>
              <a:t>3/11/2025</a:t>
            </a:fld>
            <a:endParaRPr lang="en-US" dirty="0"/>
          </a:p>
        </p:txBody>
      </p:sp>
      <p:sp>
        <p:nvSpPr>
          <p:cNvPr id="9" name="Footer Placeholder 8">
            <a:extLst>
              <a:ext uri="{FF2B5EF4-FFF2-40B4-BE49-F238E27FC236}">
                <a16:creationId xmlns:a16="http://schemas.microsoft.com/office/drawing/2014/main" id="{E50519D9-2443-49BB-934B-30F4F608CF97}"/>
              </a:ext>
            </a:extLst>
          </p:cNvPr>
          <p:cNvSpPr>
            <a:spLocks noGrp="1"/>
          </p:cNvSpPr>
          <p:nvPr>
            <p:ph type="ftr" sz="quarter" idx="11"/>
          </p:nvPr>
        </p:nvSpPr>
        <p:spPr/>
        <p:txBody>
          <a:bodyPr/>
          <a:lstStyle>
            <a:lvl1pPr>
              <a:defRPr>
                <a:solidFill>
                  <a:schemeClr val="accent4"/>
                </a:solidFill>
              </a:defRPr>
            </a:lvl1pPr>
          </a:lstStyle>
          <a:p>
            <a:endParaRPr lang="en-US" dirty="0"/>
          </a:p>
        </p:txBody>
      </p:sp>
      <p:sp>
        <p:nvSpPr>
          <p:cNvPr id="10" name="Slide Number Placeholder 9">
            <a:extLst>
              <a:ext uri="{FF2B5EF4-FFF2-40B4-BE49-F238E27FC236}">
                <a16:creationId xmlns:a16="http://schemas.microsoft.com/office/drawing/2014/main" id="{C43F4F51-A74C-4A2C-B9E4-5E6D74AAF98E}"/>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dirty="0"/>
          </a:p>
        </p:txBody>
      </p:sp>
      <p:cxnSp>
        <p:nvCxnSpPr>
          <p:cNvPr id="12" name="Straight Connector 11">
            <a:extLst>
              <a:ext uri="{FF2B5EF4-FFF2-40B4-BE49-F238E27FC236}">
                <a16:creationId xmlns:a16="http://schemas.microsoft.com/office/drawing/2014/main" id="{835A69D4-4AEA-984C-BEB3-8B39C10DC15F}"/>
              </a:ext>
            </a:extLst>
          </p:cNvPr>
          <p:cNvCxnSpPr>
            <a:cxnSpLocks/>
          </p:cNvCxnSpPr>
          <p:nvPr userDrawn="1"/>
        </p:nvCxnSpPr>
        <p:spPr>
          <a:xfrm flipH="1">
            <a:off x="685800" y="6246477"/>
            <a:ext cx="108204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48981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terior Slide - Bio">
    <p:spTree>
      <p:nvGrpSpPr>
        <p:cNvPr id="1" name=""/>
        <p:cNvGrpSpPr/>
        <p:nvPr/>
      </p:nvGrpSpPr>
      <p:grpSpPr>
        <a:xfrm>
          <a:off x="0" y="0"/>
          <a:ext cx="0" cy="0"/>
          <a:chOff x="0" y="0"/>
          <a:chExt cx="0" cy="0"/>
        </a:xfrm>
      </p:grpSpPr>
      <p:sp>
        <p:nvSpPr>
          <p:cNvPr id="13" name="Slide Number Placeholder 6">
            <a:extLst>
              <a:ext uri="{FF2B5EF4-FFF2-40B4-BE49-F238E27FC236}">
                <a16:creationId xmlns:a16="http://schemas.microsoft.com/office/drawing/2014/main" id="{59DB830D-F87D-3347-AB85-96A1D5B244B2}"/>
              </a:ext>
            </a:extLst>
          </p:cNvPr>
          <p:cNvSpPr>
            <a:spLocks noGrp="1"/>
          </p:cNvSpPr>
          <p:nvPr>
            <p:ph type="sldNum" sz="quarter" idx="14"/>
          </p:nvPr>
        </p:nvSpPr>
        <p:spPr>
          <a:xfrm>
            <a:off x="609600" y="6356352"/>
            <a:ext cx="2844800" cy="365125"/>
          </a:xfrm>
        </p:spPr>
        <p:txBody>
          <a:bodyPr/>
          <a:lstStyle>
            <a:lvl1pPr>
              <a:defRPr>
                <a:solidFill>
                  <a:schemeClr val="tx2"/>
                </a:solidFill>
              </a:defRPr>
            </a:lvl1pPr>
          </a:lstStyle>
          <a:p>
            <a:fld id="{E11322C2-7000-4564-9A85-C279C75BAD8A}" type="slidenum">
              <a:rPr lang="en-US" altLang="en-US" smtClean="0"/>
              <a:pPr/>
              <a:t>‹#›</a:t>
            </a:fld>
            <a:endParaRPr lang="en-US" altLang="en-US"/>
          </a:p>
        </p:txBody>
      </p:sp>
      <p:sp>
        <p:nvSpPr>
          <p:cNvPr id="15" name="Text Placeholder 3">
            <a:extLst>
              <a:ext uri="{FF2B5EF4-FFF2-40B4-BE49-F238E27FC236}">
                <a16:creationId xmlns:a16="http://schemas.microsoft.com/office/drawing/2014/main" id="{78B80802-C216-A845-9A67-602684584CCD}"/>
              </a:ext>
            </a:extLst>
          </p:cNvPr>
          <p:cNvSpPr>
            <a:spLocks noGrp="1"/>
          </p:cNvSpPr>
          <p:nvPr>
            <p:ph type="body" sz="quarter" idx="20" hasCustomPrompt="1"/>
          </p:nvPr>
        </p:nvSpPr>
        <p:spPr>
          <a:xfrm>
            <a:off x="3766793" y="1607335"/>
            <a:ext cx="7739407" cy="391581"/>
          </a:xfrm>
          <a:prstGeom prst="rect">
            <a:avLst/>
          </a:prstGeom>
        </p:spPr>
        <p:txBody>
          <a:bodyPr/>
          <a:lstStyle>
            <a:lvl1pPr marL="0" marR="0" indent="0" algn="l" defTabSz="457189" rtl="0" eaLnBrk="0" fontAlgn="base" latinLnBrk="0" hangingPunct="0">
              <a:lnSpc>
                <a:spcPct val="100000"/>
              </a:lnSpc>
              <a:spcBef>
                <a:spcPct val="20000"/>
              </a:spcBef>
              <a:spcAft>
                <a:spcPct val="0"/>
              </a:spcAft>
              <a:buClrTx/>
              <a:buSzPct val="40000"/>
              <a:buFontTx/>
              <a:buNone/>
              <a:tabLst/>
              <a:defRPr sz="2400" b="0" i="0">
                <a:solidFill>
                  <a:schemeClr val="accent1"/>
                </a:solidFill>
                <a:latin typeface="+mn-lt"/>
                <a:cs typeface="Arial"/>
              </a:defRPr>
            </a:lvl1pPr>
            <a:lvl2pPr marL="0" indent="0">
              <a:buFontTx/>
              <a:buNone/>
              <a:defRPr sz="1400" b="1" i="0">
                <a:solidFill>
                  <a:schemeClr val="tx2"/>
                </a:solidFill>
                <a:latin typeface="Arial"/>
                <a:cs typeface="Arial"/>
              </a:defRPr>
            </a:lvl2pPr>
            <a:lvl3pPr marL="0" indent="0">
              <a:buFontTx/>
              <a:buNone/>
              <a:defRPr sz="1800" b="1" i="0">
                <a:latin typeface="Source Sans Pro"/>
                <a:cs typeface="Source Sans Pro"/>
              </a:defRPr>
            </a:lvl3pPr>
            <a:lvl4pPr marL="0" indent="0">
              <a:buFontTx/>
              <a:buNone/>
              <a:defRPr sz="1800" b="1" i="0">
                <a:latin typeface="Source Sans Pro"/>
                <a:cs typeface="Source Sans Pro"/>
              </a:defRPr>
            </a:lvl4pPr>
            <a:lvl5pPr marL="0" indent="0">
              <a:buFontTx/>
              <a:buNone/>
              <a:defRPr sz="1800" b="1" i="0">
                <a:latin typeface="Source Sans Pro"/>
                <a:cs typeface="Source Sans Pro"/>
              </a:defRPr>
            </a:lvl5pPr>
          </a:lstStyle>
          <a:p>
            <a:pPr lvl="0"/>
            <a:r>
              <a:rPr lang="en-US" dirty="0" err="1"/>
              <a:t>Firstname</a:t>
            </a:r>
            <a:r>
              <a:rPr lang="en-US" dirty="0"/>
              <a:t> </a:t>
            </a:r>
            <a:r>
              <a:rPr lang="en-US" dirty="0" err="1"/>
              <a:t>Lastname</a:t>
            </a:r>
            <a:r>
              <a:rPr lang="en-US" dirty="0"/>
              <a:t>, DES</a:t>
            </a:r>
          </a:p>
        </p:txBody>
      </p:sp>
      <p:sp>
        <p:nvSpPr>
          <p:cNvPr id="16" name="Text Placeholder 3">
            <a:extLst>
              <a:ext uri="{FF2B5EF4-FFF2-40B4-BE49-F238E27FC236}">
                <a16:creationId xmlns:a16="http://schemas.microsoft.com/office/drawing/2014/main" id="{AB8105DB-94E1-7149-AE32-588C440C36A2}"/>
              </a:ext>
            </a:extLst>
          </p:cNvPr>
          <p:cNvSpPr>
            <a:spLocks noGrp="1"/>
          </p:cNvSpPr>
          <p:nvPr>
            <p:ph type="body" sz="quarter" idx="21" hasCustomPrompt="1"/>
          </p:nvPr>
        </p:nvSpPr>
        <p:spPr>
          <a:xfrm>
            <a:off x="3766793" y="2524386"/>
            <a:ext cx="7739407" cy="3349956"/>
          </a:xfrm>
          <a:prstGeom prst="rect">
            <a:avLst/>
          </a:prstGeom>
        </p:spPr>
        <p:txBody>
          <a:bodyPr/>
          <a:lstStyle>
            <a:lvl1pPr marL="0" indent="0">
              <a:lnSpc>
                <a:spcPct val="100000"/>
              </a:lnSpc>
              <a:spcBef>
                <a:spcPts val="0"/>
              </a:spcBef>
              <a:spcAft>
                <a:spcPts val="500"/>
              </a:spcAft>
              <a:buFontTx/>
              <a:buNone/>
              <a:defRPr sz="1600" b="0" i="0">
                <a:solidFill>
                  <a:schemeClr val="tx1"/>
                </a:solidFill>
                <a:latin typeface="+mn-lt"/>
                <a:cs typeface="Arial"/>
              </a:defRPr>
            </a:lvl1pPr>
            <a:lvl2pPr marL="0" indent="0">
              <a:buFontTx/>
              <a:buNone/>
              <a:defRPr sz="1200" b="0" i="0">
                <a:latin typeface="Arial"/>
                <a:cs typeface="Arial"/>
              </a:defRPr>
            </a:lvl2pPr>
            <a:lvl3pPr marL="0" indent="0">
              <a:buFontTx/>
              <a:buNone/>
              <a:defRPr sz="1800" b="1" i="0">
                <a:latin typeface="Source Sans Pro"/>
                <a:cs typeface="Source Sans Pro"/>
              </a:defRPr>
            </a:lvl3pPr>
            <a:lvl4pPr marL="0" indent="0">
              <a:buFontTx/>
              <a:buNone/>
              <a:defRPr sz="1800" b="1" i="0">
                <a:latin typeface="Source Sans Pro"/>
                <a:cs typeface="Source Sans Pro"/>
              </a:defRPr>
            </a:lvl4pPr>
            <a:lvl5pPr marL="0" indent="0">
              <a:buFontTx/>
              <a:buNone/>
              <a:defRPr sz="1800" b="1" i="0">
                <a:latin typeface="Source Sans Pro"/>
                <a:cs typeface="Source Sans Pro"/>
              </a:defRPr>
            </a:lvl5pPr>
          </a:lstStyle>
          <a:p>
            <a:r>
              <a:rPr lang="en-US" dirty="0"/>
              <a:t>Paste Bio here - Click to edit Master text styles.</a:t>
            </a:r>
            <a:endParaRPr lang="en-US" sz="1200" dirty="0"/>
          </a:p>
        </p:txBody>
      </p:sp>
      <p:sp>
        <p:nvSpPr>
          <p:cNvPr id="17" name="Text Placeholder 3">
            <a:extLst>
              <a:ext uri="{FF2B5EF4-FFF2-40B4-BE49-F238E27FC236}">
                <a16:creationId xmlns:a16="http://schemas.microsoft.com/office/drawing/2014/main" id="{78D3BBE7-B3D5-F444-AC1D-2C98B8E6E8CE}"/>
              </a:ext>
            </a:extLst>
          </p:cNvPr>
          <p:cNvSpPr>
            <a:spLocks noGrp="1"/>
          </p:cNvSpPr>
          <p:nvPr>
            <p:ph type="body" sz="quarter" idx="24" hasCustomPrompt="1"/>
          </p:nvPr>
        </p:nvSpPr>
        <p:spPr>
          <a:xfrm>
            <a:off x="3766795" y="2070584"/>
            <a:ext cx="7746371" cy="391581"/>
          </a:xfrm>
          <a:prstGeom prst="rect">
            <a:avLst/>
          </a:prstGeom>
        </p:spPr>
        <p:txBody>
          <a:bodyPr/>
          <a:lstStyle>
            <a:lvl1pPr marL="0" marR="0" indent="0" algn="l" defTabSz="457189" rtl="0" eaLnBrk="0" fontAlgn="base" latinLnBrk="0" hangingPunct="0">
              <a:lnSpc>
                <a:spcPct val="100000"/>
              </a:lnSpc>
              <a:spcBef>
                <a:spcPct val="20000"/>
              </a:spcBef>
              <a:spcAft>
                <a:spcPct val="0"/>
              </a:spcAft>
              <a:buClrTx/>
              <a:buSzPct val="40000"/>
              <a:buFontTx/>
              <a:buNone/>
              <a:tabLst/>
              <a:defRPr sz="1800" b="0" i="0">
                <a:solidFill>
                  <a:schemeClr val="accent2"/>
                </a:solidFill>
                <a:latin typeface="+mn-lt"/>
                <a:cs typeface="Arial"/>
              </a:defRPr>
            </a:lvl1pPr>
            <a:lvl2pPr marL="0" indent="0">
              <a:buFontTx/>
              <a:buNone/>
              <a:defRPr sz="1400" b="1" i="0">
                <a:solidFill>
                  <a:schemeClr val="tx2"/>
                </a:solidFill>
                <a:latin typeface="Arial"/>
                <a:cs typeface="Arial"/>
              </a:defRPr>
            </a:lvl2pPr>
            <a:lvl3pPr marL="0" indent="0">
              <a:buFontTx/>
              <a:buNone/>
              <a:defRPr sz="1800" b="1" i="0">
                <a:latin typeface="Source Sans Pro"/>
                <a:cs typeface="Source Sans Pro"/>
              </a:defRPr>
            </a:lvl3pPr>
            <a:lvl4pPr marL="0" indent="0">
              <a:buFontTx/>
              <a:buNone/>
              <a:defRPr sz="1800" b="1" i="0">
                <a:latin typeface="Source Sans Pro"/>
                <a:cs typeface="Source Sans Pro"/>
              </a:defRPr>
            </a:lvl4pPr>
            <a:lvl5pPr marL="0" indent="0">
              <a:buFontTx/>
              <a:buNone/>
              <a:defRPr sz="1800" b="1" i="0">
                <a:latin typeface="Source Sans Pro"/>
                <a:cs typeface="Source Sans Pro"/>
              </a:defRPr>
            </a:lvl5pPr>
          </a:lstStyle>
          <a:p>
            <a:pPr lvl="0"/>
            <a:r>
              <a:rPr lang="en-US" dirty="0"/>
              <a:t>Approved Title</a:t>
            </a:r>
          </a:p>
        </p:txBody>
      </p:sp>
      <p:sp>
        <p:nvSpPr>
          <p:cNvPr id="18" name="Picture Placeholder 4">
            <a:extLst>
              <a:ext uri="{FF2B5EF4-FFF2-40B4-BE49-F238E27FC236}">
                <a16:creationId xmlns:a16="http://schemas.microsoft.com/office/drawing/2014/main" id="{97D7FD44-7BF6-2D42-BF06-40FA3BA2D883}"/>
              </a:ext>
            </a:extLst>
          </p:cNvPr>
          <p:cNvSpPr>
            <a:spLocks noGrp="1"/>
          </p:cNvSpPr>
          <p:nvPr>
            <p:ph type="pic" sz="quarter" idx="25"/>
          </p:nvPr>
        </p:nvSpPr>
        <p:spPr>
          <a:xfrm>
            <a:off x="685799" y="1612362"/>
            <a:ext cx="2854397" cy="3645438"/>
          </a:xfrm>
          <a:prstGeom prst="rect">
            <a:avLst/>
          </a:prstGeom>
          <a:solidFill>
            <a:schemeClr val="bg1">
              <a:lumMod val="75000"/>
            </a:schemeClr>
          </a:solidFill>
        </p:spPr>
        <p:txBody>
          <a:bodyPr/>
          <a:lstStyle>
            <a:lvl1pPr marL="0" indent="0">
              <a:buNone/>
              <a:defRPr sz="1200"/>
            </a:lvl1pPr>
          </a:lstStyle>
          <a:p>
            <a:endParaRPr lang="en-US" dirty="0"/>
          </a:p>
        </p:txBody>
      </p:sp>
      <p:sp>
        <p:nvSpPr>
          <p:cNvPr id="10" name="Title 5">
            <a:extLst>
              <a:ext uri="{FF2B5EF4-FFF2-40B4-BE49-F238E27FC236}">
                <a16:creationId xmlns:a16="http://schemas.microsoft.com/office/drawing/2014/main" id="{B5364F0A-38B0-5B40-9F41-FC1F9056A051}"/>
              </a:ext>
            </a:extLst>
          </p:cNvPr>
          <p:cNvSpPr>
            <a:spLocks noGrp="1"/>
          </p:cNvSpPr>
          <p:nvPr>
            <p:ph type="title"/>
          </p:nvPr>
        </p:nvSpPr>
        <p:spPr>
          <a:xfrm>
            <a:off x="685800" y="681038"/>
            <a:ext cx="10820400" cy="913839"/>
          </a:xfrm>
        </p:spPr>
        <p:txBody>
          <a:bodyPr/>
          <a:lstStyle/>
          <a:p>
            <a:r>
              <a:rPr lang="en-US" dirty="0"/>
              <a:t>Click to edit Master title style</a:t>
            </a:r>
          </a:p>
        </p:txBody>
      </p:sp>
    </p:spTree>
    <p:extLst>
      <p:ext uri="{BB962C8B-B14F-4D97-AF65-F5344CB8AC3E}">
        <p14:creationId xmlns:p14="http://schemas.microsoft.com/office/powerpoint/2010/main" val="1756616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erior Slide - Team Bios">
    <p:spTree>
      <p:nvGrpSpPr>
        <p:cNvPr id="1" name=""/>
        <p:cNvGrpSpPr/>
        <p:nvPr/>
      </p:nvGrpSpPr>
      <p:grpSpPr>
        <a:xfrm>
          <a:off x="0" y="0"/>
          <a:ext cx="0" cy="0"/>
          <a:chOff x="0" y="0"/>
          <a:chExt cx="0" cy="0"/>
        </a:xfrm>
      </p:grpSpPr>
      <p:sp>
        <p:nvSpPr>
          <p:cNvPr id="6" name="Slide Number Placeholder 6"/>
          <p:cNvSpPr>
            <a:spLocks noGrp="1"/>
          </p:cNvSpPr>
          <p:nvPr>
            <p:ph type="sldNum" sz="quarter" idx="14"/>
          </p:nvPr>
        </p:nvSpPr>
        <p:spPr/>
        <p:txBody>
          <a:bodyPr/>
          <a:lstStyle>
            <a:lvl1pPr>
              <a:defRPr>
                <a:solidFill>
                  <a:schemeClr val="tx2"/>
                </a:solidFill>
              </a:defRPr>
            </a:lvl1pPr>
          </a:lstStyle>
          <a:p>
            <a:fld id="{E11322C2-7000-4564-9A85-C279C75BAD8A}" type="slidenum">
              <a:rPr lang="en-US" altLang="en-US" smtClean="0"/>
              <a:pPr/>
              <a:t>‹#›</a:t>
            </a:fld>
            <a:endParaRPr lang="en-US" altLang="en-US"/>
          </a:p>
        </p:txBody>
      </p:sp>
      <p:sp>
        <p:nvSpPr>
          <p:cNvPr id="13" name="Text Placeholder 3">
            <a:extLst>
              <a:ext uri="{FF2B5EF4-FFF2-40B4-BE49-F238E27FC236}">
                <a16:creationId xmlns:a16="http://schemas.microsoft.com/office/drawing/2014/main" id="{E38105AF-C24B-9E48-9437-E11CBB0CC8C6}"/>
              </a:ext>
            </a:extLst>
          </p:cNvPr>
          <p:cNvSpPr>
            <a:spLocks noGrp="1"/>
          </p:cNvSpPr>
          <p:nvPr>
            <p:ph type="body" sz="quarter" idx="20" hasCustomPrompt="1"/>
          </p:nvPr>
        </p:nvSpPr>
        <p:spPr>
          <a:xfrm>
            <a:off x="2416079" y="1605037"/>
            <a:ext cx="9090121" cy="391581"/>
          </a:xfrm>
          <a:prstGeom prst="rect">
            <a:avLst/>
          </a:prstGeom>
        </p:spPr>
        <p:txBody>
          <a:bodyPr/>
          <a:lstStyle>
            <a:lvl1pPr marL="0" marR="0" indent="0" algn="l" defTabSz="457189" rtl="0" eaLnBrk="0" fontAlgn="base" latinLnBrk="0" hangingPunct="0">
              <a:lnSpc>
                <a:spcPct val="100000"/>
              </a:lnSpc>
              <a:spcBef>
                <a:spcPct val="20000"/>
              </a:spcBef>
              <a:spcAft>
                <a:spcPct val="0"/>
              </a:spcAft>
              <a:buClrTx/>
              <a:buSzPct val="40000"/>
              <a:buFontTx/>
              <a:buNone/>
              <a:tabLst/>
              <a:defRPr sz="2400" b="0" i="0" cap="none" baseline="0">
                <a:solidFill>
                  <a:schemeClr val="accent1"/>
                </a:solidFill>
                <a:latin typeface="+mn-lt"/>
                <a:cs typeface="Arial"/>
              </a:defRPr>
            </a:lvl1pPr>
            <a:lvl2pPr marL="0" indent="0">
              <a:buFontTx/>
              <a:buNone/>
              <a:defRPr sz="1400" b="1" i="0">
                <a:solidFill>
                  <a:schemeClr val="tx2"/>
                </a:solidFill>
                <a:latin typeface="Arial"/>
                <a:cs typeface="Arial"/>
              </a:defRPr>
            </a:lvl2pPr>
            <a:lvl3pPr marL="0" indent="0">
              <a:buFontTx/>
              <a:buNone/>
              <a:defRPr sz="1800" b="1" i="0">
                <a:latin typeface="Source Sans Pro"/>
                <a:cs typeface="Source Sans Pro"/>
              </a:defRPr>
            </a:lvl3pPr>
            <a:lvl4pPr marL="0" indent="0">
              <a:buFontTx/>
              <a:buNone/>
              <a:defRPr sz="1800" b="1" i="0">
                <a:latin typeface="Source Sans Pro"/>
                <a:cs typeface="Source Sans Pro"/>
              </a:defRPr>
            </a:lvl4pPr>
            <a:lvl5pPr marL="0" indent="0">
              <a:buFontTx/>
              <a:buNone/>
              <a:defRPr sz="1800" b="1" i="0">
                <a:latin typeface="Source Sans Pro"/>
                <a:cs typeface="Source Sans Pro"/>
              </a:defRPr>
            </a:lvl5pPr>
          </a:lstStyle>
          <a:p>
            <a:pPr lvl="0"/>
            <a:r>
              <a:rPr lang="en-US" dirty="0" err="1"/>
              <a:t>Firstname</a:t>
            </a:r>
            <a:r>
              <a:rPr lang="en-US" dirty="0"/>
              <a:t> </a:t>
            </a:r>
            <a:r>
              <a:rPr lang="en-US" dirty="0" err="1"/>
              <a:t>Lastname</a:t>
            </a:r>
            <a:r>
              <a:rPr lang="en-US" dirty="0"/>
              <a:t>, DES</a:t>
            </a:r>
          </a:p>
        </p:txBody>
      </p:sp>
      <p:sp>
        <p:nvSpPr>
          <p:cNvPr id="14" name="Text Placeholder 3">
            <a:extLst>
              <a:ext uri="{FF2B5EF4-FFF2-40B4-BE49-F238E27FC236}">
                <a16:creationId xmlns:a16="http://schemas.microsoft.com/office/drawing/2014/main" id="{1CBBB6A3-5874-C44A-8C70-B4A255C43276}"/>
              </a:ext>
            </a:extLst>
          </p:cNvPr>
          <p:cNvSpPr>
            <a:spLocks noGrp="1"/>
          </p:cNvSpPr>
          <p:nvPr>
            <p:ph type="body" sz="quarter" idx="21" hasCustomPrompt="1"/>
          </p:nvPr>
        </p:nvSpPr>
        <p:spPr>
          <a:xfrm>
            <a:off x="2416079" y="2522089"/>
            <a:ext cx="9090121" cy="1243888"/>
          </a:xfrm>
          <a:prstGeom prst="rect">
            <a:avLst/>
          </a:prstGeom>
        </p:spPr>
        <p:txBody>
          <a:bodyPr/>
          <a:lstStyle>
            <a:lvl1pPr marL="0" indent="0">
              <a:lnSpc>
                <a:spcPct val="100000"/>
              </a:lnSpc>
              <a:spcBef>
                <a:spcPts val="0"/>
              </a:spcBef>
              <a:spcAft>
                <a:spcPts val="500"/>
              </a:spcAft>
              <a:buFontTx/>
              <a:buNone/>
              <a:defRPr sz="1467" b="0" i="0">
                <a:solidFill>
                  <a:schemeClr val="tx1"/>
                </a:solidFill>
                <a:latin typeface="+mn-lt"/>
                <a:cs typeface="Arial"/>
              </a:defRPr>
            </a:lvl1pPr>
            <a:lvl2pPr marL="0" indent="0">
              <a:buFontTx/>
              <a:buNone/>
              <a:defRPr sz="1200" b="0" i="0">
                <a:latin typeface="Arial"/>
                <a:cs typeface="Arial"/>
              </a:defRPr>
            </a:lvl2pPr>
            <a:lvl3pPr marL="0" indent="0">
              <a:buFontTx/>
              <a:buNone/>
              <a:defRPr sz="1800" b="1" i="0">
                <a:latin typeface="Source Sans Pro"/>
                <a:cs typeface="Source Sans Pro"/>
              </a:defRPr>
            </a:lvl3pPr>
            <a:lvl4pPr marL="0" indent="0">
              <a:buFontTx/>
              <a:buNone/>
              <a:defRPr sz="1800" b="1" i="0">
                <a:latin typeface="Source Sans Pro"/>
                <a:cs typeface="Source Sans Pro"/>
              </a:defRPr>
            </a:lvl4pPr>
            <a:lvl5pPr marL="0" indent="0">
              <a:buFontTx/>
              <a:buNone/>
              <a:defRPr sz="1800" b="1" i="0">
                <a:latin typeface="Source Sans Pro"/>
                <a:cs typeface="Source Sans Pro"/>
              </a:defRPr>
            </a:lvl5pPr>
          </a:lstStyle>
          <a:p>
            <a:r>
              <a:rPr lang="en-US" dirty="0"/>
              <a:t>Paste Bio here - Click to edit Master text styles.</a:t>
            </a:r>
            <a:endParaRPr lang="en-US" sz="1200" dirty="0"/>
          </a:p>
        </p:txBody>
      </p:sp>
      <p:sp>
        <p:nvSpPr>
          <p:cNvPr id="16" name="Text Placeholder 3">
            <a:extLst>
              <a:ext uri="{FF2B5EF4-FFF2-40B4-BE49-F238E27FC236}">
                <a16:creationId xmlns:a16="http://schemas.microsoft.com/office/drawing/2014/main" id="{BD5DA044-FECB-A543-BDB3-334560C3D614}"/>
              </a:ext>
            </a:extLst>
          </p:cNvPr>
          <p:cNvSpPr>
            <a:spLocks noGrp="1"/>
          </p:cNvSpPr>
          <p:nvPr>
            <p:ph type="body" sz="quarter" idx="24" hasCustomPrompt="1"/>
          </p:nvPr>
        </p:nvSpPr>
        <p:spPr>
          <a:xfrm>
            <a:off x="2416081" y="2068286"/>
            <a:ext cx="9098301" cy="391581"/>
          </a:xfrm>
          <a:prstGeom prst="rect">
            <a:avLst/>
          </a:prstGeom>
        </p:spPr>
        <p:txBody>
          <a:bodyPr/>
          <a:lstStyle>
            <a:lvl1pPr marL="0" marR="0" indent="0" algn="l" defTabSz="457189" rtl="0" eaLnBrk="0" fontAlgn="base" latinLnBrk="0" hangingPunct="0">
              <a:lnSpc>
                <a:spcPct val="100000"/>
              </a:lnSpc>
              <a:spcBef>
                <a:spcPct val="20000"/>
              </a:spcBef>
              <a:spcAft>
                <a:spcPct val="0"/>
              </a:spcAft>
              <a:buClrTx/>
              <a:buSzPct val="40000"/>
              <a:buFontTx/>
              <a:buNone/>
              <a:tabLst/>
              <a:defRPr sz="1600" b="0" i="0">
                <a:solidFill>
                  <a:schemeClr val="accent2"/>
                </a:solidFill>
                <a:latin typeface="+mn-lt"/>
                <a:cs typeface="Arial"/>
              </a:defRPr>
            </a:lvl1pPr>
            <a:lvl2pPr marL="0" indent="0">
              <a:buFontTx/>
              <a:buNone/>
              <a:defRPr sz="1400" b="1" i="0">
                <a:solidFill>
                  <a:schemeClr val="tx2"/>
                </a:solidFill>
                <a:latin typeface="Arial"/>
                <a:cs typeface="Arial"/>
              </a:defRPr>
            </a:lvl2pPr>
            <a:lvl3pPr marL="0" indent="0">
              <a:buFontTx/>
              <a:buNone/>
              <a:defRPr sz="1800" b="1" i="0">
                <a:latin typeface="Source Sans Pro"/>
                <a:cs typeface="Source Sans Pro"/>
              </a:defRPr>
            </a:lvl3pPr>
            <a:lvl4pPr marL="0" indent="0">
              <a:buFontTx/>
              <a:buNone/>
              <a:defRPr sz="1800" b="1" i="0">
                <a:latin typeface="Source Sans Pro"/>
                <a:cs typeface="Source Sans Pro"/>
              </a:defRPr>
            </a:lvl4pPr>
            <a:lvl5pPr marL="0" indent="0">
              <a:buFontTx/>
              <a:buNone/>
              <a:defRPr sz="1800" b="1" i="0">
                <a:latin typeface="Source Sans Pro"/>
                <a:cs typeface="Source Sans Pro"/>
              </a:defRPr>
            </a:lvl5pPr>
          </a:lstStyle>
          <a:p>
            <a:pPr lvl="0"/>
            <a:r>
              <a:rPr lang="en-US" dirty="0"/>
              <a:t>Approved Title</a:t>
            </a:r>
          </a:p>
        </p:txBody>
      </p:sp>
      <p:sp>
        <p:nvSpPr>
          <p:cNvPr id="17" name="Text Placeholder 3">
            <a:extLst>
              <a:ext uri="{FF2B5EF4-FFF2-40B4-BE49-F238E27FC236}">
                <a16:creationId xmlns:a16="http://schemas.microsoft.com/office/drawing/2014/main" id="{20F5359E-4D76-924B-9858-B6A9DA148B6A}"/>
              </a:ext>
            </a:extLst>
          </p:cNvPr>
          <p:cNvSpPr>
            <a:spLocks noGrp="1"/>
          </p:cNvSpPr>
          <p:nvPr>
            <p:ph type="body" sz="quarter" idx="25" hasCustomPrompt="1"/>
          </p:nvPr>
        </p:nvSpPr>
        <p:spPr>
          <a:xfrm>
            <a:off x="2416079" y="4108066"/>
            <a:ext cx="9090121" cy="391581"/>
          </a:xfrm>
          <a:prstGeom prst="rect">
            <a:avLst/>
          </a:prstGeom>
        </p:spPr>
        <p:txBody>
          <a:bodyPr/>
          <a:lstStyle>
            <a:lvl1pPr marL="0" marR="0" indent="0" algn="l" defTabSz="457189" rtl="0" eaLnBrk="0" fontAlgn="base" latinLnBrk="0" hangingPunct="0">
              <a:lnSpc>
                <a:spcPct val="100000"/>
              </a:lnSpc>
              <a:spcBef>
                <a:spcPct val="20000"/>
              </a:spcBef>
              <a:spcAft>
                <a:spcPct val="0"/>
              </a:spcAft>
              <a:buClrTx/>
              <a:buSzPct val="40000"/>
              <a:buFontTx/>
              <a:buNone/>
              <a:tabLst/>
              <a:defRPr lang="en-US" sz="2400" b="0" i="0" kern="1200" cap="none" baseline="0" dirty="0">
                <a:solidFill>
                  <a:schemeClr val="accent1"/>
                </a:solidFill>
                <a:latin typeface="+mn-lt"/>
                <a:ea typeface="ＭＳ Ｐゴシック" charset="-128"/>
                <a:cs typeface="Arial"/>
              </a:defRPr>
            </a:lvl1pPr>
            <a:lvl2pPr marL="0" indent="0">
              <a:buFontTx/>
              <a:buNone/>
              <a:defRPr sz="1400" b="1" i="0">
                <a:solidFill>
                  <a:schemeClr val="tx2"/>
                </a:solidFill>
                <a:latin typeface="Arial"/>
                <a:cs typeface="Arial"/>
              </a:defRPr>
            </a:lvl2pPr>
            <a:lvl3pPr marL="0" indent="0">
              <a:buFontTx/>
              <a:buNone/>
              <a:defRPr sz="1800" b="1" i="0">
                <a:latin typeface="Source Sans Pro"/>
                <a:cs typeface="Source Sans Pro"/>
              </a:defRPr>
            </a:lvl3pPr>
            <a:lvl4pPr marL="0" indent="0">
              <a:buFontTx/>
              <a:buNone/>
              <a:defRPr sz="1800" b="1" i="0">
                <a:latin typeface="Source Sans Pro"/>
                <a:cs typeface="Source Sans Pro"/>
              </a:defRPr>
            </a:lvl4pPr>
            <a:lvl5pPr marL="0" indent="0">
              <a:buFontTx/>
              <a:buNone/>
              <a:defRPr sz="1800" b="1" i="0">
                <a:latin typeface="Source Sans Pro"/>
                <a:cs typeface="Source Sans Pro"/>
              </a:defRPr>
            </a:lvl5pPr>
          </a:lstStyle>
          <a:p>
            <a:pPr lvl="0"/>
            <a:r>
              <a:rPr lang="en-US" dirty="0" err="1"/>
              <a:t>Firstname</a:t>
            </a:r>
            <a:r>
              <a:rPr lang="en-US" dirty="0"/>
              <a:t> </a:t>
            </a:r>
            <a:r>
              <a:rPr lang="en-US" dirty="0" err="1"/>
              <a:t>Lastname</a:t>
            </a:r>
            <a:r>
              <a:rPr lang="en-US" dirty="0"/>
              <a:t>, DES</a:t>
            </a:r>
          </a:p>
        </p:txBody>
      </p:sp>
      <p:sp>
        <p:nvSpPr>
          <p:cNvPr id="18" name="Text Placeholder 3">
            <a:extLst>
              <a:ext uri="{FF2B5EF4-FFF2-40B4-BE49-F238E27FC236}">
                <a16:creationId xmlns:a16="http://schemas.microsoft.com/office/drawing/2014/main" id="{E68E7665-42B1-1A46-8A85-0450CFBD33E2}"/>
              </a:ext>
            </a:extLst>
          </p:cNvPr>
          <p:cNvSpPr>
            <a:spLocks noGrp="1"/>
          </p:cNvSpPr>
          <p:nvPr>
            <p:ph type="body" sz="quarter" idx="26" hasCustomPrompt="1"/>
          </p:nvPr>
        </p:nvSpPr>
        <p:spPr>
          <a:xfrm>
            <a:off x="2416079" y="5025119"/>
            <a:ext cx="9090121" cy="1207179"/>
          </a:xfrm>
          <a:prstGeom prst="rect">
            <a:avLst/>
          </a:prstGeom>
        </p:spPr>
        <p:txBody>
          <a:bodyPr/>
          <a:lstStyle>
            <a:lvl1pPr marL="0" indent="0" algn="l" defTabSz="342891" rtl="0" eaLnBrk="1" fontAlgn="base" hangingPunct="1">
              <a:lnSpc>
                <a:spcPct val="100000"/>
              </a:lnSpc>
              <a:spcBef>
                <a:spcPts val="0"/>
              </a:spcBef>
              <a:spcAft>
                <a:spcPts val="500"/>
              </a:spcAft>
              <a:buSzPct val="40000"/>
              <a:buFontTx/>
              <a:buNone/>
              <a:defRPr lang="en-US" sz="1467" b="0" i="0" kern="1200" dirty="0">
                <a:solidFill>
                  <a:schemeClr val="tx1"/>
                </a:solidFill>
                <a:latin typeface="+mn-lt"/>
                <a:ea typeface="ＭＳ Ｐゴシック" charset="-128"/>
                <a:cs typeface="Arial"/>
              </a:defRPr>
            </a:lvl1pPr>
            <a:lvl2pPr marL="0" indent="0">
              <a:buFontTx/>
              <a:buNone/>
              <a:defRPr sz="1200" b="0" i="0">
                <a:latin typeface="Arial"/>
                <a:cs typeface="Arial"/>
              </a:defRPr>
            </a:lvl2pPr>
            <a:lvl3pPr marL="0" indent="0">
              <a:buFontTx/>
              <a:buNone/>
              <a:defRPr sz="1800" b="1" i="0">
                <a:latin typeface="Source Sans Pro"/>
                <a:cs typeface="Source Sans Pro"/>
              </a:defRPr>
            </a:lvl3pPr>
            <a:lvl4pPr marL="0" indent="0">
              <a:buFontTx/>
              <a:buNone/>
              <a:defRPr sz="1800" b="1" i="0">
                <a:latin typeface="Source Sans Pro"/>
                <a:cs typeface="Source Sans Pro"/>
              </a:defRPr>
            </a:lvl4pPr>
            <a:lvl5pPr marL="0" indent="0">
              <a:buFontTx/>
              <a:buNone/>
              <a:defRPr sz="1800" b="1" i="0">
                <a:latin typeface="Source Sans Pro"/>
                <a:cs typeface="Source Sans Pro"/>
              </a:defRPr>
            </a:lvl5pPr>
          </a:lstStyle>
          <a:p>
            <a:r>
              <a:rPr lang="en-US" dirty="0"/>
              <a:t>Paste Bio here - Click to edit Master text styles. </a:t>
            </a:r>
            <a:endParaRPr lang="en-US" sz="1200" dirty="0"/>
          </a:p>
        </p:txBody>
      </p:sp>
      <p:sp>
        <p:nvSpPr>
          <p:cNvPr id="20" name="Text Placeholder 3">
            <a:extLst>
              <a:ext uri="{FF2B5EF4-FFF2-40B4-BE49-F238E27FC236}">
                <a16:creationId xmlns:a16="http://schemas.microsoft.com/office/drawing/2014/main" id="{7059B324-628C-D94A-8C1B-586F05A531DE}"/>
              </a:ext>
            </a:extLst>
          </p:cNvPr>
          <p:cNvSpPr>
            <a:spLocks noGrp="1"/>
          </p:cNvSpPr>
          <p:nvPr>
            <p:ph type="body" sz="quarter" idx="28" hasCustomPrompt="1"/>
          </p:nvPr>
        </p:nvSpPr>
        <p:spPr>
          <a:xfrm>
            <a:off x="2416081" y="4571317"/>
            <a:ext cx="9098301" cy="391581"/>
          </a:xfrm>
          <a:prstGeom prst="rect">
            <a:avLst/>
          </a:prstGeom>
        </p:spPr>
        <p:txBody>
          <a:bodyPr/>
          <a:lstStyle>
            <a:lvl1pPr marL="0" marR="0" indent="0" algn="l" defTabSz="457189" rtl="0" eaLnBrk="0" fontAlgn="base" latinLnBrk="0" hangingPunct="0">
              <a:lnSpc>
                <a:spcPct val="100000"/>
              </a:lnSpc>
              <a:spcBef>
                <a:spcPct val="20000"/>
              </a:spcBef>
              <a:spcAft>
                <a:spcPct val="0"/>
              </a:spcAft>
              <a:buClrTx/>
              <a:buSzPct val="40000"/>
              <a:buFontTx/>
              <a:buNone/>
              <a:tabLst/>
              <a:defRPr lang="en-US" sz="1600" b="0" i="0" kern="1200" dirty="0">
                <a:solidFill>
                  <a:schemeClr val="accent2"/>
                </a:solidFill>
                <a:latin typeface="+mn-lt"/>
                <a:ea typeface="ＭＳ Ｐゴシック" charset="-128"/>
                <a:cs typeface="Arial"/>
              </a:defRPr>
            </a:lvl1pPr>
            <a:lvl2pPr marL="0" indent="0">
              <a:buFontTx/>
              <a:buNone/>
              <a:defRPr sz="1400" b="1" i="0">
                <a:solidFill>
                  <a:schemeClr val="tx2"/>
                </a:solidFill>
                <a:latin typeface="Arial"/>
                <a:cs typeface="Arial"/>
              </a:defRPr>
            </a:lvl2pPr>
            <a:lvl3pPr marL="0" indent="0">
              <a:buFontTx/>
              <a:buNone/>
              <a:defRPr sz="1800" b="1" i="0">
                <a:latin typeface="Source Sans Pro"/>
                <a:cs typeface="Source Sans Pro"/>
              </a:defRPr>
            </a:lvl3pPr>
            <a:lvl4pPr marL="0" indent="0">
              <a:buFontTx/>
              <a:buNone/>
              <a:defRPr sz="1800" b="1" i="0">
                <a:latin typeface="Source Sans Pro"/>
                <a:cs typeface="Source Sans Pro"/>
              </a:defRPr>
            </a:lvl4pPr>
            <a:lvl5pPr marL="0" indent="0">
              <a:buFontTx/>
              <a:buNone/>
              <a:defRPr sz="1800" b="1" i="0">
                <a:latin typeface="Source Sans Pro"/>
                <a:cs typeface="Source Sans Pro"/>
              </a:defRPr>
            </a:lvl5pPr>
          </a:lstStyle>
          <a:p>
            <a:pPr marL="0" marR="0" lvl="0" indent="0" algn="l" defTabSz="457189" rtl="0" eaLnBrk="0" fontAlgn="base" latinLnBrk="0" hangingPunct="0">
              <a:lnSpc>
                <a:spcPct val="100000"/>
              </a:lnSpc>
              <a:spcBef>
                <a:spcPct val="20000"/>
              </a:spcBef>
              <a:spcAft>
                <a:spcPct val="0"/>
              </a:spcAft>
              <a:buClrTx/>
              <a:buSzPct val="40000"/>
              <a:buFontTx/>
              <a:buNone/>
              <a:tabLst/>
            </a:pPr>
            <a:r>
              <a:rPr lang="en-US" dirty="0"/>
              <a:t>Approved Title</a:t>
            </a:r>
          </a:p>
        </p:txBody>
      </p:sp>
      <p:sp>
        <p:nvSpPr>
          <p:cNvPr id="21" name="Picture Placeholder 4">
            <a:extLst>
              <a:ext uri="{FF2B5EF4-FFF2-40B4-BE49-F238E27FC236}">
                <a16:creationId xmlns:a16="http://schemas.microsoft.com/office/drawing/2014/main" id="{D8BD6BC1-26D9-E04E-97B3-A170283473E3}"/>
              </a:ext>
            </a:extLst>
          </p:cNvPr>
          <p:cNvSpPr>
            <a:spLocks noGrp="1"/>
          </p:cNvSpPr>
          <p:nvPr>
            <p:ph type="pic" sz="quarter" idx="29"/>
          </p:nvPr>
        </p:nvSpPr>
        <p:spPr>
          <a:xfrm>
            <a:off x="685800" y="1609676"/>
            <a:ext cx="1515533" cy="1829945"/>
          </a:xfrm>
          <a:prstGeom prst="rect">
            <a:avLst/>
          </a:prstGeom>
          <a:solidFill>
            <a:schemeClr val="bg1">
              <a:lumMod val="75000"/>
            </a:schemeClr>
          </a:solidFill>
        </p:spPr>
        <p:txBody>
          <a:bodyPr/>
          <a:lstStyle>
            <a:lvl1pPr marL="0" indent="0">
              <a:buNone/>
              <a:defRPr sz="1200"/>
            </a:lvl1pPr>
          </a:lstStyle>
          <a:p>
            <a:endParaRPr lang="en-US" dirty="0"/>
          </a:p>
        </p:txBody>
      </p:sp>
      <p:sp>
        <p:nvSpPr>
          <p:cNvPr id="22" name="Picture Placeholder 4">
            <a:extLst>
              <a:ext uri="{FF2B5EF4-FFF2-40B4-BE49-F238E27FC236}">
                <a16:creationId xmlns:a16="http://schemas.microsoft.com/office/drawing/2014/main" id="{C416EED9-BF31-474B-A66F-38F8467F3706}"/>
              </a:ext>
            </a:extLst>
          </p:cNvPr>
          <p:cNvSpPr>
            <a:spLocks noGrp="1"/>
          </p:cNvSpPr>
          <p:nvPr>
            <p:ph type="pic" sz="quarter" idx="30"/>
          </p:nvPr>
        </p:nvSpPr>
        <p:spPr>
          <a:xfrm>
            <a:off x="685800" y="4103495"/>
            <a:ext cx="1515533" cy="1829945"/>
          </a:xfrm>
          <a:prstGeom prst="rect">
            <a:avLst/>
          </a:prstGeom>
          <a:solidFill>
            <a:schemeClr val="bg1">
              <a:lumMod val="75000"/>
            </a:schemeClr>
          </a:solidFill>
        </p:spPr>
        <p:txBody>
          <a:bodyPr/>
          <a:lstStyle>
            <a:lvl1pPr marL="0" indent="0">
              <a:buNone/>
              <a:defRPr sz="1200"/>
            </a:lvl1pPr>
          </a:lstStyle>
          <a:p>
            <a:endParaRPr lang="en-US" dirty="0"/>
          </a:p>
        </p:txBody>
      </p:sp>
      <p:sp>
        <p:nvSpPr>
          <p:cNvPr id="15" name="Title 5">
            <a:extLst>
              <a:ext uri="{FF2B5EF4-FFF2-40B4-BE49-F238E27FC236}">
                <a16:creationId xmlns:a16="http://schemas.microsoft.com/office/drawing/2014/main" id="{55E7D32B-9E27-FC43-BA96-A7FD1C808387}"/>
              </a:ext>
            </a:extLst>
          </p:cNvPr>
          <p:cNvSpPr>
            <a:spLocks noGrp="1"/>
          </p:cNvSpPr>
          <p:nvPr>
            <p:ph type="title"/>
          </p:nvPr>
        </p:nvSpPr>
        <p:spPr>
          <a:xfrm>
            <a:off x="685800" y="681038"/>
            <a:ext cx="10820400" cy="913839"/>
          </a:xfrm>
        </p:spPr>
        <p:txBody>
          <a:bodyPr/>
          <a:lstStyle/>
          <a:p>
            <a:r>
              <a:rPr lang="en-US" dirty="0"/>
              <a:t>Click to edit Master title style</a:t>
            </a:r>
          </a:p>
        </p:txBody>
      </p:sp>
    </p:spTree>
    <p:extLst>
      <p:ext uri="{BB962C8B-B14F-4D97-AF65-F5344CB8AC3E}">
        <p14:creationId xmlns:p14="http://schemas.microsoft.com/office/powerpoint/2010/main" val="23754908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A291A88-F427-4EA0-AAA2-C6BD1B07BBA4}"/>
              </a:ext>
            </a:extLst>
          </p:cNvPr>
          <p:cNvSpPr>
            <a:spLocks noGrp="1"/>
          </p:cNvSpPr>
          <p:nvPr>
            <p:ph type="pic" idx="1"/>
          </p:nvPr>
        </p:nvSpPr>
        <p:spPr>
          <a:xfrm>
            <a:off x="0" y="0"/>
            <a:ext cx="12192000" cy="6858000"/>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a:extLst>
              <a:ext uri="{FF2B5EF4-FFF2-40B4-BE49-F238E27FC236}">
                <a16:creationId xmlns:a16="http://schemas.microsoft.com/office/drawing/2014/main" id="{6B5C8CB1-7AAB-4CA4-8E8E-4C7E041F8F1F}"/>
              </a:ext>
            </a:extLst>
          </p:cNvPr>
          <p:cNvSpPr>
            <a:spLocks noGrp="1"/>
          </p:cNvSpPr>
          <p:nvPr>
            <p:ph type="dt" sz="half" idx="10"/>
          </p:nvPr>
        </p:nvSpPr>
        <p:spPr/>
        <p:txBody>
          <a:bodyPr/>
          <a:lstStyle>
            <a:lvl1pPr>
              <a:defRPr>
                <a:solidFill>
                  <a:schemeClr val="accent4"/>
                </a:solidFill>
              </a:defRPr>
            </a:lvl1pPr>
          </a:lstStyle>
          <a:p>
            <a:fld id="{7082B5C0-0B57-4F38-A2A4-1198E1D28014}" type="datetime1">
              <a:rPr lang="en-US" smtClean="0"/>
              <a:pPr/>
              <a:t>3/11/2025</a:t>
            </a:fld>
            <a:endParaRPr lang="en-US" dirty="0"/>
          </a:p>
        </p:txBody>
      </p:sp>
      <p:sp>
        <p:nvSpPr>
          <p:cNvPr id="6" name="Footer Placeholder 5">
            <a:extLst>
              <a:ext uri="{FF2B5EF4-FFF2-40B4-BE49-F238E27FC236}">
                <a16:creationId xmlns:a16="http://schemas.microsoft.com/office/drawing/2014/main" id="{A8FA68A0-7821-429B-8BFD-1C10162D1AF8}"/>
              </a:ext>
            </a:extLst>
          </p:cNvPr>
          <p:cNvSpPr>
            <a:spLocks noGrp="1"/>
          </p:cNvSpPr>
          <p:nvPr>
            <p:ph type="ftr" sz="quarter" idx="11"/>
          </p:nvPr>
        </p:nvSpPr>
        <p:spPr/>
        <p:txBody>
          <a:bodyPr/>
          <a:lstStyle>
            <a:lvl1pPr>
              <a:defRPr>
                <a:solidFill>
                  <a:schemeClr val="accent4"/>
                </a:solidFill>
              </a:defRPr>
            </a:lvl1pPr>
          </a:lstStyle>
          <a:p>
            <a:endParaRPr lang="en-US"/>
          </a:p>
        </p:txBody>
      </p:sp>
      <p:sp>
        <p:nvSpPr>
          <p:cNvPr id="7" name="Slide Number Placeholder 6">
            <a:extLst>
              <a:ext uri="{FF2B5EF4-FFF2-40B4-BE49-F238E27FC236}">
                <a16:creationId xmlns:a16="http://schemas.microsoft.com/office/drawing/2014/main" id="{56E2DA3B-13E7-468A-B0C7-28B14759166C}"/>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a:p>
        </p:txBody>
      </p:sp>
      <p:cxnSp>
        <p:nvCxnSpPr>
          <p:cNvPr id="9" name="Straight Connector 8">
            <a:extLst>
              <a:ext uri="{FF2B5EF4-FFF2-40B4-BE49-F238E27FC236}">
                <a16:creationId xmlns:a16="http://schemas.microsoft.com/office/drawing/2014/main" id="{B4D81D23-FEBA-6747-9B30-4686BC6DF8AD}"/>
              </a:ext>
            </a:extLst>
          </p:cNvPr>
          <p:cNvCxnSpPr>
            <a:cxnSpLocks/>
          </p:cNvCxnSpPr>
          <p:nvPr userDrawn="1"/>
        </p:nvCxnSpPr>
        <p:spPr>
          <a:xfrm flipH="1">
            <a:off x="685800" y="6246477"/>
            <a:ext cx="108204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9499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7A7F3-1BEE-4E36-8276-A73CF8334142}"/>
              </a:ext>
            </a:extLst>
          </p:cNvPr>
          <p:cNvSpPr>
            <a:spLocks noGrp="1"/>
          </p:cNvSpPr>
          <p:nvPr>
            <p:ph type="title"/>
          </p:nvPr>
        </p:nvSpPr>
        <p:spPr>
          <a:xfrm rot="5400000">
            <a:off x="8306079" y="2972082"/>
            <a:ext cx="5486401" cy="91383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0586654-FB02-4AD7-9E0C-110F4DABF321}"/>
              </a:ext>
            </a:extLst>
          </p:cNvPr>
          <p:cNvSpPr>
            <a:spLocks noGrp="1"/>
          </p:cNvSpPr>
          <p:nvPr>
            <p:ph idx="1" hasCustomPrompt="1"/>
          </p:nvPr>
        </p:nvSpPr>
        <p:spPr>
          <a:xfrm rot="5400000">
            <a:off x="3352799" y="-190497"/>
            <a:ext cx="5486399" cy="7239000"/>
          </a:xfrm>
        </p:spPr>
        <p:txBody>
          <a:bodyPr/>
          <a:lstStyle>
            <a:lvl1pPr>
              <a:defRPr/>
            </a:lvl1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9FAA16-E70E-4455-BBF7-DFC20FED6021}"/>
              </a:ext>
            </a:extLst>
          </p:cNvPr>
          <p:cNvSpPr>
            <a:spLocks noGrp="1"/>
          </p:cNvSpPr>
          <p:nvPr>
            <p:ph type="dt" sz="half" idx="10"/>
          </p:nvPr>
        </p:nvSpPr>
        <p:spPr>
          <a:xfrm rot="5400000">
            <a:off x="-243082" y="1559334"/>
            <a:ext cx="1175662" cy="128851"/>
          </a:xfrm>
        </p:spPr>
        <p:txBody>
          <a:bodyPr/>
          <a:lstStyle>
            <a:lvl1pPr>
              <a:defRPr>
                <a:solidFill>
                  <a:schemeClr val="accent4"/>
                </a:solidFill>
              </a:defRPr>
            </a:lvl1pPr>
          </a:lstStyle>
          <a:p>
            <a:fld id="{2A0D3124-4C35-4F71-AA9D-8A4ABF161F31}" type="datetime1">
              <a:rPr lang="en-US" smtClean="0"/>
              <a:pPr/>
              <a:t>3/11/2025</a:t>
            </a:fld>
            <a:endParaRPr lang="en-US" dirty="0"/>
          </a:p>
        </p:txBody>
      </p:sp>
      <p:sp>
        <p:nvSpPr>
          <p:cNvPr id="5" name="Footer Placeholder 4">
            <a:extLst>
              <a:ext uri="{FF2B5EF4-FFF2-40B4-BE49-F238E27FC236}">
                <a16:creationId xmlns:a16="http://schemas.microsoft.com/office/drawing/2014/main" id="{DAC1FB17-72CA-48D3-B67A-A4F204802A94}"/>
              </a:ext>
            </a:extLst>
          </p:cNvPr>
          <p:cNvSpPr>
            <a:spLocks noGrp="1"/>
          </p:cNvSpPr>
          <p:nvPr>
            <p:ph type="ftr" sz="quarter" idx="11"/>
          </p:nvPr>
        </p:nvSpPr>
        <p:spPr>
          <a:xfrm rot="5400000">
            <a:off x="-579867" y="3289069"/>
            <a:ext cx="2000250" cy="279862"/>
          </a:xfrm>
        </p:spPr>
        <p:txBody>
          <a:bodyPr/>
          <a:lstStyle>
            <a:lvl1pPr>
              <a:defRPr>
                <a:solidFill>
                  <a:schemeClr val="accent4"/>
                </a:solidFill>
              </a:defRPr>
            </a:lvl1pPr>
          </a:lstStyle>
          <a:p>
            <a:endParaRPr lang="en-US" dirty="0"/>
          </a:p>
        </p:txBody>
      </p:sp>
      <p:sp>
        <p:nvSpPr>
          <p:cNvPr id="6" name="Slide Number Placeholder 5">
            <a:extLst>
              <a:ext uri="{FF2B5EF4-FFF2-40B4-BE49-F238E27FC236}">
                <a16:creationId xmlns:a16="http://schemas.microsoft.com/office/drawing/2014/main" id="{8F5733EA-8232-42B5-8645-0C7D05477A30}"/>
              </a:ext>
            </a:extLst>
          </p:cNvPr>
          <p:cNvSpPr>
            <a:spLocks noGrp="1"/>
          </p:cNvSpPr>
          <p:nvPr>
            <p:ph type="sldNum" sz="quarter" idx="12"/>
          </p:nvPr>
        </p:nvSpPr>
        <p:spPr>
          <a:xfrm rot="5400000">
            <a:off x="210478" y="755650"/>
            <a:ext cx="276224" cy="136525"/>
          </a:xfrm>
        </p:spPr>
        <p:txBody>
          <a:bodyPr/>
          <a:lstStyle>
            <a:lvl1pPr>
              <a:defRPr>
                <a:solidFill>
                  <a:schemeClr val="accent4"/>
                </a:solidFill>
              </a:defRPr>
            </a:lvl1pPr>
          </a:lstStyle>
          <a:p>
            <a:fld id="{4737D6AF-2FA5-476A-AF60-7A8CDF2E2DFB}" type="slidenum">
              <a:rPr lang="en-US" smtClean="0"/>
              <a:pPr/>
              <a:t>‹#›</a:t>
            </a:fld>
            <a:endParaRPr lang="en-US"/>
          </a:p>
        </p:txBody>
      </p:sp>
      <p:pic>
        <p:nvPicPr>
          <p:cNvPr id="8" name="Graphic 7">
            <a:extLst>
              <a:ext uri="{FF2B5EF4-FFF2-40B4-BE49-F238E27FC236}">
                <a16:creationId xmlns:a16="http://schemas.microsoft.com/office/drawing/2014/main" id="{3B37A083-5BE7-43B2-BBBA-F6EE185198B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424791" y="5338231"/>
            <a:ext cx="1535382" cy="132556"/>
          </a:xfrm>
          <a:prstGeom prst="rect">
            <a:avLst/>
          </a:prstGeom>
        </p:spPr>
      </p:pic>
      <p:cxnSp>
        <p:nvCxnSpPr>
          <p:cNvPr id="11" name="Straight Connector 10">
            <a:extLst>
              <a:ext uri="{FF2B5EF4-FFF2-40B4-BE49-F238E27FC236}">
                <a16:creationId xmlns:a16="http://schemas.microsoft.com/office/drawing/2014/main" id="{9C8397C3-9C60-7C4E-B19B-A58309EC5169}"/>
              </a:ext>
            </a:extLst>
          </p:cNvPr>
          <p:cNvCxnSpPr/>
          <p:nvPr userDrawn="1"/>
        </p:nvCxnSpPr>
        <p:spPr>
          <a:xfrm>
            <a:off x="630527" y="685800"/>
            <a:ext cx="0" cy="5501898"/>
          </a:xfrm>
          <a:prstGeom prst="line">
            <a:avLst/>
          </a:prstGeom>
          <a:ln w="12700" cap="flat">
            <a:solidFill>
              <a:schemeClr val="accent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18636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8AD44D-1B24-453E-B5DA-419C35AA1352}"/>
              </a:ext>
            </a:extLst>
          </p:cNvPr>
          <p:cNvSpPr>
            <a:spLocks noGrp="1"/>
          </p:cNvSpPr>
          <p:nvPr>
            <p:ph type="dt" sz="half" idx="10"/>
          </p:nvPr>
        </p:nvSpPr>
        <p:spPr/>
        <p:txBody>
          <a:bodyPr/>
          <a:lstStyle>
            <a:lvl1pPr>
              <a:defRPr>
                <a:solidFill>
                  <a:schemeClr val="accent4"/>
                </a:solidFill>
              </a:defRPr>
            </a:lvl1pPr>
          </a:lstStyle>
          <a:p>
            <a:fld id="{01E94895-160C-4BFC-875C-CED68432A083}" type="datetime1">
              <a:rPr lang="en-US" smtClean="0"/>
              <a:pPr/>
              <a:t>3/11/2025</a:t>
            </a:fld>
            <a:endParaRPr lang="en-US"/>
          </a:p>
        </p:txBody>
      </p:sp>
      <p:sp>
        <p:nvSpPr>
          <p:cNvPr id="3" name="Footer Placeholder 2">
            <a:extLst>
              <a:ext uri="{FF2B5EF4-FFF2-40B4-BE49-F238E27FC236}">
                <a16:creationId xmlns:a16="http://schemas.microsoft.com/office/drawing/2014/main" id="{F2AF97F5-E6B1-495F-BF95-B766902BFAF5}"/>
              </a:ext>
            </a:extLst>
          </p:cNvPr>
          <p:cNvSpPr>
            <a:spLocks noGrp="1"/>
          </p:cNvSpPr>
          <p:nvPr>
            <p:ph type="ftr" sz="quarter" idx="11"/>
          </p:nvPr>
        </p:nvSpPr>
        <p:spPr/>
        <p:txBody>
          <a:bodyPr/>
          <a:lstStyle>
            <a:lvl1pPr>
              <a:defRPr>
                <a:solidFill>
                  <a:schemeClr val="accent4"/>
                </a:solidFill>
              </a:defRPr>
            </a:lvl1pPr>
          </a:lstStyle>
          <a:p>
            <a:endParaRPr lang="en-US"/>
          </a:p>
        </p:txBody>
      </p:sp>
      <p:sp>
        <p:nvSpPr>
          <p:cNvPr id="4" name="Slide Number Placeholder 3">
            <a:extLst>
              <a:ext uri="{FF2B5EF4-FFF2-40B4-BE49-F238E27FC236}">
                <a16:creationId xmlns:a16="http://schemas.microsoft.com/office/drawing/2014/main" id="{410AE58D-283F-44CA-B126-3CF58AFA35E5}"/>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dirty="0"/>
          </a:p>
        </p:txBody>
      </p:sp>
      <p:cxnSp>
        <p:nvCxnSpPr>
          <p:cNvPr id="6" name="Straight Connector 5">
            <a:extLst>
              <a:ext uri="{FF2B5EF4-FFF2-40B4-BE49-F238E27FC236}">
                <a16:creationId xmlns:a16="http://schemas.microsoft.com/office/drawing/2014/main" id="{A732A27B-2EE9-2A41-8C0E-5B723A4D3F01}"/>
              </a:ext>
            </a:extLst>
          </p:cNvPr>
          <p:cNvCxnSpPr>
            <a:cxnSpLocks/>
          </p:cNvCxnSpPr>
          <p:nvPr userDrawn="1"/>
        </p:nvCxnSpPr>
        <p:spPr>
          <a:xfrm flipH="1">
            <a:off x="685800" y="6246477"/>
            <a:ext cx="108204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87868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Page -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67DDAE-9CF9-BC4D-8FD6-5DFBDE91AB8F}"/>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5" name="Graphic 4">
            <a:extLst>
              <a:ext uri="{FF2B5EF4-FFF2-40B4-BE49-F238E27FC236}">
                <a16:creationId xmlns:a16="http://schemas.microsoft.com/office/drawing/2014/main" id="{1BEA4C18-AD7B-6842-9DD5-E6A529B120A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09729" y="3274784"/>
            <a:ext cx="3572543" cy="308433"/>
          </a:xfrm>
          <a:prstGeom prst="rect">
            <a:avLst/>
          </a:prstGeom>
        </p:spPr>
      </p:pic>
    </p:spTree>
    <p:extLst>
      <p:ext uri="{BB962C8B-B14F-4D97-AF65-F5344CB8AC3E}">
        <p14:creationId xmlns:p14="http://schemas.microsoft.com/office/powerpoint/2010/main" val="10290369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37B766E-B6DE-474F-8D43-C4ECA7DCB606}"/>
              </a:ext>
            </a:extLst>
          </p:cNvPr>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3" name="Picture 2">
            <a:extLst>
              <a:ext uri="{FF2B5EF4-FFF2-40B4-BE49-F238E27FC236}">
                <a16:creationId xmlns:a16="http://schemas.microsoft.com/office/drawing/2014/main" id="{C6639B37-BA19-A64B-B826-616A8FCC9D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09730" y="3243700"/>
            <a:ext cx="3572543" cy="370600"/>
          </a:xfrm>
          <a:prstGeom prst="rect">
            <a:avLst/>
          </a:prstGeom>
        </p:spPr>
      </p:pic>
      <p:pic>
        <p:nvPicPr>
          <p:cNvPr id="7" name="Graphic 6">
            <a:extLst>
              <a:ext uri="{FF2B5EF4-FFF2-40B4-BE49-F238E27FC236}">
                <a16:creationId xmlns:a16="http://schemas.microsoft.com/office/drawing/2014/main" id="{485E164D-AF4E-5D48-AFA0-962CA14BB775}"/>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09729" y="3274784"/>
            <a:ext cx="3572543" cy="308433"/>
          </a:xfrm>
          <a:prstGeom prst="rect">
            <a:avLst/>
          </a:prstGeom>
        </p:spPr>
      </p:pic>
    </p:spTree>
    <p:extLst>
      <p:ext uri="{BB962C8B-B14F-4D97-AF65-F5344CB8AC3E}">
        <p14:creationId xmlns:p14="http://schemas.microsoft.com/office/powerpoint/2010/main" val="29644890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 With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382391-B24D-0E2E-B31D-758A7B10E057}"/>
              </a:ext>
            </a:extLst>
          </p:cNvPr>
          <p:cNvSpPr/>
          <p:nvPr/>
        </p:nvSpPr>
        <p:spPr>
          <a:xfrm>
            <a:off x="0" y="3416371"/>
            <a:ext cx="12192000" cy="3441629"/>
          </a:xfrm>
          <a:prstGeom prst="rect">
            <a:avLst/>
          </a:prstGeom>
          <a:solidFill>
            <a:schemeClr val="bg2"/>
          </a:solidFill>
          <a:ln>
            <a:noFill/>
          </a:ln>
          <a:effectLst>
            <a:innerShdw blurRad="254000" dist="50800" dir="16200000">
              <a:schemeClr val="bg2">
                <a:lumMod val="1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sp>
        <p:nvSpPr>
          <p:cNvPr id="9" name="Text Placeholder 24">
            <a:extLst>
              <a:ext uri="{FF2B5EF4-FFF2-40B4-BE49-F238E27FC236}">
                <a16:creationId xmlns:a16="http://schemas.microsoft.com/office/drawing/2014/main" id="{D50DB132-16FC-C042-AD51-329E30FA9B7D}"/>
              </a:ext>
            </a:extLst>
          </p:cNvPr>
          <p:cNvSpPr>
            <a:spLocks noGrp="1"/>
          </p:cNvSpPr>
          <p:nvPr>
            <p:ph type="body" sz="quarter" idx="14" hasCustomPrompt="1"/>
          </p:nvPr>
        </p:nvSpPr>
        <p:spPr>
          <a:xfrm>
            <a:off x="685801" y="3703281"/>
            <a:ext cx="10820400" cy="1207639"/>
          </a:xfrm>
        </p:spPr>
        <p:txBody>
          <a:bodyPr anchor="b" anchorCtr="0">
            <a:noAutofit/>
          </a:bodyPr>
          <a:lstStyle>
            <a:lvl1pPr marL="0" indent="0" algn="l" defTabSz="342891" rtl="0" eaLnBrk="1" latinLnBrk="0" hangingPunct="1">
              <a:lnSpc>
                <a:spcPct val="100000"/>
              </a:lnSpc>
              <a:spcBef>
                <a:spcPct val="0"/>
              </a:spcBef>
              <a:buNone/>
              <a:defRPr lang="en-US" sz="4400" b="0" i="0" strike="noStrike" kern="1200" cap="none" spc="0" baseline="0" dirty="0" smtClean="0">
                <a:ln>
                  <a:noFill/>
                </a:ln>
                <a:solidFill>
                  <a:schemeClr val="tx1"/>
                </a:solidFill>
                <a:latin typeface="Source Sans Pro" panose="020B0503030403020204" pitchFamily="34" charset="0"/>
                <a:ea typeface="+mj-ea"/>
                <a:cs typeface="Arial"/>
              </a:defRPr>
            </a:lvl1pPr>
            <a:lvl2pPr marL="342891" indent="0" algn="l" defTabSz="342891" rtl="0" eaLnBrk="1" latinLnBrk="0" hangingPunct="1">
              <a:lnSpc>
                <a:spcPct val="90000"/>
              </a:lnSpc>
              <a:spcBef>
                <a:spcPct val="0"/>
              </a:spcBef>
              <a:buNone/>
              <a:defRPr lang="en-US" sz="1800" kern="1200" dirty="0" smtClean="0">
                <a:solidFill>
                  <a:schemeClr val="bg1"/>
                </a:solidFill>
                <a:latin typeface="Arial"/>
                <a:ea typeface="+mj-ea"/>
                <a:cs typeface="Arial"/>
              </a:defRPr>
            </a:lvl2pPr>
            <a:lvl3pPr marL="685783" indent="0" algn="l" defTabSz="342891" rtl="0" eaLnBrk="1" latinLnBrk="0" hangingPunct="1">
              <a:lnSpc>
                <a:spcPct val="90000"/>
              </a:lnSpc>
              <a:spcBef>
                <a:spcPct val="0"/>
              </a:spcBef>
              <a:buNone/>
              <a:defRPr lang="en-US" sz="1800" kern="1200" dirty="0" smtClean="0">
                <a:solidFill>
                  <a:schemeClr val="bg1"/>
                </a:solidFill>
                <a:latin typeface="Arial"/>
                <a:ea typeface="+mj-ea"/>
                <a:cs typeface="Arial"/>
              </a:defRPr>
            </a:lvl3pPr>
            <a:lvl4pPr marL="1028674" indent="0" algn="l" defTabSz="342891" rtl="0" eaLnBrk="1" latinLnBrk="0" hangingPunct="1">
              <a:lnSpc>
                <a:spcPct val="90000"/>
              </a:lnSpc>
              <a:spcBef>
                <a:spcPct val="0"/>
              </a:spcBef>
              <a:buNone/>
              <a:defRPr lang="en-US" sz="1800" kern="1200" dirty="0" smtClean="0">
                <a:solidFill>
                  <a:schemeClr val="bg1"/>
                </a:solidFill>
                <a:latin typeface="Arial"/>
                <a:ea typeface="+mj-ea"/>
                <a:cs typeface="Arial"/>
              </a:defRPr>
            </a:lvl4pPr>
            <a:lvl5pPr marL="1371566" indent="0" algn="l" defTabSz="342891" rtl="0" eaLnBrk="1" latinLnBrk="0" hangingPunct="1">
              <a:lnSpc>
                <a:spcPct val="90000"/>
              </a:lnSpc>
              <a:spcBef>
                <a:spcPct val="0"/>
              </a:spcBef>
              <a:buNone/>
              <a:defRPr lang="en-US" sz="1800" kern="1200" dirty="0">
                <a:solidFill>
                  <a:schemeClr val="bg1"/>
                </a:solidFill>
                <a:latin typeface="Arial"/>
                <a:ea typeface="+mj-ea"/>
                <a:cs typeface="Arial"/>
              </a:defRPr>
            </a:lvl5pPr>
          </a:lstStyle>
          <a:p>
            <a:pPr lvl="0"/>
            <a:r>
              <a:rPr lang="en-US" dirty="0"/>
              <a:t>Click to edit Master title style</a:t>
            </a:r>
          </a:p>
        </p:txBody>
      </p:sp>
      <p:sp>
        <p:nvSpPr>
          <p:cNvPr id="10" name="Text Placeholder 26">
            <a:extLst>
              <a:ext uri="{FF2B5EF4-FFF2-40B4-BE49-F238E27FC236}">
                <a16:creationId xmlns:a16="http://schemas.microsoft.com/office/drawing/2014/main" id="{A832F795-883D-6F4B-A437-44AB817AA465}"/>
              </a:ext>
            </a:extLst>
          </p:cNvPr>
          <p:cNvSpPr>
            <a:spLocks noGrp="1"/>
          </p:cNvSpPr>
          <p:nvPr>
            <p:ph type="body" sz="quarter" idx="15" hasCustomPrompt="1"/>
          </p:nvPr>
        </p:nvSpPr>
        <p:spPr>
          <a:xfrm>
            <a:off x="685809" y="5073985"/>
            <a:ext cx="10821985" cy="820659"/>
          </a:xfrm>
        </p:spPr>
        <p:txBody>
          <a:bodyPr>
            <a:noAutofit/>
          </a:bodyPr>
          <a:lstStyle>
            <a:lvl1pPr marL="0" indent="0" algn="l" defTabSz="342891" rtl="0" eaLnBrk="1" latinLnBrk="0" hangingPunct="1">
              <a:spcBef>
                <a:spcPct val="20000"/>
              </a:spcBef>
              <a:buFont typeface="Arial"/>
              <a:buNone/>
              <a:defRPr lang="en-US" sz="2100" b="0" i="0" kern="1200" dirty="0" smtClean="0">
                <a:solidFill>
                  <a:schemeClr val="accent2"/>
                </a:solidFill>
                <a:latin typeface="Source Sans Pro" panose="020B0503030403020204" pitchFamily="34" charset="0"/>
                <a:ea typeface="+mn-ea"/>
                <a:cs typeface="Arial" panose="020B0604020202020204" pitchFamily="34" charset="0"/>
              </a:defRPr>
            </a:lvl1pPr>
            <a:lvl2pPr marL="0" indent="0" algn="l" defTabSz="342891" rtl="0" eaLnBrk="1" latinLnBrk="0" hangingPunct="1">
              <a:spcBef>
                <a:spcPct val="20000"/>
              </a:spcBef>
              <a:buFont typeface="Arial"/>
              <a:buNone/>
              <a:defRPr lang="en-US" sz="1500" kern="1200" dirty="0" smtClean="0">
                <a:solidFill>
                  <a:schemeClr val="bg2"/>
                </a:solidFill>
                <a:latin typeface="Arial" panose="020B0604020202020204" pitchFamily="34" charset="0"/>
                <a:ea typeface="+mn-ea"/>
                <a:cs typeface="Arial" panose="020B0604020202020204" pitchFamily="34" charset="0"/>
              </a:defRPr>
            </a:lvl2pPr>
            <a:lvl3pPr marL="0" indent="0" algn="l" defTabSz="342891" rtl="0" eaLnBrk="1" latinLnBrk="0" hangingPunct="1">
              <a:spcBef>
                <a:spcPct val="20000"/>
              </a:spcBef>
              <a:buFont typeface="Arial"/>
              <a:buNone/>
              <a:defRPr lang="en-US" sz="1500" kern="1200" dirty="0" smtClean="0">
                <a:solidFill>
                  <a:schemeClr val="bg2"/>
                </a:solidFill>
                <a:latin typeface="Arial" panose="020B0604020202020204" pitchFamily="34" charset="0"/>
                <a:ea typeface="+mn-ea"/>
                <a:cs typeface="Arial" panose="020B0604020202020204" pitchFamily="34" charset="0"/>
              </a:defRPr>
            </a:lvl3pPr>
            <a:lvl4pPr marL="0" indent="0" algn="l" defTabSz="342891" rtl="0" eaLnBrk="1" latinLnBrk="0" hangingPunct="1">
              <a:spcBef>
                <a:spcPct val="20000"/>
              </a:spcBef>
              <a:buFont typeface="Arial"/>
              <a:buNone/>
              <a:defRPr lang="en-US" sz="1500" kern="1200" dirty="0" smtClean="0">
                <a:solidFill>
                  <a:schemeClr val="bg2"/>
                </a:solidFill>
                <a:latin typeface="Arial" panose="020B0604020202020204" pitchFamily="34" charset="0"/>
                <a:ea typeface="+mn-ea"/>
                <a:cs typeface="Arial" panose="020B0604020202020204" pitchFamily="34" charset="0"/>
              </a:defRPr>
            </a:lvl4pPr>
            <a:lvl5pPr marL="0" indent="0" algn="l" defTabSz="342891" rtl="0" eaLnBrk="1" latinLnBrk="0" hangingPunct="1">
              <a:spcBef>
                <a:spcPct val="20000"/>
              </a:spcBef>
              <a:buFont typeface="Arial"/>
              <a:buNone/>
              <a:defRPr lang="en-US" sz="1500" kern="1200" dirty="0">
                <a:solidFill>
                  <a:schemeClr val="bg2"/>
                </a:solidFill>
                <a:latin typeface="Arial" panose="020B0604020202020204" pitchFamily="34" charset="0"/>
                <a:ea typeface="+mn-ea"/>
                <a:cs typeface="Arial" panose="020B0604020202020204" pitchFamily="34" charset="0"/>
              </a:defRPr>
            </a:lvl5pPr>
          </a:lstStyle>
          <a:p>
            <a:pPr lvl="0"/>
            <a:r>
              <a:rPr lang="en-US" dirty="0"/>
              <a:t>Click to edit subhead text</a:t>
            </a:r>
          </a:p>
        </p:txBody>
      </p:sp>
      <p:sp>
        <p:nvSpPr>
          <p:cNvPr id="14" name="Picture Placeholder 13">
            <a:extLst>
              <a:ext uri="{FF2B5EF4-FFF2-40B4-BE49-F238E27FC236}">
                <a16:creationId xmlns:a16="http://schemas.microsoft.com/office/drawing/2014/main" id="{0282D638-C9C6-4C4F-B901-2EADF63CEE55}"/>
              </a:ext>
            </a:extLst>
          </p:cNvPr>
          <p:cNvSpPr>
            <a:spLocks noGrp="1"/>
          </p:cNvSpPr>
          <p:nvPr>
            <p:ph type="pic" sz="quarter" idx="13"/>
          </p:nvPr>
        </p:nvSpPr>
        <p:spPr>
          <a:xfrm>
            <a:off x="0" y="2"/>
            <a:ext cx="12192000" cy="3416369"/>
          </a:xfrm>
        </p:spPr>
        <p:txBody>
          <a:bodyPr/>
          <a:lstStyle>
            <a:lvl1pPr>
              <a:defRPr b="0" i="0">
                <a:latin typeface="Source Sans Pro" panose="020B0503030403020204" pitchFamily="34" charset="0"/>
              </a:defRPr>
            </a:lvl1pPr>
          </a:lstStyle>
          <a:p>
            <a:r>
              <a:rPr lang="en-US"/>
              <a:t>Click icon to add picture</a:t>
            </a:r>
            <a:endParaRPr lang="en-US" dirty="0"/>
          </a:p>
        </p:txBody>
      </p:sp>
      <p:pic>
        <p:nvPicPr>
          <p:cNvPr id="4" name="Graphic 3">
            <a:extLst>
              <a:ext uri="{FF2B5EF4-FFF2-40B4-BE49-F238E27FC236}">
                <a16:creationId xmlns:a16="http://schemas.microsoft.com/office/drawing/2014/main" id="{873E4C49-2B7D-6900-7193-D1644466F54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679577" y="6450788"/>
            <a:ext cx="1826623" cy="157700"/>
          </a:xfrm>
          <a:prstGeom prst="rect">
            <a:avLst/>
          </a:prstGeom>
        </p:spPr>
      </p:pic>
    </p:spTree>
    <p:extLst>
      <p:ext uri="{BB962C8B-B14F-4D97-AF65-F5344CB8AC3E}">
        <p14:creationId xmlns:p14="http://schemas.microsoft.com/office/powerpoint/2010/main" val="3107871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Digital)">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F69E3F-C7E8-43B2-88B0-50F769FB04DC}"/>
              </a:ext>
            </a:extLst>
          </p:cNvPr>
          <p:cNvSpPr/>
          <p:nvPr userDrawn="1"/>
        </p:nvSpPr>
        <p:spPr>
          <a:xfrm flipV="1">
            <a:off x="0" y="0"/>
            <a:ext cx="12192000" cy="6172200"/>
          </a:xfrm>
          <a:prstGeom prst="rect">
            <a:avLst/>
          </a:prstGeom>
          <a:ln>
            <a:noFill/>
          </a:ln>
          <a:effectLst>
            <a:innerShdw blurRad="254000" dist="50800" dir="16200000">
              <a:schemeClr val="bg2">
                <a:lumMod val="1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9A03160-CBB3-48D9-BE21-56B11FFA0D3A}"/>
              </a:ext>
            </a:extLst>
          </p:cNvPr>
          <p:cNvSpPr/>
          <p:nvPr userDrawn="1"/>
        </p:nvSpPr>
        <p:spPr>
          <a:xfrm>
            <a:off x="0" y="6172200"/>
            <a:ext cx="12192000" cy="6858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15EB17C8-0200-4098-9F9A-6AA83357D7E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34857" y="6414854"/>
            <a:ext cx="2322286" cy="200492"/>
          </a:xfrm>
          <a:prstGeom prst="rect">
            <a:avLst/>
          </a:prstGeom>
        </p:spPr>
      </p:pic>
      <p:sp>
        <p:nvSpPr>
          <p:cNvPr id="7" name="Date Placeholder 6">
            <a:extLst>
              <a:ext uri="{FF2B5EF4-FFF2-40B4-BE49-F238E27FC236}">
                <a16:creationId xmlns:a16="http://schemas.microsoft.com/office/drawing/2014/main" id="{24A86C2B-C1E7-4752-AC50-E8E1E734E782}"/>
              </a:ext>
            </a:extLst>
          </p:cNvPr>
          <p:cNvSpPr>
            <a:spLocks noGrp="1"/>
          </p:cNvSpPr>
          <p:nvPr>
            <p:ph type="dt" sz="half" idx="10"/>
          </p:nvPr>
        </p:nvSpPr>
        <p:spPr>
          <a:xfrm>
            <a:off x="685800" y="5798148"/>
            <a:ext cx="1245681" cy="136525"/>
          </a:xfrm>
        </p:spPr>
        <p:txBody>
          <a:bodyPr/>
          <a:lstStyle>
            <a:lvl1pPr>
              <a:defRPr>
                <a:solidFill>
                  <a:schemeClr val="accent6">
                    <a:lumMod val="50000"/>
                  </a:schemeClr>
                </a:solidFill>
              </a:defRPr>
            </a:lvl1pPr>
          </a:lstStyle>
          <a:p>
            <a:fld id="{0FF4B69C-B352-41A6-A18E-008CF084FC9F}" type="datetime1">
              <a:rPr lang="en-US" smtClean="0"/>
              <a:pPr/>
              <a:t>3/11/2025</a:t>
            </a:fld>
            <a:endParaRPr lang="en-US" dirty="0"/>
          </a:p>
        </p:txBody>
      </p:sp>
      <p:sp>
        <p:nvSpPr>
          <p:cNvPr id="8" name="Footer Placeholder 7">
            <a:extLst>
              <a:ext uri="{FF2B5EF4-FFF2-40B4-BE49-F238E27FC236}">
                <a16:creationId xmlns:a16="http://schemas.microsoft.com/office/drawing/2014/main" id="{8EE54B2F-3B18-4E97-9866-8FA7084F54BF}"/>
              </a:ext>
            </a:extLst>
          </p:cNvPr>
          <p:cNvSpPr>
            <a:spLocks noGrp="1"/>
          </p:cNvSpPr>
          <p:nvPr>
            <p:ph type="ftr" sz="quarter" idx="11"/>
          </p:nvPr>
        </p:nvSpPr>
        <p:spPr>
          <a:xfrm>
            <a:off x="3390900" y="5654811"/>
            <a:ext cx="5410200" cy="279862"/>
          </a:xfrm>
        </p:spPr>
        <p:txBody>
          <a:bodyPr/>
          <a:lstStyle>
            <a:lvl1pPr>
              <a:defRPr>
                <a:solidFill>
                  <a:schemeClr val="accent6">
                    <a:lumMod val="50000"/>
                  </a:schemeClr>
                </a:solidFill>
              </a:defRPr>
            </a:lvl1pPr>
          </a:lstStyle>
          <a:p>
            <a:endParaRPr lang="en-US" dirty="0">
              <a:solidFill>
                <a:schemeClr val="accent6">
                  <a:lumMod val="50000"/>
                </a:schemeClr>
              </a:solidFill>
            </a:endParaRPr>
          </a:p>
        </p:txBody>
      </p:sp>
      <p:sp>
        <p:nvSpPr>
          <p:cNvPr id="9" name="Title 1">
            <a:extLst>
              <a:ext uri="{FF2B5EF4-FFF2-40B4-BE49-F238E27FC236}">
                <a16:creationId xmlns:a16="http://schemas.microsoft.com/office/drawing/2014/main" id="{4BC9EE9F-0A35-B046-B0EB-656E18BDFB35}"/>
              </a:ext>
            </a:extLst>
          </p:cNvPr>
          <p:cNvSpPr>
            <a:spLocks noGrp="1"/>
          </p:cNvSpPr>
          <p:nvPr>
            <p:ph type="ctrTitle"/>
          </p:nvPr>
        </p:nvSpPr>
        <p:spPr>
          <a:xfrm>
            <a:off x="685800" y="1859024"/>
            <a:ext cx="10820400" cy="1587533"/>
          </a:xfrm>
        </p:spPr>
        <p:txBody>
          <a:bodyPr anchor="b"/>
          <a:lstStyle>
            <a:lvl1pPr algn="ctr">
              <a:defRPr sz="6600">
                <a:solidFill>
                  <a:schemeClr val="bg1"/>
                </a:solidFill>
              </a:defRPr>
            </a:lvl1pPr>
          </a:lstStyle>
          <a:p>
            <a:r>
              <a:rPr lang="en-US" dirty="0"/>
              <a:t>Click to edit Master title style</a:t>
            </a:r>
          </a:p>
        </p:txBody>
      </p:sp>
      <p:sp>
        <p:nvSpPr>
          <p:cNvPr id="10" name="Subtitle 2">
            <a:extLst>
              <a:ext uri="{FF2B5EF4-FFF2-40B4-BE49-F238E27FC236}">
                <a16:creationId xmlns:a16="http://schemas.microsoft.com/office/drawing/2014/main" id="{90275F9D-B75D-8947-ABA1-C71D7D920891}"/>
              </a:ext>
            </a:extLst>
          </p:cNvPr>
          <p:cNvSpPr>
            <a:spLocks noGrp="1"/>
          </p:cNvSpPr>
          <p:nvPr>
            <p:ph type="subTitle" idx="1"/>
          </p:nvPr>
        </p:nvSpPr>
        <p:spPr>
          <a:xfrm>
            <a:off x="685800" y="3676873"/>
            <a:ext cx="10820400" cy="914399"/>
          </a:xfrm>
        </p:spPr>
        <p:txBody>
          <a:bodyPr/>
          <a:lstStyle>
            <a:lvl1pPr marL="0" indent="0" algn="ctr">
              <a:buNone/>
              <a:defRPr sz="320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404650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624638C-8CE5-4247-9970-8768D0AD3455}"/>
              </a:ext>
            </a:extLst>
          </p:cNvPr>
          <p:cNvSpPr/>
          <p:nvPr/>
        </p:nvSpPr>
        <p:spPr>
          <a:xfrm flipV="1">
            <a:off x="0" y="0"/>
            <a:ext cx="12192000" cy="6172200"/>
          </a:xfrm>
          <a:prstGeom prst="rect">
            <a:avLst/>
          </a:prstGeom>
          <a:solidFill>
            <a:schemeClr val="bg2"/>
          </a:solidFill>
          <a:ln>
            <a:noFill/>
          </a:ln>
          <a:effectLst>
            <a:innerShdw blurRad="254000" dist="50800" dir="16200000">
              <a:schemeClr val="bg2">
                <a:lumMod val="1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4" name="Graphic 13">
            <a:extLst>
              <a:ext uri="{FF2B5EF4-FFF2-40B4-BE49-F238E27FC236}">
                <a16:creationId xmlns:a16="http://schemas.microsoft.com/office/drawing/2014/main" id="{F5CDBCA0-5E97-4356-ABF4-7CBFF60B2A6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34857" y="6414854"/>
            <a:ext cx="2322286" cy="200492"/>
          </a:xfrm>
          <a:prstGeom prst="rect">
            <a:avLst/>
          </a:prstGeom>
        </p:spPr>
      </p:pic>
      <p:sp>
        <p:nvSpPr>
          <p:cNvPr id="2" name="Title 1">
            <a:extLst>
              <a:ext uri="{FF2B5EF4-FFF2-40B4-BE49-F238E27FC236}">
                <a16:creationId xmlns:a16="http://schemas.microsoft.com/office/drawing/2014/main" id="{63336ABC-A68B-47AA-8637-A30E5C19AE60}"/>
              </a:ext>
            </a:extLst>
          </p:cNvPr>
          <p:cNvSpPr>
            <a:spLocks noGrp="1"/>
          </p:cNvSpPr>
          <p:nvPr>
            <p:ph type="ctrTitle"/>
          </p:nvPr>
        </p:nvSpPr>
        <p:spPr>
          <a:xfrm>
            <a:off x="685800" y="1859024"/>
            <a:ext cx="10820400" cy="1587533"/>
          </a:xfrm>
        </p:spPr>
        <p:txBody>
          <a:bodyPr anchor="b"/>
          <a:lstStyle>
            <a:lvl1pPr algn="ctr">
              <a:defRPr sz="6600" b="0" i="0">
                <a:latin typeface="Source Sans Pro" panose="020B0503030403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A3ED149-C23D-40D9-9CE0-C20C9EAC0CF3}"/>
              </a:ext>
            </a:extLst>
          </p:cNvPr>
          <p:cNvSpPr>
            <a:spLocks noGrp="1"/>
          </p:cNvSpPr>
          <p:nvPr>
            <p:ph type="subTitle" idx="1"/>
          </p:nvPr>
        </p:nvSpPr>
        <p:spPr>
          <a:xfrm>
            <a:off x="685800" y="3676873"/>
            <a:ext cx="10820400" cy="914399"/>
          </a:xfrm>
        </p:spPr>
        <p:txBody>
          <a:bodyPr/>
          <a:lstStyle>
            <a:lvl1pPr marL="0" indent="0" algn="ctr">
              <a:buNone/>
              <a:defRPr sz="3200" b="0" i="0">
                <a:solidFill>
                  <a:schemeClr val="accent2"/>
                </a:solidFill>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24A86C2B-C1E7-4752-AC50-E8E1E734E782}"/>
              </a:ext>
            </a:extLst>
          </p:cNvPr>
          <p:cNvSpPr>
            <a:spLocks noGrp="1"/>
          </p:cNvSpPr>
          <p:nvPr>
            <p:ph type="dt" sz="half" idx="10"/>
          </p:nvPr>
        </p:nvSpPr>
        <p:spPr>
          <a:xfrm>
            <a:off x="685800" y="5798148"/>
            <a:ext cx="1245681" cy="136525"/>
          </a:xfrm>
        </p:spPr>
        <p:txBody>
          <a:bodyPr/>
          <a:lstStyle>
            <a:lvl1pPr algn="l">
              <a:defRPr b="0" i="0">
                <a:solidFill>
                  <a:schemeClr val="accent4"/>
                </a:solidFill>
                <a:latin typeface="Source Sans Pro" panose="020B0503030403020204" pitchFamily="34" charset="0"/>
              </a:defRPr>
            </a:lvl1pPr>
          </a:lstStyle>
          <a:p>
            <a:fld id="{6A069B2E-7200-4430-8F80-F0A9F761D275}" type="datetimeFigureOut">
              <a:rPr lang="en-US" smtClean="0"/>
              <a:t>3/11/2025</a:t>
            </a:fld>
            <a:endParaRPr lang="en-US"/>
          </a:p>
        </p:txBody>
      </p:sp>
      <p:sp>
        <p:nvSpPr>
          <p:cNvPr id="8" name="Footer Placeholder 7">
            <a:extLst>
              <a:ext uri="{FF2B5EF4-FFF2-40B4-BE49-F238E27FC236}">
                <a16:creationId xmlns:a16="http://schemas.microsoft.com/office/drawing/2014/main" id="{8EE54B2F-3B18-4E97-9866-8FA7084F54BF}"/>
              </a:ext>
            </a:extLst>
          </p:cNvPr>
          <p:cNvSpPr>
            <a:spLocks noGrp="1"/>
          </p:cNvSpPr>
          <p:nvPr>
            <p:ph type="ftr" sz="quarter" idx="11"/>
          </p:nvPr>
        </p:nvSpPr>
        <p:spPr>
          <a:xfrm>
            <a:off x="3390900" y="5654811"/>
            <a:ext cx="5410200" cy="279862"/>
          </a:xfrm>
        </p:spPr>
        <p:txBody>
          <a:bodyPr/>
          <a:lstStyle>
            <a:lvl1pPr>
              <a:defRPr b="0" i="0">
                <a:latin typeface="Source Sans Pro" panose="020B0503030403020204" pitchFamily="34" charset="0"/>
              </a:defRPr>
            </a:lvl1pPr>
          </a:lstStyle>
          <a:p>
            <a:endParaRPr lang="en-US"/>
          </a:p>
        </p:txBody>
      </p:sp>
    </p:spTree>
    <p:extLst>
      <p:ext uri="{BB962C8B-B14F-4D97-AF65-F5344CB8AC3E}">
        <p14:creationId xmlns:p14="http://schemas.microsoft.com/office/powerpoint/2010/main" val="34185892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itle Slide (Client Logo)">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624638C-8CE5-4247-9970-8768D0AD3455}"/>
              </a:ext>
            </a:extLst>
          </p:cNvPr>
          <p:cNvSpPr/>
          <p:nvPr/>
        </p:nvSpPr>
        <p:spPr>
          <a:xfrm flipV="1">
            <a:off x="0" y="0"/>
            <a:ext cx="12192000" cy="6172200"/>
          </a:xfrm>
          <a:prstGeom prst="rect">
            <a:avLst/>
          </a:prstGeom>
          <a:solidFill>
            <a:schemeClr val="bg2"/>
          </a:solidFill>
          <a:ln>
            <a:noFill/>
          </a:ln>
          <a:effectLst>
            <a:innerShdw blurRad="254000" dist="50800" dir="16200000">
              <a:schemeClr val="bg2">
                <a:lumMod val="1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sp>
        <p:nvSpPr>
          <p:cNvPr id="3" name="Subtitle 2">
            <a:extLst>
              <a:ext uri="{FF2B5EF4-FFF2-40B4-BE49-F238E27FC236}">
                <a16:creationId xmlns:a16="http://schemas.microsoft.com/office/drawing/2014/main" id="{9A3ED149-C23D-40D9-9CE0-C20C9EAC0CF3}"/>
              </a:ext>
            </a:extLst>
          </p:cNvPr>
          <p:cNvSpPr>
            <a:spLocks noGrp="1"/>
          </p:cNvSpPr>
          <p:nvPr>
            <p:ph type="subTitle" idx="1"/>
          </p:nvPr>
        </p:nvSpPr>
        <p:spPr>
          <a:xfrm>
            <a:off x="685800" y="3675888"/>
            <a:ext cx="10820400" cy="914399"/>
          </a:xfrm>
        </p:spPr>
        <p:txBody>
          <a:bodyPr/>
          <a:lstStyle>
            <a:lvl1pPr marL="0" indent="0" algn="ctr">
              <a:lnSpc>
                <a:spcPct val="100000"/>
              </a:lnSpc>
              <a:buNone/>
              <a:defRPr sz="3200" b="0" i="0">
                <a:solidFill>
                  <a:schemeClr val="accent2"/>
                </a:solidFill>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Graphic 13">
            <a:extLst>
              <a:ext uri="{FF2B5EF4-FFF2-40B4-BE49-F238E27FC236}">
                <a16:creationId xmlns:a16="http://schemas.microsoft.com/office/drawing/2014/main" id="{F5CDBCA0-5E97-4356-ABF4-7CBFF60B2A6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34857" y="6414854"/>
            <a:ext cx="2322286" cy="200492"/>
          </a:xfrm>
          <a:prstGeom prst="rect">
            <a:avLst/>
          </a:prstGeom>
        </p:spPr>
      </p:pic>
      <p:sp>
        <p:nvSpPr>
          <p:cNvPr id="2" name="Title 1">
            <a:extLst>
              <a:ext uri="{FF2B5EF4-FFF2-40B4-BE49-F238E27FC236}">
                <a16:creationId xmlns:a16="http://schemas.microsoft.com/office/drawing/2014/main" id="{63336ABC-A68B-47AA-8637-A30E5C19AE60}"/>
              </a:ext>
            </a:extLst>
          </p:cNvPr>
          <p:cNvSpPr>
            <a:spLocks noGrp="1"/>
          </p:cNvSpPr>
          <p:nvPr>
            <p:ph type="ctrTitle"/>
          </p:nvPr>
        </p:nvSpPr>
        <p:spPr>
          <a:xfrm>
            <a:off x="685800" y="2069512"/>
            <a:ext cx="10820400" cy="1304387"/>
          </a:xfrm>
        </p:spPr>
        <p:txBody>
          <a:bodyPr anchor="b"/>
          <a:lstStyle>
            <a:lvl1pPr algn="ctr">
              <a:defRPr sz="6000" b="0" i="0">
                <a:latin typeface="Source Sans Pro" panose="020B0503030403020204" pitchFamily="34" charset="0"/>
              </a:defRPr>
            </a:lvl1p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24A86C2B-C1E7-4752-AC50-E8E1E734E782}"/>
              </a:ext>
            </a:extLst>
          </p:cNvPr>
          <p:cNvSpPr>
            <a:spLocks noGrp="1"/>
          </p:cNvSpPr>
          <p:nvPr>
            <p:ph type="dt" sz="half" idx="10"/>
          </p:nvPr>
        </p:nvSpPr>
        <p:spPr>
          <a:xfrm>
            <a:off x="685800" y="5798148"/>
            <a:ext cx="1245681" cy="136525"/>
          </a:xfrm>
        </p:spPr>
        <p:txBody>
          <a:bodyPr/>
          <a:lstStyle>
            <a:lvl1pPr>
              <a:defRPr b="0" i="0">
                <a:solidFill>
                  <a:schemeClr val="accent4"/>
                </a:solidFill>
                <a:latin typeface="Source Sans Pro" panose="020B0503030403020204" pitchFamily="34" charset="0"/>
              </a:defRPr>
            </a:lvl1pPr>
          </a:lstStyle>
          <a:p>
            <a:fld id="{0BBDF3C6-B9C0-4E42-9FB2-D436DD6B22E2}" type="datetime1">
              <a:rPr lang="en-US" smtClean="0"/>
              <a:pPr/>
              <a:t>3/11/2025</a:t>
            </a:fld>
            <a:endParaRPr lang="en-US" dirty="0"/>
          </a:p>
        </p:txBody>
      </p:sp>
      <p:sp>
        <p:nvSpPr>
          <p:cNvPr id="8" name="Footer Placeholder 7">
            <a:extLst>
              <a:ext uri="{FF2B5EF4-FFF2-40B4-BE49-F238E27FC236}">
                <a16:creationId xmlns:a16="http://schemas.microsoft.com/office/drawing/2014/main" id="{8EE54B2F-3B18-4E97-9866-8FA7084F54BF}"/>
              </a:ext>
            </a:extLst>
          </p:cNvPr>
          <p:cNvSpPr>
            <a:spLocks noGrp="1"/>
          </p:cNvSpPr>
          <p:nvPr>
            <p:ph type="ftr" sz="quarter" idx="11"/>
          </p:nvPr>
        </p:nvSpPr>
        <p:spPr>
          <a:xfrm>
            <a:off x="3390900" y="5654811"/>
            <a:ext cx="5410200" cy="279862"/>
          </a:xfrm>
        </p:spPr>
        <p:txBody>
          <a:bodyPr/>
          <a:lstStyle>
            <a:lvl1pPr>
              <a:defRPr b="0" i="0">
                <a:solidFill>
                  <a:schemeClr val="accent4"/>
                </a:solidFill>
                <a:latin typeface="Source Sans Pro" panose="020B0503030403020204" pitchFamily="34" charset="0"/>
              </a:defRPr>
            </a:lvl1pPr>
          </a:lstStyle>
          <a:p>
            <a:endParaRPr lang="en-US" dirty="0"/>
          </a:p>
        </p:txBody>
      </p:sp>
      <p:sp>
        <p:nvSpPr>
          <p:cNvPr id="15" name="Picture Placeholder 14">
            <a:extLst>
              <a:ext uri="{FF2B5EF4-FFF2-40B4-BE49-F238E27FC236}">
                <a16:creationId xmlns:a16="http://schemas.microsoft.com/office/drawing/2014/main" id="{5D63F37A-40B7-4A13-BBCC-4C190819C13A}"/>
              </a:ext>
            </a:extLst>
          </p:cNvPr>
          <p:cNvSpPr>
            <a:spLocks noGrp="1"/>
          </p:cNvSpPr>
          <p:nvPr>
            <p:ph type="pic" sz="quarter" idx="12" hasCustomPrompt="1"/>
          </p:nvPr>
        </p:nvSpPr>
        <p:spPr>
          <a:xfrm>
            <a:off x="4358640" y="952230"/>
            <a:ext cx="3474720" cy="795232"/>
          </a:xfrm>
        </p:spPr>
        <p:txBody>
          <a:bodyPr anchor="t"/>
          <a:lstStyle>
            <a:lvl1pPr algn="ctr">
              <a:buNone/>
              <a:defRPr sz="1400" b="0" i="0">
                <a:solidFill>
                  <a:schemeClr val="tx1"/>
                </a:solidFill>
                <a:latin typeface="Source Sans Pro" panose="020B0503030403020204" pitchFamily="34" charset="0"/>
              </a:defRPr>
            </a:lvl1pPr>
          </a:lstStyle>
          <a:p>
            <a:r>
              <a:rPr lang="en-US" dirty="0"/>
              <a:t>Click picture icon to insert client logo</a:t>
            </a:r>
          </a:p>
        </p:txBody>
      </p:sp>
      <p:sp>
        <p:nvSpPr>
          <p:cNvPr id="4" name="Rectangle 3">
            <a:extLst>
              <a:ext uri="{FF2B5EF4-FFF2-40B4-BE49-F238E27FC236}">
                <a16:creationId xmlns:a16="http://schemas.microsoft.com/office/drawing/2014/main" id="{2E016740-C698-77F4-259D-3F841C510EF6}"/>
              </a:ext>
            </a:extLst>
          </p:cNvPr>
          <p:cNvSpPr/>
          <p:nvPr userDrawn="1"/>
        </p:nvSpPr>
        <p:spPr>
          <a:xfrm flipV="1">
            <a:off x="0" y="0"/>
            <a:ext cx="12192000" cy="6172200"/>
          </a:xfrm>
          <a:prstGeom prst="rect">
            <a:avLst/>
          </a:prstGeom>
          <a:solidFill>
            <a:schemeClr val="bg2"/>
          </a:solidFill>
          <a:ln>
            <a:noFill/>
          </a:ln>
          <a:effectLst>
            <a:innerShdw blurRad="254000" dist="50800" dir="16200000">
              <a:schemeClr val="bg2">
                <a:lumMod val="1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5" name="Graphic 4">
            <a:extLst>
              <a:ext uri="{FF2B5EF4-FFF2-40B4-BE49-F238E27FC236}">
                <a16:creationId xmlns:a16="http://schemas.microsoft.com/office/drawing/2014/main" id="{B4DCF8A2-93E4-2CD6-CBC7-CECC8FFA22A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934857" y="6414854"/>
            <a:ext cx="2322286" cy="200492"/>
          </a:xfrm>
          <a:prstGeom prst="rect">
            <a:avLst/>
          </a:prstGeom>
        </p:spPr>
      </p:pic>
    </p:spTree>
    <p:extLst>
      <p:ext uri="{BB962C8B-B14F-4D97-AF65-F5344CB8AC3E}">
        <p14:creationId xmlns:p14="http://schemas.microsoft.com/office/powerpoint/2010/main" val="35076916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6CD83-3A6C-4D02-098C-F2F99370AF77}"/>
              </a:ext>
            </a:extLst>
          </p:cNvPr>
          <p:cNvSpPr/>
          <p:nvPr/>
        </p:nvSpPr>
        <p:spPr>
          <a:xfrm flipV="1">
            <a:off x="0" y="0"/>
            <a:ext cx="12192000" cy="596270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sp>
        <p:nvSpPr>
          <p:cNvPr id="12" name="Rectangle 11">
            <a:extLst>
              <a:ext uri="{FF2B5EF4-FFF2-40B4-BE49-F238E27FC236}">
                <a16:creationId xmlns:a16="http://schemas.microsoft.com/office/drawing/2014/main" id="{09C79EAB-9301-4B0C-8AF4-3572CD2D274F}"/>
              </a:ext>
            </a:extLst>
          </p:cNvPr>
          <p:cNvSpPr/>
          <p:nvPr/>
        </p:nvSpPr>
        <p:spPr>
          <a:xfrm>
            <a:off x="0" y="5962709"/>
            <a:ext cx="12192000" cy="2286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sp>
        <p:nvSpPr>
          <p:cNvPr id="2" name="Title 1">
            <a:extLst>
              <a:ext uri="{FF2B5EF4-FFF2-40B4-BE49-F238E27FC236}">
                <a16:creationId xmlns:a16="http://schemas.microsoft.com/office/drawing/2014/main" id="{1FACC65C-1E8A-4AD7-BF9E-A307D4C49436}"/>
              </a:ext>
            </a:extLst>
          </p:cNvPr>
          <p:cNvSpPr>
            <a:spLocks noGrp="1"/>
          </p:cNvSpPr>
          <p:nvPr>
            <p:ph type="title"/>
          </p:nvPr>
        </p:nvSpPr>
        <p:spPr>
          <a:xfrm>
            <a:off x="1295400" y="770020"/>
            <a:ext cx="9601200" cy="2148689"/>
          </a:xfrm>
        </p:spPr>
        <p:txBody>
          <a:bodyPr anchor="b"/>
          <a:lstStyle>
            <a:lvl1pPr algn="l">
              <a:defRPr sz="5400" b="0" i="0">
                <a:latin typeface="Source Sans Pro" panose="020B0503030403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45F2A9-1816-4BBB-BE9D-5D22652D3F48}"/>
              </a:ext>
            </a:extLst>
          </p:cNvPr>
          <p:cNvSpPr>
            <a:spLocks noGrp="1"/>
          </p:cNvSpPr>
          <p:nvPr>
            <p:ph type="body" idx="1"/>
          </p:nvPr>
        </p:nvSpPr>
        <p:spPr>
          <a:xfrm>
            <a:off x="1295400" y="3400566"/>
            <a:ext cx="9601200" cy="1171434"/>
          </a:xfrm>
        </p:spPr>
        <p:txBody>
          <a:bodyPr/>
          <a:lstStyle>
            <a:lvl1pPr marL="0" indent="0" algn="l">
              <a:lnSpc>
                <a:spcPct val="90000"/>
              </a:lnSpc>
              <a:spcBef>
                <a:spcPts val="0"/>
              </a:spcBef>
              <a:buNone/>
              <a:defRPr sz="2400" b="0" i="0" cap="all" baseline="0">
                <a:solidFill>
                  <a:schemeClr val="accent2"/>
                </a:solidFill>
                <a:latin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D892E-440C-4A40-83D9-EDBD28138604}"/>
              </a:ext>
            </a:extLst>
          </p:cNvPr>
          <p:cNvSpPr>
            <a:spLocks noGrp="1"/>
          </p:cNvSpPr>
          <p:nvPr>
            <p:ph type="dt" sz="half" idx="10"/>
          </p:nvPr>
        </p:nvSpPr>
        <p:spPr/>
        <p:txBody>
          <a:bodyPr/>
          <a:lstStyle>
            <a:lvl1pPr>
              <a:defRPr b="0" i="0">
                <a:solidFill>
                  <a:schemeClr val="accent4"/>
                </a:solidFill>
                <a:latin typeface="Source Sans Pro" panose="020B0503030403020204" pitchFamily="34" charset="0"/>
              </a:defRPr>
            </a:lvl1pPr>
          </a:lstStyle>
          <a:p>
            <a:fld id="{6A069B2E-7200-4430-8F80-F0A9F761D275}" type="datetimeFigureOut">
              <a:rPr lang="en-US" smtClean="0"/>
              <a:t>3/11/2025</a:t>
            </a:fld>
            <a:endParaRPr lang="en-US"/>
          </a:p>
        </p:txBody>
      </p:sp>
      <p:sp>
        <p:nvSpPr>
          <p:cNvPr id="5" name="Footer Placeholder 4">
            <a:extLst>
              <a:ext uri="{FF2B5EF4-FFF2-40B4-BE49-F238E27FC236}">
                <a16:creationId xmlns:a16="http://schemas.microsoft.com/office/drawing/2014/main" id="{33C6AEC0-C462-4EF0-B0E9-663A359BFB81}"/>
              </a:ext>
            </a:extLst>
          </p:cNvPr>
          <p:cNvSpPr>
            <a:spLocks noGrp="1"/>
          </p:cNvSpPr>
          <p:nvPr>
            <p:ph type="ftr" sz="quarter" idx="11"/>
          </p:nvPr>
        </p:nvSpPr>
        <p:spPr/>
        <p:txBody>
          <a:bodyPr/>
          <a:lstStyle>
            <a:lvl1pPr>
              <a:defRPr b="0" i="0">
                <a:solidFill>
                  <a:schemeClr val="accent4"/>
                </a:solidFill>
                <a:latin typeface="Source Sans Pro" panose="020B0503030403020204" pitchFamily="34" charset="0"/>
              </a:defRPr>
            </a:lvl1pPr>
          </a:lstStyle>
          <a:p>
            <a:endParaRPr lang="en-US"/>
          </a:p>
        </p:txBody>
      </p:sp>
      <p:sp>
        <p:nvSpPr>
          <p:cNvPr id="6" name="Slide Number Placeholder 5">
            <a:extLst>
              <a:ext uri="{FF2B5EF4-FFF2-40B4-BE49-F238E27FC236}">
                <a16:creationId xmlns:a16="http://schemas.microsoft.com/office/drawing/2014/main" id="{E9DD5AAD-DB3A-437E-9FAD-30BF2B5DFD00}"/>
              </a:ext>
            </a:extLst>
          </p:cNvPr>
          <p:cNvSpPr>
            <a:spLocks noGrp="1"/>
          </p:cNvSpPr>
          <p:nvPr>
            <p:ph type="sldNum" sz="quarter" idx="12"/>
          </p:nvPr>
        </p:nvSpPr>
        <p:spPr/>
        <p:txBody>
          <a:bodyPr/>
          <a:lstStyle>
            <a:lvl1pPr>
              <a:defRPr b="0" i="0">
                <a:solidFill>
                  <a:schemeClr val="accent4"/>
                </a:solidFill>
                <a:latin typeface="Source Sans Pro" panose="020B0503030403020204" pitchFamily="34" charset="0"/>
              </a:defRPr>
            </a:lvl1pPr>
          </a:lstStyle>
          <a:p>
            <a:fld id="{B3AE46F4-4864-4315-A47A-19C4C99E379A}" type="slidenum">
              <a:rPr lang="en-US" smtClean="0"/>
              <a:t>‹#›</a:t>
            </a:fld>
            <a:endParaRPr lang="en-US"/>
          </a:p>
        </p:txBody>
      </p:sp>
      <p:pic>
        <p:nvPicPr>
          <p:cNvPr id="8" name="Graphic 7">
            <a:extLst>
              <a:ext uri="{FF2B5EF4-FFF2-40B4-BE49-F238E27FC236}">
                <a16:creationId xmlns:a16="http://schemas.microsoft.com/office/drawing/2014/main" id="{8D165B94-DF56-8ADD-FF24-B43E78C57830}"/>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679577" y="6450788"/>
            <a:ext cx="1826623" cy="157700"/>
          </a:xfrm>
          <a:prstGeom prst="rect">
            <a:avLst/>
          </a:prstGeom>
        </p:spPr>
      </p:pic>
      <p:sp>
        <p:nvSpPr>
          <p:cNvPr id="9" name="Rectangle 8">
            <a:extLst>
              <a:ext uri="{FF2B5EF4-FFF2-40B4-BE49-F238E27FC236}">
                <a16:creationId xmlns:a16="http://schemas.microsoft.com/office/drawing/2014/main" id="{C915FAD1-0236-C387-4632-911B2F67F246}"/>
              </a:ext>
            </a:extLst>
          </p:cNvPr>
          <p:cNvSpPr/>
          <p:nvPr/>
        </p:nvSpPr>
        <p:spPr>
          <a:xfrm>
            <a:off x="0" y="5962705"/>
            <a:ext cx="12192000" cy="228602"/>
          </a:xfrm>
          <a:prstGeom prst="rect">
            <a:avLst/>
          </a:prstGeom>
          <a:solidFill>
            <a:schemeClr val="accent2"/>
          </a:solidFill>
          <a:ln>
            <a:noFill/>
          </a:ln>
          <a:effectLst>
            <a:innerShdw blurRad="254000" dist="50800" dir="16200000">
              <a:schemeClr val="bg2">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spTree>
    <p:extLst>
      <p:ext uri="{BB962C8B-B14F-4D97-AF65-F5344CB8AC3E}">
        <p14:creationId xmlns:p14="http://schemas.microsoft.com/office/powerpoint/2010/main" val="4196476486"/>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Do not remove" hidden="1">
            <a:extLst>
              <a:ext uri="{FF2B5EF4-FFF2-40B4-BE49-F238E27FC236}">
                <a16:creationId xmlns:a16="http://schemas.microsoft.com/office/drawing/2014/main" id="{45CCC459-176D-1C28-CEF8-B8F7184A3E1C}"/>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sp>
        <p:nvSpPr>
          <p:cNvPr id="2" name="Title 1">
            <a:extLst>
              <a:ext uri="{FF2B5EF4-FFF2-40B4-BE49-F238E27FC236}">
                <a16:creationId xmlns:a16="http://schemas.microsoft.com/office/drawing/2014/main" id="{9917A7F3-1BEE-4E36-8276-A73CF8334142}"/>
              </a:ext>
            </a:extLst>
          </p:cNvPr>
          <p:cNvSpPr>
            <a:spLocks noGrp="1"/>
          </p:cNvSpPr>
          <p:nvPr>
            <p:ph type="title"/>
          </p:nvPr>
        </p:nvSpPr>
        <p:spPr/>
        <p:txBody>
          <a:bodyPr/>
          <a:lstStyle>
            <a:lvl1pPr>
              <a:defRPr b="0" i="0">
                <a:latin typeface="Source Sans Pro" panose="020B0503030403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0586654-FB02-4AD7-9E0C-110F4DABF321}"/>
              </a:ext>
            </a:extLst>
          </p:cNvPr>
          <p:cNvSpPr>
            <a:spLocks noGrp="1"/>
          </p:cNvSpPr>
          <p:nvPr>
            <p:ph idx="1" hasCustomPrompt="1"/>
          </p:nvPr>
        </p:nvSpPr>
        <p:spPr>
          <a:xfrm>
            <a:off x="685799" y="1600200"/>
            <a:ext cx="10820399" cy="4229099"/>
          </a:xfrm>
        </p:spPr>
        <p:txBody>
          <a:bodyPr/>
          <a:lstStyle>
            <a:lvl1pPr>
              <a:defRPr b="0" i="0">
                <a:latin typeface="Source Sans Pro" panose="020B0503030403020204" pitchFamily="34" charset="0"/>
              </a:defRPr>
            </a:lvl1pPr>
            <a:lvl2pPr>
              <a:defRPr b="0" i="0">
                <a:latin typeface="Source Sans Pro" panose="020B0503030403020204" pitchFamily="34" charset="0"/>
              </a:defRPr>
            </a:lvl2pPr>
            <a:lvl3pPr>
              <a:defRPr b="0" i="0">
                <a:latin typeface="Source Sans Pro" panose="020B0503030403020204" pitchFamily="34" charset="0"/>
              </a:defRPr>
            </a:lvl3pPr>
            <a:lvl4pPr>
              <a:defRPr b="0" i="0">
                <a:latin typeface="Source Sans Pro" panose="020B0503030403020204" pitchFamily="34" charset="0"/>
              </a:defRPr>
            </a:lvl4pPr>
            <a:lvl5pPr>
              <a:defRPr b="0" i="0">
                <a:latin typeface="Source Sans Pro" panose="020B0503030403020204" pitchFamily="34" charset="0"/>
              </a:defRPr>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9FAA16-E70E-4455-BBF7-DFC20FED6021}"/>
              </a:ext>
            </a:extLst>
          </p:cNvPr>
          <p:cNvSpPr>
            <a:spLocks noGrp="1"/>
          </p:cNvSpPr>
          <p:nvPr>
            <p:ph type="dt" sz="half" idx="10"/>
          </p:nvPr>
        </p:nvSpPr>
        <p:spPr/>
        <p:txBody>
          <a:bodyPr/>
          <a:lstStyle>
            <a:lvl1pPr>
              <a:defRPr b="0" i="0">
                <a:solidFill>
                  <a:schemeClr val="accent4"/>
                </a:solidFill>
                <a:latin typeface="Source Sans Pro" panose="020B0503030403020204" pitchFamily="34" charset="0"/>
              </a:defRPr>
            </a:lvl1pPr>
          </a:lstStyle>
          <a:p>
            <a:fld id="{6A069B2E-7200-4430-8F80-F0A9F761D275}" type="datetimeFigureOut">
              <a:rPr lang="en-US" smtClean="0"/>
              <a:t>3/11/2025</a:t>
            </a:fld>
            <a:endParaRPr lang="en-US"/>
          </a:p>
        </p:txBody>
      </p:sp>
      <p:sp>
        <p:nvSpPr>
          <p:cNvPr id="5" name="Footer Placeholder 4">
            <a:extLst>
              <a:ext uri="{FF2B5EF4-FFF2-40B4-BE49-F238E27FC236}">
                <a16:creationId xmlns:a16="http://schemas.microsoft.com/office/drawing/2014/main" id="{DAC1FB17-72CA-48D3-B67A-A4F204802A94}"/>
              </a:ext>
            </a:extLst>
          </p:cNvPr>
          <p:cNvSpPr>
            <a:spLocks noGrp="1"/>
          </p:cNvSpPr>
          <p:nvPr>
            <p:ph type="ftr" sz="quarter" idx="11"/>
          </p:nvPr>
        </p:nvSpPr>
        <p:spPr/>
        <p:txBody>
          <a:bodyPr/>
          <a:lstStyle>
            <a:lvl1pPr>
              <a:defRPr b="0" i="0">
                <a:solidFill>
                  <a:schemeClr val="accent4"/>
                </a:solidFill>
                <a:latin typeface="Source Sans Pro" panose="020B0503030403020204" pitchFamily="34" charset="0"/>
              </a:defRPr>
            </a:lvl1pPr>
          </a:lstStyle>
          <a:p>
            <a:endParaRPr lang="en-US"/>
          </a:p>
        </p:txBody>
      </p:sp>
      <p:sp>
        <p:nvSpPr>
          <p:cNvPr id="6" name="Slide Number Placeholder 5">
            <a:extLst>
              <a:ext uri="{FF2B5EF4-FFF2-40B4-BE49-F238E27FC236}">
                <a16:creationId xmlns:a16="http://schemas.microsoft.com/office/drawing/2014/main" id="{8F5733EA-8232-42B5-8645-0C7D05477A30}"/>
              </a:ext>
            </a:extLst>
          </p:cNvPr>
          <p:cNvSpPr>
            <a:spLocks noGrp="1"/>
          </p:cNvSpPr>
          <p:nvPr>
            <p:ph type="sldNum" sz="quarter" idx="12"/>
          </p:nvPr>
        </p:nvSpPr>
        <p:spPr/>
        <p:txBody>
          <a:bodyPr/>
          <a:lstStyle>
            <a:lvl1pPr>
              <a:defRPr b="0" i="0">
                <a:solidFill>
                  <a:schemeClr val="accent4"/>
                </a:solidFill>
                <a:latin typeface="Source Sans Pro" panose="020B0503030403020204" pitchFamily="34" charset="0"/>
              </a:defRPr>
            </a:lvl1pPr>
          </a:lstStyle>
          <a:p>
            <a:fld id="{B3AE46F4-4864-4315-A47A-19C4C99E379A}" type="slidenum">
              <a:rPr lang="en-US" smtClean="0"/>
              <a:t>‹#›</a:t>
            </a:fld>
            <a:endParaRPr lang="en-US"/>
          </a:p>
        </p:txBody>
      </p:sp>
    </p:spTree>
    <p:extLst>
      <p:ext uri="{BB962C8B-B14F-4D97-AF65-F5344CB8AC3E}">
        <p14:creationId xmlns:p14="http://schemas.microsoft.com/office/powerpoint/2010/main" val="28998018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7" name="Do not remove" hidden="1">
            <a:extLst>
              <a:ext uri="{FF2B5EF4-FFF2-40B4-BE49-F238E27FC236}">
                <a16:creationId xmlns:a16="http://schemas.microsoft.com/office/drawing/2014/main" id="{55954E09-B756-F479-943E-32EAEF818FC9}"/>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sp>
        <p:nvSpPr>
          <p:cNvPr id="2" name="Title 1">
            <a:extLst>
              <a:ext uri="{FF2B5EF4-FFF2-40B4-BE49-F238E27FC236}">
                <a16:creationId xmlns:a16="http://schemas.microsoft.com/office/drawing/2014/main" id="{9917A7F3-1BEE-4E36-8276-A73CF8334142}"/>
              </a:ext>
            </a:extLst>
          </p:cNvPr>
          <p:cNvSpPr>
            <a:spLocks noGrp="1"/>
          </p:cNvSpPr>
          <p:nvPr>
            <p:ph type="title"/>
          </p:nvPr>
        </p:nvSpPr>
        <p:spPr/>
        <p:txBody>
          <a:bodyPr/>
          <a:lstStyle>
            <a:lvl1pPr>
              <a:defRPr b="0" i="0">
                <a:latin typeface="Source Sans Pro" panose="020B0503030403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0586654-FB02-4AD7-9E0C-110F4DABF321}"/>
              </a:ext>
            </a:extLst>
          </p:cNvPr>
          <p:cNvSpPr>
            <a:spLocks noGrp="1"/>
          </p:cNvSpPr>
          <p:nvPr>
            <p:ph idx="1" hasCustomPrompt="1"/>
          </p:nvPr>
        </p:nvSpPr>
        <p:spPr>
          <a:xfrm>
            <a:off x="685800" y="1600201"/>
            <a:ext cx="10820400" cy="4229099"/>
          </a:xfrm>
        </p:spPr>
        <p:txBody>
          <a:bodyPr numCol="3" spcCol="228600"/>
          <a:lstStyle>
            <a:lvl1pPr>
              <a:defRPr b="0" i="0">
                <a:latin typeface="Source Sans Pro" panose="020B0503030403020204" pitchFamily="34" charset="0"/>
              </a:defRPr>
            </a:lvl1pPr>
            <a:lvl2pPr>
              <a:defRPr b="0" i="0">
                <a:latin typeface="Source Sans Pro" panose="020B0503030403020204" pitchFamily="34" charset="0"/>
              </a:defRPr>
            </a:lvl2pPr>
            <a:lvl3pPr>
              <a:defRPr b="0" i="0">
                <a:latin typeface="Source Sans Pro" panose="020B0503030403020204" pitchFamily="34" charset="0"/>
              </a:defRPr>
            </a:lvl3pPr>
            <a:lvl4pPr>
              <a:defRPr b="0" i="0">
                <a:latin typeface="Source Sans Pro" panose="020B0503030403020204" pitchFamily="34" charset="0"/>
              </a:defRPr>
            </a:lvl4pPr>
            <a:lvl5pPr>
              <a:defRPr b="0" i="0">
                <a:latin typeface="Source Sans Pro" panose="020B0503030403020204" pitchFamily="34" charset="0"/>
              </a:defRPr>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9FAA16-E70E-4455-BBF7-DFC20FED6021}"/>
              </a:ext>
            </a:extLst>
          </p:cNvPr>
          <p:cNvSpPr>
            <a:spLocks noGrp="1"/>
          </p:cNvSpPr>
          <p:nvPr>
            <p:ph type="dt" sz="half" idx="10"/>
          </p:nvPr>
        </p:nvSpPr>
        <p:spPr/>
        <p:txBody>
          <a:bodyPr/>
          <a:lstStyle>
            <a:lvl1pPr>
              <a:defRPr b="0" i="0">
                <a:solidFill>
                  <a:schemeClr val="accent4"/>
                </a:solidFill>
                <a:latin typeface="Source Sans Pro" panose="020B0503030403020204" pitchFamily="34" charset="0"/>
              </a:defRPr>
            </a:lvl1pPr>
          </a:lstStyle>
          <a:p>
            <a:fld id="{6A069B2E-7200-4430-8F80-F0A9F761D275}" type="datetimeFigureOut">
              <a:rPr lang="en-US" smtClean="0"/>
              <a:t>3/11/2025</a:t>
            </a:fld>
            <a:endParaRPr lang="en-US"/>
          </a:p>
        </p:txBody>
      </p:sp>
      <p:sp>
        <p:nvSpPr>
          <p:cNvPr id="5" name="Footer Placeholder 4">
            <a:extLst>
              <a:ext uri="{FF2B5EF4-FFF2-40B4-BE49-F238E27FC236}">
                <a16:creationId xmlns:a16="http://schemas.microsoft.com/office/drawing/2014/main" id="{DAC1FB17-72CA-48D3-B67A-A4F204802A94}"/>
              </a:ext>
            </a:extLst>
          </p:cNvPr>
          <p:cNvSpPr>
            <a:spLocks noGrp="1"/>
          </p:cNvSpPr>
          <p:nvPr>
            <p:ph type="ftr" sz="quarter" idx="11"/>
          </p:nvPr>
        </p:nvSpPr>
        <p:spPr/>
        <p:txBody>
          <a:bodyPr/>
          <a:lstStyle>
            <a:lvl1pPr>
              <a:defRPr b="0" i="0">
                <a:solidFill>
                  <a:schemeClr val="accent4"/>
                </a:solidFill>
                <a:latin typeface="Source Sans Pro" panose="020B0503030403020204" pitchFamily="34" charset="0"/>
              </a:defRPr>
            </a:lvl1pPr>
          </a:lstStyle>
          <a:p>
            <a:endParaRPr lang="en-US"/>
          </a:p>
        </p:txBody>
      </p:sp>
      <p:sp>
        <p:nvSpPr>
          <p:cNvPr id="6" name="Slide Number Placeholder 5">
            <a:extLst>
              <a:ext uri="{FF2B5EF4-FFF2-40B4-BE49-F238E27FC236}">
                <a16:creationId xmlns:a16="http://schemas.microsoft.com/office/drawing/2014/main" id="{8F5733EA-8232-42B5-8645-0C7D05477A30}"/>
              </a:ext>
            </a:extLst>
          </p:cNvPr>
          <p:cNvSpPr>
            <a:spLocks noGrp="1"/>
          </p:cNvSpPr>
          <p:nvPr>
            <p:ph type="sldNum" sz="quarter" idx="12"/>
          </p:nvPr>
        </p:nvSpPr>
        <p:spPr/>
        <p:txBody>
          <a:bodyPr/>
          <a:lstStyle>
            <a:lvl1pPr>
              <a:defRPr b="0" i="0">
                <a:solidFill>
                  <a:schemeClr val="accent4"/>
                </a:solidFill>
                <a:latin typeface="Source Sans Pro" panose="020B0503030403020204" pitchFamily="34" charset="0"/>
              </a:defRPr>
            </a:lvl1pPr>
          </a:lstStyle>
          <a:p>
            <a:fld id="{B3AE46F4-4864-4315-A47A-19C4C99E379A}" type="slidenum">
              <a:rPr lang="en-US" smtClean="0"/>
              <a:t>‹#›</a:t>
            </a:fld>
            <a:endParaRPr lang="en-US"/>
          </a:p>
        </p:txBody>
      </p:sp>
    </p:spTree>
    <p:extLst>
      <p:ext uri="{BB962C8B-B14F-4D97-AF65-F5344CB8AC3E}">
        <p14:creationId xmlns:p14="http://schemas.microsoft.com/office/powerpoint/2010/main" val="13418936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7A7F3-1BEE-4E36-8276-A73CF8334142}"/>
              </a:ext>
            </a:extLst>
          </p:cNvPr>
          <p:cNvSpPr>
            <a:spLocks noGrp="1"/>
          </p:cNvSpPr>
          <p:nvPr>
            <p:ph type="title"/>
          </p:nvPr>
        </p:nvSpPr>
        <p:spPr>
          <a:xfrm>
            <a:off x="685800" y="681038"/>
            <a:ext cx="2924367" cy="1833562"/>
          </a:xfrm>
        </p:spPr>
        <p:txBody>
          <a:bodyPr/>
          <a:lstStyle>
            <a:lvl1pPr>
              <a:defRPr b="0" i="0">
                <a:solidFill>
                  <a:schemeClr val="tx1"/>
                </a:solidFill>
                <a:latin typeface="Source Sans Pro" panose="020B0503030403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0586654-FB02-4AD7-9E0C-110F4DABF321}"/>
              </a:ext>
            </a:extLst>
          </p:cNvPr>
          <p:cNvSpPr>
            <a:spLocks noGrp="1"/>
          </p:cNvSpPr>
          <p:nvPr>
            <p:ph idx="1" hasCustomPrompt="1"/>
          </p:nvPr>
        </p:nvSpPr>
        <p:spPr>
          <a:xfrm>
            <a:off x="4978400" y="685800"/>
            <a:ext cx="6527800" cy="5143500"/>
          </a:xfrm>
        </p:spPr>
        <p:txBody>
          <a:bodyPr/>
          <a:lstStyle>
            <a:lvl1pPr>
              <a:defRPr b="0" i="0">
                <a:latin typeface="Source Sans Pro" panose="020B0503030403020204" pitchFamily="34" charset="0"/>
              </a:defRPr>
            </a:lvl1pPr>
            <a:lvl2pPr>
              <a:defRPr b="0" i="0">
                <a:latin typeface="Source Sans Pro" panose="020B0503030403020204" pitchFamily="34" charset="0"/>
              </a:defRPr>
            </a:lvl2pPr>
            <a:lvl3pPr>
              <a:defRPr b="0" i="0">
                <a:latin typeface="Source Sans Pro" panose="020B0503030403020204" pitchFamily="34" charset="0"/>
              </a:defRPr>
            </a:lvl3pPr>
            <a:lvl4pPr>
              <a:defRPr b="0" i="0">
                <a:latin typeface="Source Sans Pro" panose="020B0503030403020204" pitchFamily="34" charset="0"/>
              </a:defRPr>
            </a:lvl4pPr>
            <a:lvl5pPr>
              <a:defRPr b="0" i="0">
                <a:latin typeface="Source Sans Pro" panose="020B0503030403020204" pitchFamily="34" charset="0"/>
              </a:defRPr>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9FAA16-E70E-4455-BBF7-DFC20FED6021}"/>
              </a:ext>
            </a:extLst>
          </p:cNvPr>
          <p:cNvSpPr>
            <a:spLocks noGrp="1"/>
          </p:cNvSpPr>
          <p:nvPr>
            <p:ph type="dt" sz="half" idx="10"/>
          </p:nvPr>
        </p:nvSpPr>
        <p:spPr/>
        <p:txBody>
          <a:bodyPr/>
          <a:lstStyle>
            <a:lvl1pPr>
              <a:defRPr b="0" i="0">
                <a:solidFill>
                  <a:schemeClr val="accent4"/>
                </a:solidFill>
                <a:latin typeface="Source Sans Pro" panose="020B0503030403020204" pitchFamily="34" charset="0"/>
              </a:defRPr>
            </a:lvl1pPr>
          </a:lstStyle>
          <a:p>
            <a:fld id="{6A069B2E-7200-4430-8F80-F0A9F761D275}" type="datetimeFigureOut">
              <a:rPr lang="en-US" smtClean="0"/>
              <a:t>3/11/2025</a:t>
            </a:fld>
            <a:endParaRPr lang="en-US"/>
          </a:p>
        </p:txBody>
      </p:sp>
      <p:sp>
        <p:nvSpPr>
          <p:cNvPr id="6" name="Slide Number Placeholder 5">
            <a:extLst>
              <a:ext uri="{FF2B5EF4-FFF2-40B4-BE49-F238E27FC236}">
                <a16:creationId xmlns:a16="http://schemas.microsoft.com/office/drawing/2014/main" id="{8F5733EA-8232-42B5-8645-0C7D05477A30}"/>
              </a:ext>
            </a:extLst>
          </p:cNvPr>
          <p:cNvSpPr>
            <a:spLocks noGrp="1"/>
          </p:cNvSpPr>
          <p:nvPr>
            <p:ph type="sldNum" sz="quarter" idx="12"/>
          </p:nvPr>
        </p:nvSpPr>
        <p:spPr/>
        <p:txBody>
          <a:bodyPr/>
          <a:lstStyle>
            <a:lvl1pPr>
              <a:defRPr b="0" i="0">
                <a:solidFill>
                  <a:schemeClr val="accent4"/>
                </a:solidFill>
                <a:latin typeface="Source Sans Pro" panose="020B0503030403020204" pitchFamily="34" charset="0"/>
              </a:defRPr>
            </a:lvl1pPr>
          </a:lstStyle>
          <a:p>
            <a:fld id="{B3AE46F4-4864-4315-A47A-19C4C99E379A}" type="slidenum">
              <a:rPr lang="en-US" smtClean="0"/>
              <a:t>‹#›</a:t>
            </a:fld>
            <a:endParaRPr lang="en-US"/>
          </a:p>
        </p:txBody>
      </p:sp>
      <p:sp>
        <p:nvSpPr>
          <p:cNvPr id="14" name="Rectangle 13">
            <a:extLst>
              <a:ext uri="{FF2B5EF4-FFF2-40B4-BE49-F238E27FC236}">
                <a16:creationId xmlns:a16="http://schemas.microsoft.com/office/drawing/2014/main" id="{EF7638DF-6C01-48BB-B7BF-B5F70035EFE3}"/>
              </a:ext>
            </a:extLst>
          </p:cNvPr>
          <p:cNvSpPr/>
          <p:nvPr/>
        </p:nvSpPr>
        <p:spPr>
          <a:xfrm rot="5400000">
            <a:off x="749299" y="3314700"/>
            <a:ext cx="6858000" cy="228600"/>
          </a:xfrm>
          <a:prstGeom prst="rect">
            <a:avLst/>
          </a:prstGeom>
          <a:solidFill>
            <a:schemeClr val="accent2"/>
          </a:solidFill>
          <a:ln>
            <a:noFill/>
          </a:ln>
          <a:effectLst>
            <a:innerShdw blurRad="254000" dist="50800" dir="16200000">
              <a:schemeClr val="bg2">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sp>
        <p:nvSpPr>
          <p:cNvPr id="16" name="Footer Placeholder 4">
            <a:extLst>
              <a:ext uri="{FF2B5EF4-FFF2-40B4-BE49-F238E27FC236}">
                <a16:creationId xmlns:a16="http://schemas.microsoft.com/office/drawing/2014/main" id="{C62D786E-FA93-44DB-ACEB-89390A63B0E2}"/>
              </a:ext>
            </a:extLst>
          </p:cNvPr>
          <p:cNvSpPr>
            <a:spLocks noGrp="1"/>
          </p:cNvSpPr>
          <p:nvPr>
            <p:ph type="ftr" sz="quarter" idx="11"/>
          </p:nvPr>
        </p:nvSpPr>
        <p:spPr>
          <a:xfrm>
            <a:off x="4978400" y="6335716"/>
            <a:ext cx="2926080" cy="279862"/>
          </a:xfrm>
        </p:spPr>
        <p:txBody>
          <a:bodyPr/>
          <a:lstStyle>
            <a:lvl1pPr algn="l">
              <a:defRPr b="0" i="0">
                <a:latin typeface="Source Sans Pro" panose="020B0503030403020204" pitchFamily="34" charset="0"/>
              </a:defRPr>
            </a:lvl1pPr>
          </a:lstStyle>
          <a:p>
            <a:endParaRPr lang="en-US"/>
          </a:p>
        </p:txBody>
      </p:sp>
      <p:sp>
        <p:nvSpPr>
          <p:cNvPr id="17" name="Text Placeholder 3">
            <a:extLst>
              <a:ext uri="{FF2B5EF4-FFF2-40B4-BE49-F238E27FC236}">
                <a16:creationId xmlns:a16="http://schemas.microsoft.com/office/drawing/2014/main" id="{7652D102-DE40-4AF0-93EC-10D2C2A30868}"/>
              </a:ext>
            </a:extLst>
          </p:cNvPr>
          <p:cNvSpPr>
            <a:spLocks noGrp="1"/>
          </p:cNvSpPr>
          <p:nvPr>
            <p:ph type="body" sz="half" idx="2" hasCustomPrompt="1"/>
          </p:nvPr>
        </p:nvSpPr>
        <p:spPr>
          <a:xfrm>
            <a:off x="685801" y="2514600"/>
            <a:ext cx="2924366" cy="3662362"/>
          </a:xfrm>
        </p:spPr>
        <p:txBody>
          <a:bodyPr anchor="ctr"/>
          <a:lstStyle>
            <a:lvl1pPr marL="0" indent="0">
              <a:lnSpc>
                <a:spcPct val="90000"/>
              </a:lnSpc>
              <a:buNone/>
              <a:defRPr sz="2400" b="0" i="0" cap="none" baseline="0">
                <a:solidFill>
                  <a:schemeClr val="accent2"/>
                </a:solidFill>
                <a:latin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Subtitle</a:t>
            </a:r>
          </a:p>
        </p:txBody>
      </p:sp>
      <p:pic>
        <p:nvPicPr>
          <p:cNvPr id="11" name="Graphic 10">
            <a:extLst>
              <a:ext uri="{FF2B5EF4-FFF2-40B4-BE49-F238E27FC236}">
                <a16:creationId xmlns:a16="http://schemas.microsoft.com/office/drawing/2014/main" id="{0577B1DD-A095-DB20-C8C1-276E75D659E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679577" y="6450788"/>
            <a:ext cx="1826623" cy="157700"/>
          </a:xfrm>
          <a:prstGeom prst="rect">
            <a:avLst/>
          </a:prstGeom>
        </p:spPr>
      </p:pic>
      <p:cxnSp>
        <p:nvCxnSpPr>
          <p:cNvPr id="12" name="Straight Connector 11">
            <a:extLst>
              <a:ext uri="{FF2B5EF4-FFF2-40B4-BE49-F238E27FC236}">
                <a16:creationId xmlns:a16="http://schemas.microsoft.com/office/drawing/2014/main" id="{74C13DEC-4DC5-DF5C-8A0C-D92492FF8AE3}"/>
              </a:ext>
            </a:extLst>
          </p:cNvPr>
          <p:cNvCxnSpPr>
            <a:cxnSpLocks/>
          </p:cNvCxnSpPr>
          <p:nvPr/>
        </p:nvCxnSpPr>
        <p:spPr>
          <a:xfrm flipH="1">
            <a:off x="4953000" y="6174114"/>
            <a:ext cx="6553200" cy="0"/>
          </a:xfrm>
          <a:prstGeom prst="line">
            <a:avLst/>
          </a:prstGeom>
          <a:ln>
            <a:solidFill>
              <a:schemeClr val="tx2">
                <a:alpha val="20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90070057"/>
      </p:ext>
    </p:extLst>
  </p:cSld>
  <p:clrMapOvr>
    <a:masterClrMapping/>
  </p:clrMapOvr>
  <p:extLst>
    <p:ext uri="{DCECCB84-F9BA-43D5-87BE-67443E8EF086}">
      <p15:sldGuideLst xmlns:p15="http://schemas.microsoft.com/office/powerpoint/2012/main">
        <p15:guide id="1" pos="312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ontent 4">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5D7752D-E93C-4CC5-6FFB-A6BF997DFF5B}"/>
              </a:ext>
            </a:extLst>
          </p:cNvPr>
          <p:cNvSpPr/>
          <p:nvPr/>
        </p:nvSpPr>
        <p:spPr>
          <a:xfrm>
            <a:off x="342900" y="6080054"/>
            <a:ext cx="4610100" cy="1834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dirty="0">
              <a:latin typeface="Source Sans Pro" panose="020B0503030403020204" pitchFamily="34" charset="0"/>
            </a:endParaRPr>
          </a:p>
        </p:txBody>
      </p:sp>
      <p:sp>
        <p:nvSpPr>
          <p:cNvPr id="12" name="Rectangle 11">
            <a:extLst>
              <a:ext uri="{FF2B5EF4-FFF2-40B4-BE49-F238E27FC236}">
                <a16:creationId xmlns:a16="http://schemas.microsoft.com/office/drawing/2014/main" id="{F81BE759-6C3D-4183-BD74-E3D417D185E8}"/>
              </a:ext>
            </a:extLst>
          </p:cNvPr>
          <p:cNvSpPr/>
          <p:nvPr/>
        </p:nvSpPr>
        <p:spPr>
          <a:xfrm rot="5400000" flipV="1">
            <a:off x="4813300" y="-520700"/>
            <a:ext cx="6858000" cy="7899400"/>
          </a:xfrm>
          <a:prstGeom prst="rect">
            <a:avLst/>
          </a:prstGeom>
          <a:solidFill>
            <a:schemeClr val="bg2"/>
          </a:solidFill>
          <a:ln>
            <a:noFill/>
          </a:ln>
          <a:effectLst>
            <a:innerShdw blurRad="254000" dist="50800" dir="16200000">
              <a:schemeClr val="bg2">
                <a:lumMod val="1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sp>
        <p:nvSpPr>
          <p:cNvPr id="2" name="Title 1">
            <a:extLst>
              <a:ext uri="{FF2B5EF4-FFF2-40B4-BE49-F238E27FC236}">
                <a16:creationId xmlns:a16="http://schemas.microsoft.com/office/drawing/2014/main" id="{9917A7F3-1BEE-4E36-8276-A73CF8334142}"/>
              </a:ext>
            </a:extLst>
          </p:cNvPr>
          <p:cNvSpPr>
            <a:spLocks noGrp="1"/>
          </p:cNvSpPr>
          <p:nvPr>
            <p:ph type="title"/>
          </p:nvPr>
        </p:nvSpPr>
        <p:spPr>
          <a:xfrm>
            <a:off x="685800" y="681038"/>
            <a:ext cx="2924367" cy="1833562"/>
          </a:xfrm>
        </p:spPr>
        <p:txBody>
          <a:bodyPr/>
          <a:lstStyle>
            <a:lvl1pPr>
              <a:defRPr b="0" i="0">
                <a:solidFill>
                  <a:schemeClr val="bg2"/>
                </a:solidFill>
                <a:latin typeface="Source Sans Pro" panose="020B0503030403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0586654-FB02-4AD7-9E0C-110F4DABF321}"/>
              </a:ext>
            </a:extLst>
          </p:cNvPr>
          <p:cNvSpPr>
            <a:spLocks noGrp="1"/>
          </p:cNvSpPr>
          <p:nvPr>
            <p:ph idx="1" hasCustomPrompt="1"/>
          </p:nvPr>
        </p:nvSpPr>
        <p:spPr>
          <a:xfrm>
            <a:off x="4975032" y="685800"/>
            <a:ext cx="6531167" cy="5143500"/>
          </a:xfrm>
        </p:spPr>
        <p:txBody>
          <a:bodyPr/>
          <a:lstStyle>
            <a:lvl1pPr>
              <a:defRPr b="0" i="0">
                <a:latin typeface="Source Sans Pro" panose="020B0503030403020204" pitchFamily="34" charset="0"/>
              </a:defRPr>
            </a:lvl1pPr>
            <a:lvl2pPr>
              <a:defRPr b="0" i="0">
                <a:latin typeface="Source Sans Pro" panose="020B0503030403020204" pitchFamily="34" charset="0"/>
              </a:defRPr>
            </a:lvl2pPr>
            <a:lvl3pPr>
              <a:defRPr b="0" i="0">
                <a:latin typeface="Source Sans Pro" panose="020B0503030403020204" pitchFamily="34" charset="0"/>
              </a:defRPr>
            </a:lvl3pPr>
            <a:lvl4pPr>
              <a:defRPr b="0" i="0">
                <a:latin typeface="Source Sans Pro" panose="020B0503030403020204" pitchFamily="34" charset="0"/>
              </a:defRPr>
            </a:lvl4pPr>
            <a:lvl5pPr>
              <a:defRPr b="0" i="0">
                <a:latin typeface="Source Sans Pro" panose="020B0503030403020204" pitchFamily="34" charset="0"/>
              </a:defRPr>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9FAA16-E70E-4455-BBF7-DFC20FED6021}"/>
              </a:ext>
            </a:extLst>
          </p:cNvPr>
          <p:cNvSpPr>
            <a:spLocks noGrp="1"/>
          </p:cNvSpPr>
          <p:nvPr>
            <p:ph type="dt" sz="half" idx="10"/>
          </p:nvPr>
        </p:nvSpPr>
        <p:spPr/>
        <p:txBody>
          <a:bodyPr/>
          <a:lstStyle>
            <a:lvl1pPr>
              <a:defRPr b="0" i="0">
                <a:solidFill>
                  <a:schemeClr val="accent6">
                    <a:lumMod val="50000"/>
                  </a:schemeClr>
                </a:solidFill>
                <a:latin typeface="Source Sans Pro" panose="020B0503030403020204" pitchFamily="34" charset="0"/>
              </a:defRPr>
            </a:lvl1pPr>
          </a:lstStyle>
          <a:p>
            <a:fld id="{6A069B2E-7200-4430-8F80-F0A9F761D275}" type="datetimeFigureOut">
              <a:rPr lang="en-US" smtClean="0"/>
              <a:t>3/11/2025</a:t>
            </a:fld>
            <a:endParaRPr lang="en-US"/>
          </a:p>
        </p:txBody>
      </p:sp>
      <p:sp>
        <p:nvSpPr>
          <p:cNvPr id="6" name="Slide Number Placeholder 5">
            <a:extLst>
              <a:ext uri="{FF2B5EF4-FFF2-40B4-BE49-F238E27FC236}">
                <a16:creationId xmlns:a16="http://schemas.microsoft.com/office/drawing/2014/main" id="{8F5733EA-8232-42B5-8645-0C7D05477A30}"/>
              </a:ext>
            </a:extLst>
          </p:cNvPr>
          <p:cNvSpPr>
            <a:spLocks noGrp="1"/>
          </p:cNvSpPr>
          <p:nvPr>
            <p:ph type="sldNum" sz="quarter" idx="12"/>
          </p:nvPr>
        </p:nvSpPr>
        <p:spPr/>
        <p:txBody>
          <a:bodyPr/>
          <a:lstStyle>
            <a:lvl1pPr>
              <a:defRPr b="0" i="0">
                <a:solidFill>
                  <a:schemeClr val="accent6">
                    <a:lumMod val="50000"/>
                  </a:schemeClr>
                </a:solidFill>
                <a:latin typeface="Source Sans Pro" panose="020B0503030403020204" pitchFamily="34" charset="0"/>
              </a:defRPr>
            </a:lvl1pPr>
          </a:lstStyle>
          <a:p>
            <a:fld id="{B3AE46F4-4864-4315-A47A-19C4C99E379A}" type="slidenum">
              <a:rPr lang="en-US" smtClean="0"/>
              <a:t>‹#›</a:t>
            </a:fld>
            <a:endParaRPr lang="en-US"/>
          </a:p>
        </p:txBody>
      </p:sp>
      <p:sp>
        <p:nvSpPr>
          <p:cNvPr id="13" name="Text Placeholder 3">
            <a:extLst>
              <a:ext uri="{FF2B5EF4-FFF2-40B4-BE49-F238E27FC236}">
                <a16:creationId xmlns:a16="http://schemas.microsoft.com/office/drawing/2014/main" id="{B5B1E844-D780-4940-A079-97D61C8DB571}"/>
              </a:ext>
            </a:extLst>
          </p:cNvPr>
          <p:cNvSpPr>
            <a:spLocks noGrp="1"/>
          </p:cNvSpPr>
          <p:nvPr>
            <p:ph type="body" sz="half" idx="2" hasCustomPrompt="1"/>
          </p:nvPr>
        </p:nvSpPr>
        <p:spPr>
          <a:xfrm>
            <a:off x="685801" y="2514600"/>
            <a:ext cx="2924366" cy="3657598"/>
          </a:xfrm>
        </p:spPr>
        <p:txBody>
          <a:bodyPr anchor="ctr"/>
          <a:lstStyle>
            <a:lvl1pPr marL="0" indent="0">
              <a:lnSpc>
                <a:spcPct val="90000"/>
              </a:lnSpc>
              <a:buNone/>
              <a:defRPr sz="2400" b="0" i="0" cap="none" baseline="0">
                <a:solidFill>
                  <a:schemeClr val="accent2"/>
                </a:solidFill>
                <a:latin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Subtitle</a:t>
            </a:r>
          </a:p>
        </p:txBody>
      </p:sp>
      <p:sp>
        <p:nvSpPr>
          <p:cNvPr id="16" name="Footer Placeholder 4">
            <a:extLst>
              <a:ext uri="{FF2B5EF4-FFF2-40B4-BE49-F238E27FC236}">
                <a16:creationId xmlns:a16="http://schemas.microsoft.com/office/drawing/2014/main" id="{34463319-28E8-4F71-A3BC-29AC24F7A0A3}"/>
              </a:ext>
            </a:extLst>
          </p:cNvPr>
          <p:cNvSpPr>
            <a:spLocks noGrp="1"/>
          </p:cNvSpPr>
          <p:nvPr>
            <p:ph type="ftr" sz="quarter" idx="11"/>
          </p:nvPr>
        </p:nvSpPr>
        <p:spPr>
          <a:xfrm>
            <a:off x="4978400" y="6335716"/>
            <a:ext cx="2926080" cy="279862"/>
          </a:xfrm>
        </p:spPr>
        <p:txBody>
          <a:bodyPr/>
          <a:lstStyle>
            <a:lvl1pPr algn="l">
              <a:defRPr b="0" i="0">
                <a:latin typeface="Source Sans Pro" panose="020B0503030403020204" pitchFamily="34" charset="0"/>
              </a:defRPr>
            </a:lvl1pPr>
          </a:lstStyle>
          <a:p>
            <a:endParaRPr lang="en-US"/>
          </a:p>
        </p:txBody>
      </p:sp>
      <p:pic>
        <p:nvPicPr>
          <p:cNvPr id="7" name="Graphic 6">
            <a:extLst>
              <a:ext uri="{FF2B5EF4-FFF2-40B4-BE49-F238E27FC236}">
                <a16:creationId xmlns:a16="http://schemas.microsoft.com/office/drawing/2014/main" id="{9E105748-9E22-20FD-8975-1EEFC51D537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679577" y="6450788"/>
            <a:ext cx="1826623" cy="157700"/>
          </a:xfrm>
          <a:prstGeom prst="rect">
            <a:avLst/>
          </a:prstGeom>
        </p:spPr>
      </p:pic>
      <p:cxnSp>
        <p:nvCxnSpPr>
          <p:cNvPr id="8" name="Straight Connector 7">
            <a:extLst>
              <a:ext uri="{FF2B5EF4-FFF2-40B4-BE49-F238E27FC236}">
                <a16:creationId xmlns:a16="http://schemas.microsoft.com/office/drawing/2014/main" id="{B5E92B97-593C-584C-B539-A263C8AE17A2}"/>
              </a:ext>
            </a:extLst>
          </p:cNvPr>
          <p:cNvCxnSpPr>
            <a:cxnSpLocks/>
          </p:cNvCxnSpPr>
          <p:nvPr/>
        </p:nvCxnSpPr>
        <p:spPr>
          <a:xfrm flipH="1">
            <a:off x="4953000" y="6174114"/>
            <a:ext cx="6553200" cy="0"/>
          </a:xfrm>
          <a:prstGeom prst="line">
            <a:avLst/>
          </a:prstGeom>
          <a:ln>
            <a:solidFill>
              <a:schemeClr val="tx2">
                <a:alpha val="20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83223908"/>
      </p:ext>
    </p:extLst>
  </p:cSld>
  <p:clrMapOvr>
    <a:masterClrMapping/>
  </p:clrMapOvr>
  <p:extLst>
    <p:ext uri="{DCECCB84-F9BA-43D5-87BE-67443E8EF086}">
      <p15:sldGuideLst xmlns:p15="http://schemas.microsoft.com/office/powerpoint/2012/main">
        <p15:guide id="1" pos="312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and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7A7F3-1BEE-4E36-8276-A73CF8334142}"/>
              </a:ext>
            </a:extLst>
          </p:cNvPr>
          <p:cNvSpPr>
            <a:spLocks noGrp="1"/>
          </p:cNvSpPr>
          <p:nvPr>
            <p:ph type="title"/>
          </p:nvPr>
        </p:nvSpPr>
        <p:spPr>
          <a:xfrm>
            <a:off x="685800" y="681038"/>
            <a:ext cx="2924367" cy="1833562"/>
          </a:xfrm>
        </p:spPr>
        <p:txBody>
          <a:bodyPr/>
          <a:lstStyle>
            <a:lvl1pPr>
              <a:defRPr b="0" i="0">
                <a:solidFill>
                  <a:schemeClr val="tx2"/>
                </a:solidFill>
                <a:latin typeface="Source Sans Pro" panose="020B050303040302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DB9FAA16-E70E-4455-BBF7-DFC20FED6021}"/>
              </a:ext>
            </a:extLst>
          </p:cNvPr>
          <p:cNvSpPr>
            <a:spLocks noGrp="1"/>
          </p:cNvSpPr>
          <p:nvPr>
            <p:ph type="dt" sz="half" idx="10"/>
          </p:nvPr>
        </p:nvSpPr>
        <p:spPr/>
        <p:txBody>
          <a:bodyPr/>
          <a:lstStyle>
            <a:lvl1pPr>
              <a:defRPr b="0" i="0">
                <a:solidFill>
                  <a:schemeClr val="accent6">
                    <a:lumMod val="50000"/>
                  </a:schemeClr>
                </a:solidFill>
                <a:latin typeface="Source Sans Pro" panose="020B0503030403020204" pitchFamily="34" charset="0"/>
              </a:defRPr>
            </a:lvl1pPr>
          </a:lstStyle>
          <a:p>
            <a:fld id="{6A069B2E-7200-4430-8F80-F0A9F761D275}" type="datetimeFigureOut">
              <a:rPr lang="en-US" smtClean="0"/>
              <a:t>3/11/2025</a:t>
            </a:fld>
            <a:endParaRPr lang="en-US"/>
          </a:p>
        </p:txBody>
      </p:sp>
      <p:sp>
        <p:nvSpPr>
          <p:cNvPr id="6" name="Slide Number Placeholder 5">
            <a:extLst>
              <a:ext uri="{FF2B5EF4-FFF2-40B4-BE49-F238E27FC236}">
                <a16:creationId xmlns:a16="http://schemas.microsoft.com/office/drawing/2014/main" id="{8F5733EA-8232-42B5-8645-0C7D05477A30}"/>
              </a:ext>
            </a:extLst>
          </p:cNvPr>
          <p:cNvSpPr>
            <a:spLocks noGrp="1"/>
          </p:cNvSpPr>
          <p:nvPr>
            <p:ph type="sldNum" sz="quarter" idx="12"/>
          </p:nvPr>
        </p:nvSpPr>
        <p:spPr/>
        <p:txBody>
          <a:bodyPr/>
          <a:lstStyle>
            <a:lvl1pPr>
              <a:defRPr b="0" i="0">
                <a:solidFill>
                  <a:schemeClr val="accent6">
                    <a:lumMod val="50000"/>
                  </a:schemeClr>
                </a:solidFill>
                <a:latin typeface="Source Sans Pro" panose="020B0503030403020204" pitchFamily="34" charset="0"/>
              </a:defRPr>
            </a:lvl1pPr>
          </a:lstStyle>
          <a:p>
            <a:fld id="{B3AE46F4-4864-4315-A47A-19C4C99E379A}" type="slidenum">
              <a:rPr lang="en-US" smtClean="0"/>
              <a:t>‹#›</a:t>
            </a:fld>
            <a:endParaRPr lang="en-US"/>
          </a:p>
        </p:txBody>
      </p:sp>
      <p:sp>
        <p:nvSpPr>
          <p:cNvPr id="13" name="Text Placeholder 3">
            <a:extLst>
              <a:ext uri="{FF2B5EF4-FFF2-40B4-BE49-F238E27FC236}">
                <a16:creationId xmlns:a16="http://schemas.microsoft.com/office/drawing/2014/main" id="{B5B1E844-D780-4940-A079-97D61C8DB571}"/>
              </a:ext>
            </a:extLst>
          </p:cNvPr>
          <p:cNvSpPr>
            <a:spLocks noGrp="1"/>
          </p:cNvSpPr>
          <p:nvPr>
            <p:ph type="body" sz="half" idx="2" hasCustomPrompt="1"/>
          </p:nvPr>
        </p:nvSpPr>
        <p:spPr>
          <a:xfrm>
            <a:off x="685801" y="2514600"/>
            <a:ext cx="2924366" cy="3657598"/>
          </a:xfrm>
        </p:spPr>
        <p:txBody>
          <a:bodyPr anchor="ctr"/>
          <a:lstStyle>
            <a:lvl1pPr marL="0" indent="0">
              <a:lnSpc>
                <a:spcPct val="90000"/>
              </a:lnSpc>
              <a:buNone/>
              <a:defRPr sz="2400" b="0" i="0" cap="none" baseline="0">
                <a:solidFill>
                  <a:schemeClr val="accent2"/>
                </a:solidFill>
                <a:latin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Subtitle</a:t>
            </a:r>
          </a:p>
        </p:txBody>
      </p:sp>
      <p:sp>
        <p:nvSpPr>
          <p:cNvPr id="8" name="Picture Placeholder 7">
            <a:extLst>
              <a:ext uri="{FF2B5EF4-FFF2-40B4-BE49-F238E27FC236}">
                <a16:creationId xmlns:a16="http://schemas.microsoft.com/office/drawing/2014/main" id="{62C72333-CD94-4A2B-045C-AF02D7AB3F18}"/>
              </a:ext>
            </a:extLst>
          </p:cNvPr>
          <p:cNvSpPr>
            <a:spLocks noGrp="1"/>
          </p:cNvSpPr>
          <p:nvPr>
            <p:ph type="pic" sz="quarter" idx="13"/>
          </p:nvPr>
        </p:nvSpPr>
        <p:spPr>
          <a:xfrm>
            <a:off x="4292600" y="0"/>
            <a:ext cx="7899400" cy="6858000"/>
          </a:xfrm>
        </p:spPr>
        <p:txBody>
          <a:bodyPr/>
          <a:lstStyle>
            <a:lvl1pPr>
              <a:defRPr b="0" i="0">
                <a:solidFill>
                  <a:schemeClr val="tx1"/>
                </a:solidFill>
                <a:latin typeface="Source Sans Pro" panose="020B0503030403020204" pitchFamily="34" charset="0"/>
              </a:defRPr>
            </a:lvl1pPr>
          </a:lstStyle>
          <a:p>
            <a:r>
              <a:rPr lang="en-US"/>
              <a:t>Click icon to add picture</a:t>
            </a:r>
            <a:endParaRPr lang="en-US" dirty="0"/>
          </a:p>
        </p:txBody>
      </p:sp>
      <p:sp>
        <p:nvSpPr>
          <p:cNvPr id="16" name="Footer Placeholder 4">
            <a:extLst>
              <a:ext uri="{FF2B5EF4-FFF2-40B4-BE49-F238E27FC236}">
                <a16:creationId xmlns:a16="http://schemas.microsoft.com/office/drawing/2014/main" id="{34463319-28E8-4F71-A3BC-29AC24F7A0A3}"/>
              </a:ext>
            </a:extLst>
          </p:cNvPr>
          <p:cNvSpPr>
            <a:spLocks noGrp="1"/>
          </p:cNvSpPr>
          <p:nvPr>
            <p:ph type="ftr" sz="quarter" idx="11"/>
          </p:nvPr>
        </p:nvSpPr>
        <p:spPr>
          <a:xfrm>
            <a:off x="4978400" y="6335716"/>
            <a:ext cx="2926080" cy="279862"/>
          </a:xfrm>
        </p:spPr>
        <p:txBody>
          <a:bodyPr/>
          <a:lstStyle>
            <a:lvl1pPr algn="l">
              <a:defRPr b="0" i="0">
                <a:latin typeface="Source Sans Pro" panose="020B0503030403020204" pitchFamily="34" charset="0"/>
              </a:defRPr>
            </a:lvl1pPr>
          </a:lstStyle>
          <a:p>
            <a:endParaRPr lang="en-US"/>
          </a:p>
        </p:txBody>
      </p:sp>
      <p:sp>
        <p:nvSpPr>
          <p:cNvPr id="25" name="Text Placeholder 24">
            <a:extLst>
              <a:ext uri="{FF2B5EF4-FFF2-40B4-BE49-F238E27FC236}">
                <a16:creationId xmlns:a16="http://schemas.microsoft.com/office/drawing/2014/main" id="{09331A40-BDB6-D8EA-BA54-A9AF99BB1D9E}"/>
              </a:ext>
            </a:extLst>
          </p:cNvPr>
          <p:cNvSpPr>
            <a:spLocks noGrp="1"/>
          </p:cNvSpPr>
          <p:nvPr>
            <p:ph type="body" sz="quarter" idx="14"/>
          </p:nvPr>
        </p:nvSpPr>
        <p:spPr>
          <a:xfrm>
            <a:off x="9679576" y="6450788"/>
            <a:ext cx="1826622" cy="157696"/>
          </a:xfrm>
          <a:custGeom>
            <a:avLst/>
            <a:gdLst>
              <a:gd name="connsiteX0" fmla="*/ 1316766 w 1826622"/>
              <a:gd name="connsiteY0" fmla="*/ 42469 h 157696"/>
              <a:gd name="connsiteX1" fmla="*/ 1295532 w 1826622"/>
              <a:gd name="connsiteY1" fmla="*/ 94072 h 157696"/>
              <a:gd name="connsiteX2" fmla="*/ 1336402 w 1826622"/>
              <a:gd name="connsiteY2" fmla="*/ 94072 h 157696"/>
              <a:gd name="connsiteX3" fmla="*/ 1316766 w 1826622"/>
              <a:gd name="connsiteY3" fmla="*/ 42469 h 157696"/>
              <a:gd name="connsiteX4" fmla="*/ 204582 w 1826622"/>
              <a:gd name="connsiteY4" fmla="*/ 42469 h 157696"/>
              <a:gd name="connsiteX5" fmla="*/ 183576 w 1826622"/>
              <a:gd name="connsiteY5" fmla="*/ 94072 h 157696"/>
              <a:gd name="connsiteX6" fmla="*/ 224446 w 1826622"/>
              <a:gd name="connsiteY6" fmla="*/ 94072 h 157696"/>
              <a:gd name="connsiteX7" fmla="*/ 204582 w 1826622"/>
              <a:gd name="connsiteY7" fmla="*/ 42469 h 157696"/>
              <a:gd name="connsiteX8" fmla="*/ 1000532 w 1826622"/>
              <a:gd name="connsiteY8" fmla="*/ 12786 h 157696"/>
              <a:gd name="connsiteX9" fmla="*/ 991399 w 1826622"/>
              <a:gd name="connsiteY9" fmla="*/ 14840 h 157696"/>
              <a:gd name="connsiteX10" fmla="*/ 990486 w 1826622"/>
              <a:gd name="connsiteY10" fmla="*/ 20549 h 157696"/>
              <a:gd name="connsiteX11" fmla="*/ 990486 w 1826622"/>
              <a:gd name="connsiteY11" fmla="*/ 101606 h 157696"/>
              <a:gd name="connsiteX12" fmla="*/ 990714 w 1826622"/>
              <a:gd name="connsiteY12" fmla="*/ 101606 h 157696"/>
              <a:gd name="connsiteX13" fmla="*/ 993226 w 1826622"/>
              <a:gd name="connsiteY13" fmla="*/ 130147 h 157696"/>
              <a:gd name="connsiteX14" fmla="*/ 1011264 w 1826622"/>
              <a:gd name="connsiteY14" fmla="*/ 141107 h 157696"/>
              <a:gd name="connsiteX15" fmla="*/ 1049395 w 1826622"/>
              <a:gd name="connsiteY15" fmla="*/ 79001 h 157696"/>
              <a:gd name="connsiteX16" fmla="*/ 1040490 w 1826622"/>
              <a:gd name="connsiteY16" fmla="*/ 32422 h 157696"/>
              <a:gd name="connsiteX17" fmla="*/ 1000532 w 1826622"/>
              <a:gd name="connsiteY17" fmla="*/ 12786 h 157696"/>
              <a:gd name="connsiteX18" fmla="*/ 66900 w 1826622"/>
              <a:gd name="connsiteY18" fmla="*/ 12786 h 157696"/>
              <a:gd name="connsiteX19" fmla="*/ 56169 w 1826622"/>
              <a:gd name="connsiteY19" fmla="*/ 15070 h 157696"/>
              <a:gd name="connsiteX20" fmla="*/ 55255 w 1826622"/>
              <a:gd name="connsiteY20" fmla="*/ 35848 h 157696"/>
              <a:gd name="connsiteX21" fmla="*/ 55255 w 1826622"/>
              <a:gd name="connsiteY21" fmla="*/ 74436 h 157696"/>
              <a:gd name="connsiteX22" fmla="*/ 63932 w 1826622"/>
              <a:gd name="connsiteY22" fmla="*/ 74436 h 157696"/>
              <a:gd name="connsiteX23" fmla="*/ 96583 w 1826622"/>
              <a:gd name="connsiteY23" fmla="*/ 43839 h 157696"/>
              <a:gd name="connsiteX24" fmla="*/ 66900 w 1826622"/>
              <a:gd name="connsiteY24" fmla="*/ 12786 h 157696"/>
              <a:gd name="connsiteX25" fmla="*/ 1581398 w 1826622"/>
              <a:gd name="connsiteY25" fmla="*/ 10731 h 157696"/>
              <a:gd name="connsiteX26" fmla="*/ 1572493 w 1826622"/>
              <a:gd name="connsiteY26" fmla="*/ 11645 h 157696"/>
              <a:gd name="connsiteX27" fmla="*/ 1562447 w 1826622"/>
              <a:gd name="connsiteY27" fmla="*/ 38816 h 157696"/>
              <a:gd name="connsiteX28" fmla="*/ 1562447 w 1826622"/>
              <a:gd name="connsiteY28" fmla="*/ 114621 h 157696"/>
              <a:gd name="connsiteX29" fmla="*/ 1572493 w 1826622"/>
              <a:gd name="connsiteY29" fmla="*/ 142021 h 157696"/>
              <a:gd name="connsiteX30" fmla="*/ 1581626 w 1826622"/>
              <a:gd name="connsiteY30" fmla="*/ 142706 h 157696"/>
              <a:gd name="connsiteX31" fmla="*/ 1591445 w 1826622"/>
              <a:gd name="connsiteY31" fmla="*/ 142706 h 157696"/>
              <a:gd name="connsiteX32" fmla="*/ 1600349 w 1826622"/>
              <a:gd name="connsiteY32" fmla="*/ 142021 h 157696"/>
              <a:gd name="connsiteX33" fmla="*/ 1610396 w 1826622"/>
              <a:gd name="connsiteY33" fmla="*/ 114621 h 157696"/>
              <a:gd name="connsiteX34" fmla="*/ 1610852 w 1826622"/>
              <a:gd name="connsiteY34" fmla="*/ 38816 h 157696"/>
              <a:gd name="connsiteX35" fmla="*/ 1600578 w 1826622"/>
              <a:gd name="connsiteY35" fmla="*/ 11645 h 157696"/>
              <a:gd name="connsiteX36" fmla="*/ 1591445 w 1826622"/>
              <a:gd name="connsiteY36" fmla="*/ 10731 h 157696"/>
              <a:gd name="connsiteX37" fmla="*/ 1581398 w 1826622"/>
              <a:gd name="connsiteY37" fmla="*/ 10731 h 157696"/>
              <a:gd name="connsiteX38" fmla="*/ 683156 w 1826622"/>
              <a:gd name="connsiteY38" fmla="*/ 10731 h 157696"/>
              <a:gd name="connsiteX39" fmla="*/ 638861 w 1826622"/>
              <a:gd name="connsiteY39" fmla="*/ 75805 h 157696"/>
              <a:gd name="connsiteX40" fmla="*/ 683156 w 1826622"/>
              <a:gd name="connsiteY40" fmla="*/ 143390 h 157696"/>
              <a:gd name="connsiteX41" fmla="*/ 728594 w 1826622"/>
              <a:gd name="connsiteY41" fmla="*/ 78316 h 157696"/>
              <a:gd name="connsiteX42" fmla="*/ 683156 w 1826622"/>
              <a:gd name="connsiteY42" fmla="*/ 10731 h 157696"/>
              <a:gd name="connsiteX43" fmla="*/ 766268 w 1826622"/>
              <a:gd name="connsiteY43" fmla="*/ 2739 h 157696"/>
              <a:gd name="connsiteX44" fmla="*/ 787731 w 1826622"/>
              <a:gd name="connsiteY44" fmla="*/ 3652 h 157696"/>
              <a:gd name="connsiteX45" fmla="*/ 813304 w 1826622"/>
              <a:gd name="connsiteY45" fmla="*/ 2739 h 157696"/>
              <a:gd name="connsiteX46" fmla="*/ 902123 w 1826622"/>
              <a:gd name="connsiteY46" fmla="*/ 104803 h 157696"/>
              <a:gd name="connsiteX47" fmla="*/ 902123 w 1826622"/>
              <a:gd name="connsiteY47" fmla="*/ 45208 h 157696"/>
              <a:gd name="connsiteX48" fmla="*/ 880432 w 1826622"/>
              <a:gd name="connsiteY48" fmla="*/ 10731 h 157696"/>
              <a:gd name="connsiteX49" fmla="*/ 880432 w 1826622"/>
              <a:gd name="connsiteY49" fmla="*/ 2739 h 157696"/>
              <a:gd name="connsiteX50" fmla="*/ 1007839 w 1826622"/>
              <a:gd name="connsiteY50" fmla="*/ 2739 h 157696"/>
              <a:gd name="connsiteX51" fmla="*/ 1067432 w 1826622"/>
              <a:gd name="connsiteY51" fmla="*/ 21462 h 157696"/>
              <a:gd name="connsiteX52" fmla="*/ 1093005 w 1826622"/>
              <a:gd name="connsiteY52" fmla="*/ 80371 h 157696"/>
              <a:gd name="connsiteX53" fmla="*/ 1071086 w 1826622"/>
              <a:gd name="connsiteY53" fmla="*/ 134257 h 157696"/>
              <a:gd name="connsiteX54" fmla="*/ 1012405 w 1826622"/>
              <a:gd name="connsiteY54" fmla="*/ 151382 h 157696"/>
              <a:gd name="connsiteX55" fmla="*/ 939797 w 1826622"/>
              <a:gd name="connsiteY55" fmla="*/ 151382 h 157696"/>
              <a:gd name="connsiteX56" fmla="*/ 939797 w 1826622"/>
              <a:gd name="connsiteY56" fmla="*/ 143390 h 157696"/>
              <a:gd name="connsiteX57" fmla="*/ 961032 w 1826622"/>
              <a:gd name="connsiteY57" fmla="*/ 114849 h 157696"/>
              <a:gd name="connsiteX58" fmla="*/ 961032 w 1826622"/>
              <a:gd name="connsiteY58" fmla="*/ 38815 h 157696"/>
              <a:gd name="connsiteX59" fmla="*/ 939797 w 1826622"/>
              <a:gd name="connsiteY59" fmla="*/ 10731 h 157696"/>
              <a:gd name="connsiteX60" fmla="*/ 932947 w 1826622"/>
              <a:gd name="connsiteY60" fmla="*/ 10731 h 157696"/>
              <a:gd name="connsiteX61" fmla="*/ 913083 w 1826622"/>
              <a:gd name="connsiteY61" fmla="*/ 46350 h 157696"/>
              <a:gd name="connsiteX62" fmla="*/ 913083 w 1826622"/>
              <a:gd name="connsiteY62" fmla="*/ 154350 h 157696"/>
              <a:gd name="connsiteX63" fmla="*/ 902123 w 1826622"/>
              <a:gd name="connsiteY63" fmla="*/ 154350 h 157696"/>
              <a:gd name="connsiteX64" fmla="*/ 799832 w 1826622"/>
              <a:gd name="connsiteY64" fmla="*/ 37902 h 157696"/>
              <a:gd name="connsiteX65" fmla="*/ 799832 w 1826622"/>
              <a:gd name="connsiteY65" fmla="*/ 107543 h 157696"/>
              <a:gd name="connsiteX66" fmla="*/ 821523 w 1826622"/>
              <a:gd name="connsiteY66" fmla="*/ 143162 h 157696"/>
              <a:gd name="connsiteX67" fmla="*/ 821523 w 1826622"/>
              <a:gd name="connsiteY67" fmla="*/ 151154 h 157696"/>
              <a:gd name="connsiteX68" fmla="*/ 768780 w 1826622"/>
              <a:gd name="connsiteY68" fmla="*/ 151154 h 157696"/>
              <a:gd name="connsiteX69" fmla="*/ 768780 w 1826622"/>
              <a:gd name="connsiteY69" fmla="*/ 142705 h 157696"/>
              <a:gd name="connsiteX70" fmla="*/ 788644 w 1826622"/>
              <a:gd name="connsiteY70" fmla="*/ 115991 h 157696"/>
              <a:gd name="connsiteX71" fmla="*/ 788644 w 1826622"/>
              <a:gd name="connsiteY71" fmla="*/ 25800 h 157696"/>
              <a:gd name="connsiteX72" fmla="*/ 766268 w 1826622"/>
              <a:gd name="connsiteY72" fmla="*/ 10731 h 157696"/>
              <a:gd name="connsiteX73" fmla="*/ 766268 w 1826622"/>
              <a:gd name="connsiteY73" fmla="*/ 2739 h 157696"/>
              <a:gd name="connsiteX74" fmla="*/ 1192328 w 1826622"/>
              <a:gd name="connsiteY74" fmla="*/ 2283 h 157696"/>
              <a:gd name="connsiteX75" fmla="*/ 1227947 w 1826622"/>
              <a:gd name="connsiteY75" fmla="*/ 3196 h 157696"/>
              <a:gd name="connsiteX76" fmla="*/ 1272242 w 1826622"/>
              <a:gd name="connsiteY76" fmla="*/ 2283 h 157696"/>
              <a:gd name="connsiteX77" fmla="*/ 1272242 w 1826622"/>
              <a:gd name="connsiteY77" fmla="*/ 10275 h 157696"/>
              <a:gd name="connsiteX78" fmla="*/ 1251236 w 1826622"/>
              <a:gd name="connsiteY78" fmla="*/ 39272 h 157696"/>
              <a:gd name="connsiteX79" fmla="*/ 1251236 w 1826622"/>
              <a:gd name="connsiteY79" fmla="*/ 93158 h 157696"/>
              <a:gd name="connsiteX80" fmla="*/ 1205799 w 1826622"/>
              <a:gd name="connsiteY80" fmla="*/ 156178 h 157696"/>
              <a:gd name="connsiteX81" fmla="*/ 1135017 w 1826622"/>
              <a:gd name="connsiteY81" fmla="*/ 129463 h 157696"/>
              <a:gd name="connsiteX82" fmla="*/ 1132049 w 1826622"/>
              <a:gd name="connsiteY82" fmla="*/ 97040 h 157696"/>
              <a:gd name="connsiteX83" fmla="*/ 1165385 w 1826622"/>
              <a:gd name="connsiteY83" fmla="*/ 90647 h 157696"/>
              <a:gd name="connsiteX84" fmla="*/ 1174290 w 1826622"/>
              <a:gd name="connsiteY84" fmla="*/ 89048 h 157696"/>
              <a:gd name="connsiteX85" fmla="*/ 1176116 w 1826622"/>
              <a:gd name="connsiteY85" fmla="*/ 97953 h 157696"/>
              <a:gd name="connsiteX86" fmla="*/ 1176116 w 1826622"/>
              <a:gd name="connsiteY86" fmla="*/ 98182 h 157696"/>
              <a:gd name="connsiteX87" fmla="*/ 1173148 w 1826622"/>
              <a:gd name="connsiteY87" fmla="*/ 99780 h 157696"/>
              <a:gd name="connsiteX88" fmla="*/ 1168125 w 1826622"/>
              <a:gd name="connsiteY88" fmla="*/ 126266 h 157696"/>
              <a:gd name="connsiteX89" fmla="*/ 1196666 w 1826622"/>
              <a:gd name="connsiteY89" fmla="*/ 147044 h 157696"/>
              <a:gd name="connsiteX90" fmla="*/ 1215160 w 1826622"/>
              <a:gd name="connsiteY90" fmla="*/ 79002 h 157696"/>
              <a:gd name="connsiteX91" fmla="*/ 1215160 w 1826622"/>
              <a:gd name="connsiteY91" fmla="*/ 39272 h 157696"/>
              <a:gd name="connsiteX92" fmla="*/ 1192328 w 1826622"/>
              <a:gd name="connsiteY92" fmla="*/ 10275 h 157696"/>
              <a:gd name="connsiteX93" fmla="*/ 1192328 w 1826622"/>
              <a:gd name="connsiteY93" fmla="*/ 2283 h 157696"/>
              <a:gd name="connsiteX94" fmla="*/ 683841 w 1826622"/>
              <a:gd name="connsiteY94" fmla="*/ 684 h 157696"/>
              <a:gd name="connsiteX95" fmla="*/ 767638 w 1826622"/>
              <a:gd name="connsiteY95" fmla="*/ 77175 h 157696"/>
              <a:gd name="connsiteX96" fmla="*/ 683156 w 1826622"/>
              <a:gd name="connsiteY96" fmla="*/ 153894 h 157696"/>
              <a:gd name="connsiteX97" fmla="*/ 600045 w 1826622"/>
              <a:gd name="connsiteY97" fmla="*/ 77175 h 157696"/>
              <a:gd name="connsiteX98" fmla="*/ 683841 w 1826622"/>
              <a:gd name="connsiteY98" fmla="*/ 684 h 157696"/>
              <a:gd name="connsiteX99" fmla="*/ 1322703 w 1826622"/>
              <a:gd name="connsiteY99" fmla="*/ 228 h 157696"/>
              <a:gd name="connsiteX100" fmla="*/ 1333434 w 1826622"/>
              <a:gd name="connsiteY100" fmla="*/ 228 h 157696"/>
              <a:gd name="connsiteX101" fmla="*/ 1379785 w 1826622"/>
              <a:gd name="connsiteY101" fmla="*/ 115991 h 157696"/>
              <a:gd name="connsiteX102" fmla="*/ 1391429 w 1826622"/>
              <a:gd name="connsiteY102" fmla="*/ 137683 h 157696"/>
              <a:gd name="connsiteX103" fmla="*/ 1396681 w 1826622"/>
              <a:gd name="connsiteY103" fmla="*/ 141108 h 157696"/>
              <a:gd name="connsiteX104" fmla="*/ 1402617 w 1826622"/>
              <a:gd name="connsiteY104" fmla="*/ 141108 h 157696"/>
              <a:gd name="connsiteX105" fmla="*/ 1411294 w 1826622"/>
              <a:gd name="connsiteY105" fmla="*/ 131518 h 157696"/>
              <a:gd name="connsiteX106" fmla="*/ 1412664 w 1826622"/>
              <a:gd name="connsiteY106" fmla="*/ 109826 h 157696"/>
              <a:gd name="connsiteX107" fmla="*/ 1412664 w 1826622"/>
              <a:gd name="connsiteY107" fmla="*/ 20093 h 157696"/>
              <a:gd name="connsiteX108" fmla="*/ 1391658 w 1826622"/>
              <a:gd name="connsiteY108" fmla="*/ 10046 h 157696"/>
              <a:gd name="connsiteX109" fmla="*/ 1391658 w 1826622"/>
              <a:gd name="connsiteY109" fmla="*/ 2055 h 157696"/>
              <a:gd name="connsiteX110" fmla="*/ 1416317 w 1826622"/>
              <a:gd name="connsiteY110" fmla="*/ 2968 h 157696"/>
              <a:gd name="connsiteX111" fmla="*/ 1444401 w 1826622"/>
              <a:gd name="connsiteY111" fmla="*/ 2055 h 157696"/>
              <a:gd name="connsiteX112" fmla="*/ 1488697 w 1826622"/>
              <a:gd name="connsiteY112" fmla="*/ 106858 h 157696"/>
              <a:gd name="connsiteX113" fmla="*/ 1529111 w 1826622"/>
              <a:gd name="connsiteY113" fmla="*/ 2055 h 157696"/>
              <a:gd name="connsiteX114" fmla="*/ 1709718 w 1826622"/>
              <a:gd name="connsiteY114" fmla="*/ 2055 h 157696"/>
              <a:gd name="connsiteX115" fmla="*/ 1711773 w 1826622"/>
              <a:gd name="connsiteY115" fmla="*/ 41556 h 157696"/>
              <a:gd name="connsiteX116" fmla="*/ 1701955 w 1826622"/>
              <a:gd name="connsiteY116" fmla="*/ 41556 h 157696"/>
              <a:gd name="connsiteX117" fmla="*/ 1663596 w 1826622"/>
              <a:gd name="connsiteY117" fmla="*/ 12558 h 157696"/>
              <a:gd name="connsiteX118" fmla="*/ 1645102 w 1826622"/>
              <a:gd name="connsiteY118" fmla="*/ 14841 h 157696"/>
              <a:gd name="connsiteX119" fmla="*/ 1644645 w 1826622"/>
              <a:gd name="connsiteY119" fmla="*/ 27628 h 157696"/>
              <a:gd name="connsiteX120" fmla="*/ 1644645 w 1826622"/>
              <a:gd name="connsiteY120" fmla="*/ 69412 h 157696"/>
              <a:gd name="connsiteX121" fmla="*/ 1675469 w 1826622"/>
              <a:gd name="connsiteY121" fmla="*/ 45209 h 157696"/>
              <a:gd name="connsiteX122" fmla="*/ 1684374 w 1826622"/>
              <a:gd name="connsiteY122" fmla="*/ 45209 h 157696"/>
              <a:gd name="connsiteX123" fmla="*/ 1683461 w 1826622"/>
              <a:gd name="connsiteY123" fmla="*/ 76262 h 157696"/>
              <a:gd name="connsiteX124" fmla="*/ 1684374 w 1826622"/>
              <a:gd name="connsiteY124" fmla="*/ 104118 h 157696"/>
              <a:gd name="connsiteX125" fmla="*/ 1675469 w 1826622"/>
              <a:gd name="connsiteY125" fmla="*/ 104118 h 157696"/>
              <a:gd name="connsiteX126" fmla="*/ 1644645 w 1826622"/>
              <a:gd name="connsiteY126" fmla="*/ 80144 h 157696"/>
              <a:gd name="connsiteX127" fmla="*/ 1644645 w 1826622"/>
              <a:gd name="connsiteY127" fmla="*/ 105945 h 157696"/>
              <a:gd name="connsiteX128" fmla="*/ 1670674 w 1826622"/>
              <a:gd name="connsiteY128" fmla="*/ 140651 h 157696"/>
              <a:gd name="connsiteX129" fmla="*/ 1681634 w 1826622"/>
              <a:gd name="connsiteY129" fmla="*/ 140651 h 157696"/>
              <a:gd name="connsiteX130" fmla="*/ 1720678 w 1826622"/>
              <a:gd name="connsiteY130" fmla="*/ 107771 h 157696"/>
              <a:gd name="connsiteX131" fmla="*/ 1721820 w 1826622"/>
              <a:gd name="connsiteY131" fmla="*/ 103890 h 157696"/>
              <a:gd name="connsiteX132" fmla="*/ 1730725 w 1826622"/>
              <a:gd name="connsiteY132" fmla="*/ 103890 h 157696"/>
              <a:gd name="connsiteX133" fmla="*/ 1772052 w 1826622"/>
              <a:gd name="connsiteY133" fmla="*/ 143391 h 157696"/>
              <a:gd name="connsiteX134" fmla="*/ 1797853 w 1826622"/>
              <a:gd name="connsiteY134" fmla="*/ 120786 h 157696"/>
              <a:gd name="connsiteX135" fmla="*/ 1760407 w 1826622"/>
              <a:gd name="connsiteY135" fmla="*/ 87678 h 157696"/>
              <a:gd name="connsiteX136" fmla="*/ 1723646 w 1826622"/>
              <a:gd name="connsiteY136" fmla="*/ 42697 h 157696"/>
              <a:gd name="connsiteX137" fmla="*/ 1770910 w 1826622"/>
              <a:gd name="connsiteY137" fmla="*/ 228 h 157696"/>
              <a:gd name="connsiteX138" fmla="*/ 1804703 w 1826622"/>
              <a:gd name="connsiteY138" fmla="*/ 11188 h 157696"/>
              <a:gd name="connsiteX139" fmla="*/ 1807214 w 1826622"/>
              <a:gd name="connsiteY139" fmla="*/ 2283 h 157696"/>
              <a:gd name="connsiteX140" fmla="*/ 1817033 w 1826622"/>
              <a:gd name="connsiteY140" fmla="*/ 2283 h 157696"/>
              <a:gd name="connsiteX141" fmla="*/ 1818631 w 1826622"/>
              <a:gd name="connsiteY141" fmla="*/ 42697 h 157696"/>
              <a:gd name="connsiteX142" fmla="*/ 1808813 w 1826622"/>
              <a:gd name="connsiteY142" fmla="*/ 42697 h 157696"/>
              <a:gd name="connsiteX143" fmla="*/ 1772280 w 1826622"/>
              <a:gd name="connsiteY143" fmla="*/ 10275 h 157696"/>
              <a:gd name="connsiteX144" fmla="*/ 1749904 w 1826622"/>
              <a:gd name="connsiteY144" fmla="*/ 28769 h 157696"/>
              <a:gd name="connsiteX145" fmla="*/ 1780043 w 1826622"/>
              <a:gd name="connsiteY145" fmla="*/ 56169 h 157696"/>
              <a:gd name="connsiteX146" fmla="*/ 1826622 w 1826622"/>
              <a:gd name="connsiteY146" fmla="*/ 107086 h 157696"/>
              <a:gd name="connsiteX147" fmla="*/ 1774107 w 1826622"/>
              <a:gd name="connsiteY147" fmla="*/ 153438 h 157696"/>
              <a:gd name="connsiteX148" fmla="*/ 1734834 w 1826622"/>
              <a:gd name="connsiteY148" fmla="*/ 138139 h 157696"/>
              <a:gd name="connsiteX149" fmla="*/ 1731638 w 1826622"/>
              <a:gd name="connsiteY149" fmla="*/ 151154 h 157696"/>
              <a:gd name="connsiteX150" fmla="*/ 1507420 w 1826622"/>
              <a:gd name="connsiteY150" fmla="*/ 151154 h 157696"/>
              <a:gd name="connsiteX151" fmla="*/ 1507420 w 1826622"/>
              <a:gd name="connsiteY151" fmla="*/ 142706 h 157696"/>
              <a:gd name="connsiteX152" fmla="*/ 1526828 w 1826622"/>
              <a:gd name="connsiteY152" fmla="*/ 131289 h 157696"/>
              <a:gd name="connsiteX153" fmla="*/ 1528426 w 1826622"/>
              <a:gd name="connsiteY153" fmla="*/ 109598 h 157696"/>
              <a:gd name="connsiteX154" fmla="*/ 1528426 w 1826622"/>
              <a:gd name="connsiteY154" fmla="*/ 38816 h 157696"/>
              <a:gd name="connsiteX155" fmla="*/ 1527969 w 1826622"/>
              <a:gd name="connsiteY155" fmla="*/ 38816 h 157696"/>
              <a:gd name="connsiteX156" fmla="*/ 1482989 w 1826622"/>
              <a:gd name="connsiteY156" fmla="*/ 151154 h 157696"/>
              <a:gd name="connsiteX157" fmla="*/ 1472486 w 1826622"/>
              <a:gd name="connsiteY157" fmla="*/ 151154 h 157696"/>
              <a:gd name="connsiteX158" fmla="*/ 1425222 w 1826622"/>
              <a:gd name="connsiteY158" fmla="*/ 37217 h 157696"/>
              <a:gd name="connsiteX159" fmla="*/ 1424537 w 1826622"/>
              <a:gd name="connsiteY159" fmla="*/ 37217 h 157696"/>
              <a:gd name="connsiteX160" fmla="*/ 1424537 w 1826622"/>
              <a:gd name="connsiteY160" fmla="*/ 105945 h 157696"/>
              <a:gd name="connsiteX161" fmla="*/ 1427962 w 1826622"/>
              <a:gd name="connsiteY161" fmla="*/ 133801 h 157696"/>
              <a:gd name="connsiteX162" fmla="*/ 1445771 w 1826622"/>
              <a:gd name="connsiteY162" fmla="*/ 142706 h 157696"/>
              <a:gd name="connsiteX163" fmla="*/ 1445771 w 1826622"/>
              <a:gd name="connsiteY163" fmla="*/ 151154 h 157696"/>
              <a:gd name="connsiteX164" fmla="*/ 1331151 w 1826622"/>
              <a:gd name="connsiteY164" fmla="*/ 151154 h 157696"/>
              <a:gd name="connsiteX165" fmla="*/ 1331151 w 1826622"/>
              <a:gd name="connsiteY165" fmla="*/ 142706 h 157696"/>
              <a:gd name="connsiteX166" fmla="*/ 1349417 w 1826622"/>
              <a:gd name="connsiteY166" fmla="*/ 133116 h 157696"/>
              <a:gd name="connsiteX167" fmla="*/ 1345307 w 1826622"/>
              <a:gd name="connsiteY167" fmla="*/ 118275 h 157696"/>
              <a:gd name="connsiteX168" fmla="*/ 1340512 w 1826622"/>
              <a:gd name="connsiteY168" fmla="*/ 105032 h 157696"/>
              <a:gd name="connsiteX169" fmla="*/ 1290965 w 1826622"/>
              <a:gd name="connsiteY169" fmla="*/ 105032 h 157696"/>
              <a:gd name="connsiteX170" fmla="*/ 1288225 w 1826622"/>
              <a:gd name="connsiteY170" fmla="*/ 111653 h 157696"/>
              <a:gd name="connsiteX171" fmla="*/ 1282745 w 1826622"/>
              <a:gd name="connsiteY171" fmla="*/ 130605 h 157696"/>
              <a:gd name="connsiteX172" fmla="*/ 1301468 w 1826622"/>
              <a:gd name="connsiteY172" fmla="*/ 142706 h 157696"/>
              <a:gd name="connsiteX173" fmla="*/ 1301468 w 1826622"/>
              <a:gd name="connsiteY173" fmla="*/ 151154 h 157696"/>
              <a:gd name="connsiteX174" fmla="*/ 1251236 w 1826622"/>
              <a:gd name="connsiteY174" fmla="*/ 151154 h 157696"/>
              <a:gd name="connsiteX175" fmla="*/ 1251236 w 1826622"/>
              <a:gd name="connsiteY175" fmla="*/ 143163 h 157696"/>
              <a:gd name="connsiteX176" fmla="*/ 1270187 w 1826622"/>
              <a:gd name="connsiteY176" fmla="*/ 125810 h 157696"/>
              <a:gd name="connsiteX177" fmla="*/ 1278179 w 1826622"/>
              <a:gd name="connsiteY177" fmla="*/ 107543 h 157696"/>
              <a:gd name="connsiteX178" fmla="*/ 1322703 w 1826622"/>
              <a:gd name="connsiteY178" fmla="*/ 228 h 157696"/>
              <a:gd name="connsiteX179" fmla="*/ 211203 w 1826622"/>
              <a:gd name="connsiteY179" fmla="*/ 0 h 157696"/>
              <a:gd name="connsiteX180" fmla="*/ 221706 w 1826622"/>
              <a:gd name="connsiteY180" fmla="*/ 0 h 157696"/>
              <a:gd name="connsiteX181" fmla="*/ 268057 w 1826622"/>
              <a:gd name="connsiteY181" fmla="*/ 115763 h 157696"/>
              <a:gd name="connsiteX182" fmla="*/ 279702 w 1826622"/>
              <a:gd name="connsiteY182" fmla="*/ 137455 h 157696"/>
              <a:gd name="connsiteX183" fmla="*/ 294315 w 1826622"/>
              <a:gd name="connsiteY183" fmla="*/ 142706 h 157696"/>
              <a:gd name="connsiteX184" fmla="*/ 298881 w 1826622"/>
              <a:gd name="connsiteY184" fmla="*/ 142706 h 157696"/>
              <a:gd name="connsiteX185" fmla="*/ 319887 w 1826622"/>
              <a:gd name="connsiteY185" fmla="*/ 114393 h 157696"/>
              <a:gd name="connsiteX186" fmla="*/ 319887 w 1826622"/>
              <a:gd name="connsiteY186" fmla="*/ 94757 h 157696"/>
              <a:gd name="connsiteX187" fmla="*/ 280843 w 1826622"/>
              <a:gd name="connsiteY187" fmla="*/ 25573 h 157696"/>
              <a:gd name="connsiteX188" fmla="*/ 261892 w 1826622"/>
              <a:gd name="connsiteY188" fmla="*/ 10275 h 157696"/>
              <a:gd name="connsiteX189" fmla="*/ 261892 w 1826622"/>
              <a:gd name="connsiteY189" fmla="*/ 2283 h 157696"/>
              <a:gd name="connsiteX190" fmla="*/ 295685 w 1826622"/>
              <a:gd name="connsiteY190" fmla="*/ 3197 h 157696"/>
              <a:gd name="connsiteX191" fmla="*/ 334272 w 1826622"/>
              <a:gd name="connsiteY191" fmla="*/ 2283 h 157696"/>
              <a:gd name="connsiteX192" fmla="*/ 334272 w 1826622"/>
              <a:gd name="connsiteY192" fmla="*/ 10275 h 157696"/>
              <a:gd name="connsiteX193" fmla="*/ 317376 w 1826622"/>
              <a:gd name="connsiteY193" fmla="*/ 20093 h 157696"/>
              <a:gd name="connsiteX194" fmla="*/ 325367 w 1826622"/>
              <a:gd name="connsiteY194" fmla="*/ 38588 h 157696"/>
              <a:gd name="connsiteX195" fmla="*/ 347743 w 1826622"/>
              <a:gd name="connsiteY195" fmla="*/ 79459 h 157696"/>
              <a:gd name="connsiteX196" fmla="*/ 369663 w 1826622"/>
              <a:gd name="connsiteY196" fmla="*/ 43383 h 157696"/>
              <a:gd name="connsiteX197" fmla="*/ 377883 w 1826622"/>
              <a:gd name="connsiteY197" fmla="*/ 21463 h 157696"/>
              <a:gd name="connsiteX198" fmla="*/ 361671 w 1826622"/>
              <a:gd name="connsiteY198" fmla="*/ 10275 h 157696"/>
              <a:gd name="connsiteX199" fmla="*/ 361671 w 1826622"/>
              <a:gd name="connsiteY199" fmla="*/ 2283 h 157696"/>
              <a:gd name="connsiteX200" fmla="*/ 458482 w 1826622"/>
              <a:gd name="connsiteY200" fmla="*/ 2283 h 157696"/>
              <a:gd name="connsiteX201" fmla="*/ 502778 w 1826622"/>
              <a:gd name="connsiteY201" fmla="*/ 107087 h 157696"/>
              <a:gd name="connsiteX202" fmla="*/ 542964 w 1826622"/>
              <a:gd name="connsiteY202" fmla="*/ 2283 h 157696"/>
              <a:gd name="connsiteX203" fmla="*/ 568536 w 1826622"/>
              <a:gd name="connsiteY203" fmla="*/ 3197 h 157696"/>
              <a:gd name="connsiteX204" fmla="*/ 597077 w 1826622"/>
              <a:gd name="connsiteY204" fmla="*/ 2283 h 157696"/>
              <a:gd name="connsiteX205" fmla="*/ 597077 w 1826622"/>
              <a:gd name="connsiteY205" fmla="*/ 10275 h 157696"/>
              <a:gd name="connsiteX206" fmla="*/ 575615 w 1826622"/>
              <a:gd name="connsiteY206" fmla="*/ 39273 h 157696"/>
              <a:gd name="connsiteX207" fmla="*/ 575615 w 1826622"/>
              <a:gd name="connsiteY207" fmla="*/ 109827 h 157696"/>
              <a:gd name="connsiteX208" fmla="*/ 577441 w 1826622"/>
              <a:gd name="connsiteY208" fmla="*/ 131518 h 157696"/>
              <a:gd name="connsiteX209" fmla="*/ 596849 w 1826622"/>
              <a:gd name="connsiteY209" fmla="*/ 143163 h 157696"/>
              <a:gd name="connsiteX210" fmla="*/ 596849 w 1826622"/>
              <a:gd name="connsiteY210" fmla="*/ 151383 h 157696"/>
              <a:gd name="connsiteX211" fmla="*/ 520816 w 1826622"/>
              <a:gd name="connsiteY211" fmla="*/ 151383 h 157696"/>
              <a:gd name="connsiteX212" fmla="*/ 520816 w 1826622"/>
              <a:gd name="connsiteY212" fmla="*/ 143163 h 157696"/>
              <a:gd name="connsiteX213" fmla="*/ 539995 w 1826622"/>
              <a:gd name="connsiteY213" fmla="*/ 131518 h 157696"/>
              <a:gd name="connsiteX214" fmla="*/ 541822 w 1826622"/>
              <a:gd name="connsiteY214" fmla="*/ 109827 h 157696"/>
              <a:gd name="connsiteX215" fmla="*/ 541822 w 1826622"/>
              <a:gd name="connsiteY215" fmla="*/ 38816 h 157696"/>
              <a:gd name="connsiteX216" fmla="*/ 541365 w 1826622"/>
              <a:gd name="connsiteY216" fmla="*/ 38816 h 157696"/>
              <a:gd name="connsiteX217" fmla="*/ 496385 w 1826622"/>
              <a:gd name="connsiteY217" fmla="*/ 151155 h 157696"/>
              <a:gd name="connsiteX218" fmla="*/ 485653 w 1826622"/>
              <a:gd name="connsiteY218" fmla="*/ 151155 h 157696"/>
              <a:gd name="connsiteX219" fmla="*/ 438846 w 1826622"/>
              <a:gd name="connsiteY219" fmla="*/ 37218 h 157696"/>
              <a:gd name="connsiteX220" fmla="*/ 438161 w 1826622"/>
              <a:gd name="connsiteY220" fmla="*/ 37218 h 157696"/>
              <a:gd name="connsiteX221" fmla="*/ 438161 w 1826622"/>
              <a:gd name="connsiteY221" fmla="*/ 105945 h 157696"/>
              <a:gd name="connsiteX222" fmla="*/ 441814 w 1826622"/>
              <a:gd name="connsiteY222" fmla="*/ 133801 h 157696"/>
              <a:gd name="connsiteX223" fmla="*/ 459852 w 1826622"/>
              <a:gd name="connsiteY223" fmla="*/ 143163 h 157696"/>
              <a:gd name="connsiteX224" fmla="*/ 459852 w 1826622"/>
              <a:gd name="connsiteY224" fmla="*/ 151155 h 157696"/>
              <a:gd name="connsiteX225" fmla="*/ 406195 w 1826622"/>
              <a:gd name="connsiteY225" fmla="*/ 151155 h 157696"/>
              <a:gd name="connsiteX226" fmla="*/ 406195 w 1826622"/>
              <a:gd name="connsiteY226" fmla="*/ 142706 h 157696"/>
              <a:gd name="connsiteX227" fmla="*/ 425375 w 1826622"/>
              <a:gd name="connsiteY227" fmla="*/ 131290 h 157696"/>
              <a:gd name="connsiteX228" fmla="*/ 427201 w 1826622"/>
              <a:gd name="connsiteY228" fmla="*/ 109598 h 157696"/>
              <a:gd name="connsiteX229" fmla="*/ 427201 w 1826622"/>
              <a:gd name="connsiteY229" fmla="*/ 20550 h 157696"/>
              <a:gd name="connsiteX230" fmla="*/ 408479 w 1826622"/>
              <a:gd name="connsiteY230" fmla="*/ 11188 h 157696"/>
              <a:gd name="connsiteX231" fmla="*/ 408250 w 1826622"/>
              <a:gd name="connsiteY231" fmla="*/ 11188 h 157696"/>
              <a:gd name="connsiteX232" fmla="*/ 392267 w 1826622"/>
              <a:gd name="connsiteY232" fmla="*/ 26486 h 157696"/>
              <a:gd name="connsiteX233" fmla="*/ 353908 w 1826622"/>
              <a:gd name="connsiteY233" fmla="*/ 90647 h 157696"/>
              <a:gd name="connsiteX234" fmla="*/ 353908 w 1826622"/>
              <a:gd name="connsiteY234" fmla="*/ 114622 h 157696"/>
              <a:gd name="connsiteX235" fmla="*/ 375828 w 1826622"/>
              <a:gd name="connsiteY235" fmla="*/ 143163 h 157696"/>
              <a:gd name="connsiteX236" fmla="*/ 375828 w 1826622"/>
              <a:gd name="connsiteY236" fmla="*/ 151155 h 157696"/>
              <a:gd name="connsiteX237" fmla="*/ 219423 w 1826622"/>
              <a:gd name="connsiteY237" fmla="*/ 151155 h 157696"/>
              <a:gd name="connsiteX238" fmla="*/ 219423 w 1826622"/>
              <a:gd name="connsiteY238" fmla="*/ 143163 h 157696"/>
              <a:gd name="connsiteX239" fmla="*/ 237918 w 1826622"/>
              <a:gd name="connsiteY239" fmla="*/ 133116 h 157696"/>
              <a:gd name="connsiteX240" fmla="*/ 233579 w 1826622"/>
              <a:gd name="connsiteY240" fmla="*/ 118503 h 157696"/>
              <a:gd name="connsiteX241" fmla="*/ 229013 w 1826622"/>
              <a:gd name="connsiteY241" fmla="*/ 105489 h 157696"/>
              <a:gd name="connsiteX242" fmla="*/ 179009 w 1826622"/>
              <a:gd name="connsiteY242" fmla="*/ 105489 h 157696"/>
              <a:gd name="connsiteX243" fmla="*/ 176269 w 1826622"/>
              <a:gd name="connsiteY243" fmla="*/ 111882 h 157696"/>
              <a:gd name="connsiteX244" fmla="*/ 171018 w 1826622"/>
              <a:gd name="connsiteY244" fmla="*/ 130833 h 157696"/>
              <a:gd name="connsiteX245" fmla="*/ 189512 w 1826622"/>
              <a:gd name="connsiteY245" fmla="*/ 143391 h 157696"/>
              <a:gd name="connsiteX246" fmla="*/ 189512 w 1826622"/>
              <a:gd name="connsiteY246" fmla="*/ 151383 h 157696"/>
              <a:gd name="connsiteX247" fmla="*/ 114392 w 1826622"/>
              <a:gd name="connsiteY247" fmla="*/ 151383 h 157696"/>
              <a:gd name="connsiteX248" fmla="*/ 82655 w 1826622"/>
              <a:gd name="connsiteY248" fmla="*/ 105945 h 157696"/>
              <a:gd name="connsiteX249" fmla="*/ 59137 w 1826622"/>
              <a:gd name="connsiteY249" fmla="*/ 84939 h 157696"/>
              <a:gd name="connsiteX250" fmla="*/ 55484 w 1826622"/>
              <a:gd name="connsiteY250" fmla="*/ 85167 h 157696"/>
              <a:gd name="connsiteX251" fmla="*/ 55484 w 1826622"/>
              <a:gd name="connsiteY251" fmla="*/ 114622 h 157696"/>
              <a:gd name="connsiteX252" fmla="*/ 76946 w 1826622"/>
              <a:gd name="connsiteY252" fmla="*/ 143163 h 157696"/>
              <a:gd name="connsiteX253" fmla="*/ 76946 w 1826622"/>
              <a:gd name="connsiteY253" fmla="*/ 151155 h 157696"/>
              <a:gd name="connsiteX254" fmla="*/ 0 w 1826622"/>
              <a:gd name="connsiteY254" fmla="*/ 151155 h 157696"/>
              <a:gd name="connsiteX255" fmla="*/ 0 w 1826622"/>
              <a:gd name="connsiteY255" fmla="*/ 142706 h 157696"/>
              <a:gd name="connsiteX256" fmla="*/ 21006 w 1826622"/>
              <a:gd name="connsiteY256" fmla="*/ 114622 h 157696"/>
              <a:gd name="connsiteX257" fmla="*/ 21006 w 1826622"/>
              <a:gd name="connsiteY257" fmla="*/ 38816 h 157696"/>
              <a:gd name="connsiteX258" fmla="*/ 0 w 1826622"/>
              <a:gd name="connsiteY258" fmla="*/ 10275 h 157696"/>
              <a:gd name="connsiteX259" fmla="*/ 0 w 1826622"/>
              <a:gd name="connsiteY259" fmla="*/ 2283 h 157696"/>
              <a:gd name="connsiteX260" fmla="*/ 37902 w 1826622"/>
              <a:gd name="connsiteY260" fmla="*/ 3197 h 157696"/>
              <a:gd name="connsiteX261" fmla="*/ 74435 w 1826622"/>
              <a:gd name="connsiteY261" fmla="*/ 2283 h 157696"/>
              <a:gd name="connsiteX262" fmla="*/ 111652 w 1826622"/>
              <a:gd name="connsiteY262" fmla="*/ 7763 h 157696"/>
              <a:gd name="connsiteX263" fmla="*/ 133800 w 1826622"/>
              <a:gd name="connsiteY263" fmla="*/ 41556 h 157696"/>
              <a:gd name="connsiteX264" fmla="*/ 98638 w 1826622"/>
              <a:gd name="connsiteY264" fmla="*/ 76947 h 157696"/>
              <a:gd name="connsiteX265" fmla="*/ 129462 w 1826622"/>
              <a:gd name="connsiteY265" fmla="*/ 115307 h 157696"/>
              <a:gd name="connsiteX266" fmla="*/ 144075 w 1826622"/>
              <a:gd name="connsiteY266" fmla="*/ 134258 h 157696"/>
              <a:gd name="connsiteX267" fmla="*/ 152523 w 1826622"/>
              <a:gd name="connsiteY267" fmla="*/ 134258 h 157696"/>
              <a:gd name="connsiteX268" fmla="*/ 166679 w 1826622"/>
              <a:gd name="connsiteY268" fmla="*/ 107087 h 157696"/>
              <a:gd name="connsiteX269" fmla="*/ 211203 w 1826622"/>
              <a:gd name="connsiteY269" fmla="*/ 0 h 1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1826622" h="157696">
                <a:moveTo>
                  <a:pt x="1316766" y="42469"/>
                </a:moveTo>
                <a:cubicBezTo>
                  <a:pt x="1295532" y="94072"/>
                  <a:pt x="1295532" y="94072"/>
                  <a:pt x="1295532" y="94072"/>
                </a:cubicBezTo>
                <a:lnTo>
                  <a:pt x="1336402" y="94072"/>
                </a:lnTo>
                <a:cubicBezTo>
                  <a:pt x="1316766" y="42469"/>
                  <a:pt x="1316766" y="42469"/>
                  <a:pt x="1316766" y="42469"/>
                </a:cubicBezTo>
                <a:close/>
                <a:moveTo>
                  <a:pt x="204582" y="42469"/>
                </a:moveTo>
                <a:cubicBezTo>
                  <a:pt x="183576" y="94072"/>
                  <a:pt x="183576" y="94072"/>
                  <a:pt x="183576" y="94072"/>
                </a:cubicBezTo>
                <a:lnTo>
                  <a:pt x="224446" y="94072"/>
                </a:lnTo>
                <a:cubicBezTo>
                  <a:pt x="204582" y="42469"/>
                  <a:pt x="204582" y="42469"/>
                  <a:pt x="204582" y="42469"/>
                </a:cubicBezTo>
                <a:close/>
                <a:moveTo>
                  <a:pt x="1000532" y="12786"/>
                </a:moveTo>
                <a:cubicBezTo>
                  <a:pt x="998477" y="12786"/>
                  <a:pt x="993226" y="13242"/>
                  <a:pt x="991399" y="14840"/>
                </a:cubicBezTo>
                <a:cubicBezTo>
                  <a:pt x="990486" y="16667"/>
                  <a:pt x="990258" y="18722"/>
                  <a:pt x="990486" y="20549"/>
                </a:cubicBezTo>
                <a:cubicBezTo>
                  <a:pt x="990486" y="101606"/>
                  <a:pt x="990486" y="101606"/>
                  <a:pt x="990486" y="101606"/>
                </a:cubicBezTo>
                <a:cubicBezTo>
                  <a:pt x="990714" y="101606"/>
                  <a:pt x="990714" y="101606"/>
                  <a:pt x="990714" y="101606"/>
                </a:cubicBezTo>
                <a:cubicBezTo>
                  <a:pt x="990714" y="108456"/>
                  <a:pt x="990714" y="124211"/>
                  <a:pt x="993226" y="130147"/>
                </a:cubicBezTo>
                <a:cubicBezTo>
                  <a:pt x="995966" y="137682"/>
                  <a:pt x="1003272" y="141107"/>
                  <a:pt x="1011264" y="141107"/>
                </a:cubicBezTo>
                <a:cubicBezTo>
                  <a:pt x="1045970" y="141107"/>
                  <a:pt x="1049395" y="106401"/>
                  <a:pt x="1049395" y="79001"/>
                </a:cubicBezTo>
                <a:cubicBezTo>
                  <a:pt x="1049395" y="64160"/>
                  <a:pt x="1047111" y="46122"/>
                  <a:pt x="1040490" y="32422"/>
                </a:cubicBezTo>
                <a:cubicBezTo>
                  <a:pt x="1032042" y="17124"/>
                  <a:pt x="1016744" y="12786"/>
                  <a:pt x="1000532" y="12786"/>
                </a:cubicBezTo>
                <a:close/>
                <a:moveTo>
                  <a:pt x="66900" y="12786"/>
                </a:moveTo>
                <a:cubicBezTo>
                  <a:pt x="64388" y="12786"/>
                  <a:pt x="56625" y="12558"/>
                  <a:pt x="56169" y="15070"/>
                </a:cubicBezTo>
                <a:cubicBezTo>
                  <a:pt x="55255" y="17810"/>
                  <a:pt x="55255" y="32651"/>
                  <a:pt x="55255" y="35848"/>
                </a:cubicBezTo>
                <a:cubicBezTo>
                  <a:pt x="55255" y="74436"/>
                  <a:pt x="55255" y="74436"/>
                  <a:pt x="55255" y="74436"/>
                </a:cubicBezTo>
                <a:lnTo>
                  <a:pt x="63932" y="74436"/>
                </a:lnTo>
                <a:cubicBezTo>
                  <a:pt x="85623" y="74436"/>
                  <a:pt x="96583" y="66216"/>
                  <a:pt x="96583" y="43839"/>
                </a:cubicBezTo>
                <a:cubicBezTo>
                  <a:pt x="96583" y="23518"/>
                  <a:pt x="88135" y="12786"/>
                  <a:pt x="66900" y="12786"/>
                </a:cubicBezTo>
                <a:close/>
                <a:moveTo>
                  <a:pt x="1581398" y="10731"/>
                </a:moveTo>
                <a:cubicBezTo>
                  <a:pt x="1578430" y="10731"/>
                  <a:pt x="1575462" y="10960"/>
                  <a:pt x="1572493" y="11645"/>
                </a:cubicBezTo>
                <a:cubicBezTo>
                  <a:pt x="1561990" y="14841"/>
                  <a:pt x="1562447" y="24659"/>
                  <a:pt x="1562447" y="38816"/>
                </a:cubicBezTo>
                <a:cubicBezTo>
                  <a:pt x="1562447" y="114621"/>
                  <a:pt x="1562447" y="114621"/>
                  <a:pt x="1562447" y="114621"/>
                </a:cubicBezTo>
                <a:cubicBezTo>
                  <a:pt x="1562447" y="129235"/>
                  <a:pt x="1561990" y="138596"/>
                  <a:pt x="1572493" y="142021"/>
                </a:cubicBezTo>
                <a:cubicBezTo>
                  <a:pt x="1575462" y="142478"/>
                  <a:pt x="1578430" y="142706"/>
                  <a:pt x="1581626" y="142706"/>
                </a:cubicBezTo>
                <a:cubicBezTo>
                  <a:pt x="1591445" y="142706"/>
                  <a:pt x="1591445" y="142706"/>
                  <a:pt x="1591445" y="142706"/>
                </a:cubicBezTo>
                <a:cubicBezTo>
                  <a:pt x="1594413" y="142706"/>
                  <a:pt x="1597381" y="142478"/>
                  <a:pt x="1600349" y="142021"/>
                </a:cubicBezTo>
                <a:cubicBezTo>
                  <a:pt x="1610852" y="138596"/>
                  <a:pt x="1610396" y="128778"/>
                  <a:pt x="1610396" y="114621"/>
                </a:cubicBezTo>
                <a:lnTo>
                  <a:pt x="1610852" y="38816"/>
                </a:lnTo>
                <a:cubicBezTo>
                  <a:pt x="1610852" y="24431"/>
                  <a:pt x="1610852" y="14841"/>
                  <a:pt x="1600578" y="11645"/>
                </a:cubicBezTo>
                <a:cubicBezTo>
                  <a:pt x="1597609" y="10960"/>
                  <a:pt x="1594413" y="10731"/>
                  <a:pt x="1591445" y="10731"/>
                </a:cubicBezTo>
                <a:cubicBezTo>
                  <a:pt x="1581398" y="10731"/>
                  <a:pt x="1581398" y="10731"/>
                  <a:pt x="1581398" y="10731"/>
                </a:cubicBezTo>
                <a:close/>
                <a:moveTo>
                  <a:pt x="683156" y="10731"/>
                </a:moveTo>
                <a:cubicBezTo>
                  <a:pt x="647309" y="10731"/>
                  <a:pt x="638861" y="46807"/>
                  <a:pt x="638861" y="75805"/>
                </a:cubicBezTo>
                <a:cubicBezTo>
                  <a:pt x="638861" y="104574"/>
                  <a:pt x="647081" y="143390"/>
                  <a:pt x="683156" y="143390"/>
                </a:cubicBezTo>
                <a:cubicBezTo>
                  <a:pt x="720374" y="143390"/>
                  <a:pt x="728594" y="109597"/>
                  <a:pt x="728594" y="78316"/>
                </a:cubicBezTo>
                <a:cubicBezTo>
                  <a:pt x="728594" y="48405"/>
                  <a:pt x="720602" y="10731"/>
                  <a:pt x="683156" y="10731"/>
                </a:cubicBezTo>
                <a:close/>
                <a:moveTo>
                  <a:pt x="766268" y="2739"/>
                </a:moveTo>
                <a:cubicBezTo>
                  <a:pt x="773574" y="2739"/>
                  <a:pt x="780653" y="3196"/>
                  <a:pt x="787731" y="3652"/>
                </a:cubicBezTo>
                <a:cubicBezTo>
                  <a:pt x="796407" y="3196"/>
                  <a:pt x="804627" y="2739"/>
                  <a:pt x="813304" y="2739"/>
                </a:cubicBezTo>
                <a:cubicBezTo>
                  <a:pt x="902123" y="104803"/>
                  <a:pt x="902123" y="104803"/>
                  <a:pt x="902123" y="104803"/>
                </a:cubicBezTo>
                <a:cubicBezTo>
                  <a:pt x="902123" y="45208"/>
                  <a:pt x="902123" y="45208"/>
                  <a:pt x="902123" y="45208"/>
                </a:cubicBezTo>
                <a:cubicBezTo>
                  <a:pt x="902123" y="27855"/>
                  <a:pt x="902123" y="11187"/>
                  <a:pt x="880432" y="10731"/>
                </a:cubicBezTo>
                <a:cubicBezTo>
                  <a:pt x="880432" y="2739"/>
                  <a:pt x="880432" y="2739"/>
                  <a:pt x="880432" y="2739"/>
                </a:cubicBezTo>
                <a:cubicBezTo>
                  <a:pt x="1007839" y="2739"/>
                  <a:pt x="1007839" y="2739"/>
                  <a:pt x="1007839" y="2739"/>
                </a:cubicBezTo>
                <a:cubicBezTo>
                  <a:pt x="1029758" y="2739"/>
                  <a:pt x="1050080" y="6849"/>
                  <a:pt x="1067432" y="21462"/>
                </a:cubicBezTo>
                <a:cubicBezTo>
                  <a:pt x="1085470" y="36760"/>
                  <a:pt x="1093005" y="57310"/>
                  <a:pt x="1093005" y="80371"/>
                </a:cubicBezTo>
                <a:cubicBezTo>
                  <a:pt x="1093005" y="101149"/>
                  <a:pt x="1086612" y="119872"/>
                  <a:pt x="1071086" y="134257"/>
                </a:cubicBezTo>
                <a:cubicBezTo>
                  <a:pt x="1054874" y="148414"/>
                  <a:pt x="1033183" y="152067"/>
                  <a:pt x="1012405" y="151382"/>
                </a:cubicBezTo>
                <a:cubicBezTo>
                  <a:pt x="1000532" y="151154"/>
                  <a:pt x="939797" y="151382"/>
                  <a:pt x="939797" y="151382"/>
                </a:cubicBezTo>
                <a:cubicBezTo>
                  <a:pt x="939797" y="143390"/>
                  <a:pt x="939797" y="143390"/>
                  <a:pt x="939797" y="143390"/>
                </a:cubicBezTo>
                <a:cubicBezTo>
                  <a:pt x="961717" y="144075"/>
                  <a:pt x="961032" y="133572"/>
                  <a:pt x="961032" y="114849"/>
                </a:cubicBezTo>
                <a:cubicBezTo>
                  <a:pt x="961032" y="38815"/>
                  <a:pt x="961032" y="38815"/>
                  <a:pt x="961032" y="38815"/>
                </a:cubicBezTo>
                <a:cubicBezTo>
                  <a:pt x="961032" y="20777"/>
                  <a:pt x="961717" y="10731"/>
                  <a:pt x="939797" y="10731"/>
                </a:cubicBezTo>
                <a:lnTo>
                  <a:pt x="932947" y="10731"/>
                </a:lnTo>
                <a:cubicBezTo>
                  <a:pt x="912626" y="10959"/>
                  <a:pt x="913083" y="18494"/>
                  <a:pt x="913083" y="46350"/>
                </a:cubicBezTo>
                <a:cubicBezTo>
                  <a:pt x="913083" y="154350"/>
                  <a:pt x="913083" y="154350"/>
                  <a:pt x="913083" y="154350"/>
                </a:cubicBezTo>
                <a:cubicBezTo>
                  <a:pt x="902123" y="154350"/>
                  <a:pt x="902123" y="154350"/>
                  <a:pt x="902123" y="154350"/>
                </a:cubicBezTo>
                <a:cubicBezTo>
                  <a:pt x="799832" y="37902"/>
                  <a:pt x="799832" y="37902"/>
                  <a:pt x="799832" y="37902"/>
                </a:cubicBezTo>
                <a:cubicBezTo>
                  <a:pt x="799832" y="107543"/>
                  <a:pt x="799832" y="107543"/>
                  <a:pt x="799832" y="107543"/>
                </a:cubicBezTo>
                <a:cubicBezTo>
                  <a:pt x="799832" y="124667"/>
                  <a:pt x="799832" y="142249"/>
                  <a:pt x="821523" y="143162"/>
                </a:cubicBezTo>
                <a:cubicBezTo>
                  <a:pt x="821523" y="151154"/>
                  <a:pt x="821523" y="151154"/>
                  <a:pt x="821523" y="151154"/>
                </a:cubicBezTo>
                <a:cubicBezTo>
                  <a:pt x="768780" y="151154"/>
                  <a:pt x="768780" y="151154"/>
                  <a:pt x="768780" y="151154"/>
                </a:cubicBezTo>
                <a:cubicBezTo>
                  <a:pt x="768780" y="142705"/>
                  <a:pt x="768780" y="142705"/>
                  <a:pt x="768780" y="142705"/>
                </a:cubicBezTo>
                <a:cubicBezTo>
                  <a:pt x="787046" y="141107"/>
                  <a:pt x="788644" y="131746"/>
                  <a:pt x="788644" y="115991"/>
                </a:cubicBezTo>
                <a:cubicBezTo>
                  <a:pt x="788644" y="25800"/>
                  <a:pt x="788644" y="25800"/>
                  <a:pt x="788644" y="25800"/>
                </a:cubicBezTo>
                <a:cubicBezTo>
                  <a:pt x="781566" y="15982"/>
                  <a:pt x="778598" y="11872"/>
                  <a:pt x="766268" y="10731"/>
                </a:cubicBezTo>
                <a:cubicBezTo>
                  <a:pt x="766268" y="2739"/>
                  <a:pt x="766268" y="2739"/>
                  <a:pt x="766268" y="2739"/>
                </a:cubicBezTo>
                <a:close/>
                <a:moveTo>
                  <a:pt x="1192328" y="2283"/>
                </a:moveTo>
                <a:cubicBezTo>
                  <a:pt x="1203744" y="2740"/>
                  <a:pt x="1216530" y="2968"/>
                  <a:pt x="1227947" y="3196"/>
                </a:cubicBezTo>
                <a:cubicBezTo>
                  <a:pt x="1242103" y="2968"/>
                  <a:pt x="1258086" y="2740"/>
                  <a:pt x="1272242" y="2283"/>
                </a:cubicBezTo>
                <a:cubicBezTo>
                  <a:pt x="1272242" y="10275"/>
                  <a:pt x="1272242" y="10275"/>
                  <a:pt x="1272242" y="10275"/>
                </a:cubicBezTo>
                <a:cubicBezTo>
                  <a:pt x="1253976" y="10731"/>
                  <a:pt x="1251236" y="13928"/>
                  <a:pt x="1251236" y="39272"/>
                </a:cubicBezTo>
                <a:cubicBezTo>
                  <a:pt x="1251236" y="93158"/>
                  <a:pt x="1251236" y="93158"/>
                  <a:pt x="1251236" y="93158"/>
                </a:cubicBezTo>
                <a:cubicBezTo>
                  <a:pt x="1251236" y="130605"/>
                  <a:pt x="1241418" y="150241"/>
                  <a:pt x="1205799" y="156178"/>
                </a:cubicBezTo>
                <a:cubicBezTo>
                  <a:pt x="1179998" y="160972"/>
                  <a:pt x="1144835" y="155036"/>
                  <a:pt x="1135017" y="129463"/>
                </a:cubicBezTo>
                <a:cubicBezTo>
                  <a:pt x="1130451" y="116676"/>
                  <a:pt x="1132049" y="102748"/>
                  <a:pt x="1132049" y="97040"/>
                </a:cubicBezTo>
                <a:cubicBezTo>
                  <a:pt x="1165385" y="90647"/>
                  <a:pt x="1165385" y="90647"/>
                  <a:pt x="1165385" y="90647"/>
                </a:cubicBezTo>
                <a:cubicBezTo>
                  <a:pt x="1174290" y="89048"/>
                  <a:pt x="1174290" y="89048"/>
                  <a:pt x="1174290" y="89048"/>
                </a:cubicBezTo>
                <a:cubicBezTo>
                  <a:pt x="1176116" y="97953"/>
                  <a:pt x="1176116" y="97953"/>
                  <a:pt x="1176116" y="97953"/>
                </a:cubicBezTo>
                <a:lnTo>
                  <a:pt x="1176116" y="98182"/>
                </a:lnTo>
                <a:cubicBezTo>
                  <a:pt x="1174975" y="98638"/>
                  <a:pt x="1174061" y="99095"/>
                  <a:pt x="1173148" y="99780"/>
                </a:cubicBezTo>
                <a:cubicBezTo>
                  <a:pt x="1169495" y="102748"/>
                  <a:pt x="1166298" y="114393"/>
                  <a:pt x="1168125" y="126266"/>
                </a:cubicBezTo>
                <a:cubicBezTo>
                  <a:pt x="1170408" y="139509"/>
                  <a:pt x="1182966" y="148643"/>
                  <a:pt x="1196666" y="147044"/>
                </a:cubicBezTo>
                <a:cubicBezTo>
                  <a:pt x="1219042" y="144076"/>
                  <a:pt x="1215160" y="127180"/>
                  <a:pt x="1215160" y="79002"/>
                </a:cubicBezTo>
                <a:cubicBezTo>
                  <a:pt x="1215160" y="39272"/>
                  <a:pt x="1215160" y="39272"/>
                  <a:pt x="1215160" y="39272"/>
                </a:cubicBezTo>
                <a:cubicBezTo>
                  <a:pt x="1215160" y="20778"/>
                  <a:pt x="1214475" y="10046"/>
                  <a:pt x="1192328" y="10275"/>
                </a:cubicBezTo>
                <a:cubicBezTo>
                  <a:pt x="1192328" y="2283"/>
                  <a:pt x="1192328" y="2283"/>
                  <a:pt x="1192328" y="2283"/>
                </a:cubicBezTo>
                <a:close/>
                <a:moveTo>
                  <a:pt x="683841" y="684"/>
                </a:moveTo>
                <a:cubicBezTo>
                  <a:pt x="729279" y="684"/>
                  <a:pt x="767638" y="29454"/>
                  <a:pt x="767638" y="77175"/>
                </a:cubicBezTo>
                <a:cubicBezTo>
                  <a:pt x="767638" y="124667"/>
                  <a:pt x="728594" y="153894"/>
                  <a:pt x="683156" y="153894"/>
                </a:cubicBezTo>
                <a:cubicBezTo>
                  <a:pt x="637719" y="153894"/>
                  <a:pt x="600045" y="124439"/>
                  <a:pt x="600045" y="77175"/>
                </a:cubicBezTo>
                <a:cubicBezTo>
                  <a:pt x="600045" y="28769"/>
                  <a:pt x="638632" y="684"/>
                  <a:pt x="683841" y="684"/>
                </a:cubicBezTo>
                <a:close/>
                <a:moveTo>
                  <a:pt x="1322703" y="228"/>
                </a:moveTo>
                <a:cubicBezTo>
                  <a:pt x="1333434" y="228"/>
                  <a:pt x="1333434" y="228"/>
                  <a:pt x="1333434" y="228"/>
                </a:cubicBezTo>
                <a:cubicBezTo>
                  <a:pt x="1379785" y="115991"/>
                  <a:pt x="1379785" y="115991"/>
                  <a:pt x="1379785" y="115991"/>
                </a:cubicBezTo>
                <a:cubicBezTo>
                  <a:pt x="1382068" y="121928"/>
                  <a:pt x="1386863" y="133344"/>
                  <a:pt x="1391429" y="137683"/>
                </a:cubicBezTo>
                <a:cubicBezTo>
                  <a:pt x="1392799" y="139281"/>
                  <a:pt x="1394854" y="140423"/>
                  <a:pt x="1396681" y="141108"/>
                </a:cubicBezTo>
                <a:cubicBezTo>
                  <a:pt x="1398736" y="141564"/>
                  <a:pt x="1400562" y="141564"/>
                  <a:pt x="1402617" y="141108"/>
                </a:cubicBezTo>
                <a:cubicBezTo>
                  <a:pt x="1406727" y="139509"/>
                  <a:pt x="1410152" y="136084"/>
                  <a:pt x="1411294" y="131518"/>
                </a:cubicBezTo>
                <a:cubicBezTo>
                  <a:pt x="1412435" y="124440"/>
                  <a:pt x="1413120" y="116905"/>
                  <a:pt x="1412664" y="109826"/>
                </a:cubicBezTo>
                <a:cubicBezTo>
                  <a:pt x="1412664" y="20093"/>
                  <a:pt x="1412664" y="20093"/>
                  <a:pt x="1412664" y="20093"/>
                </a:cubicBezTo>
                <a:cubicBezTo>
                  <a:pt x="1408782" y="12558"/>
                  <a:pt x="1399877" y="10960"/>
                  <a:pt x="1391658" y="10046"/>
                </a:cubicBezTo>
                <a:cubicBezTo>
                  <a:pt x="1391658" y="2055"/>
                  <a:pt x="1391658" y="2055"/>
                  <a:pt x="1391658" y="2055"/>
                </a:cubicBezTo>
                <a:cubicBezTo>
                  <a:pt x="1399877" y="2283"/>
                  <a:pt x="1408326" y="2740"/>
                  <a:pt x="1416317" y="2968"/>
                </a:cubicBezTo>
                <a:cubicBezTo>
                  <a:pt x="1425679" y="2740"/>
                  <a:pt x="1435040" y="2283"/>
                  <a:pt x="1444401" y="2055"/>
                </a:cubicBezTo>
                <a:cubicBezTo>
                  <a:pt x="1488697" y="106858"/>
                  <a:pt x="1488697" y="106858"/>
                  <a:pt x="1488697" y="106858"/>
                </a:cubicBezTo>
                <a:cubicBezTo>
                  <a:pt x="1529111" y="2055"/>
                  <a:pt x="1529111" y="2055"/>
                  <a:pt x="1529111" y="2055"/>
                </a:cubicBezTo>
                <a:cubicBezTo>
                  <a:pt x="1709718" y="2055"/>
                  <a:pt x="1709718" y="2055"/>
                  <a:pt x="1709718" y="2055"/>
                </a:cubicBezTo>
                <a:cubicBezTo>
                  <a:pt x="1711773" y="41556"/>
                  <a:pt x="1711773" y="41556"/>
                  <a:pt x="1711773" y="41556"/>
                </a:cubicBezTo>
                <a:cubicBezTo>
                  <a:pt x="1701955" y="41556"/>
                  <a:pt x="1701955" y="41556"/>
                  <a:pt x="1701955" y="41556"/>
                </a:cubicBezTo>
                <a:cubicBezTo>
                  <a:pt x="1698074" y="19636"/>
                  <a:pt x="1685287" y="12558"/>
                  <a:pt x="1663596" y="12558"/>
                </a:cubicBezTo>
                <a:cubicBezTo>
                  <a:pt x="1661313" y="12558"/>
                  <a:pt x="1646700" y="12558"/>
                  <a:pt x="1645102" y="14841"/>
                </a:cubicBezTo>
                <a:cubicBezTo>
                  <a:pt x="1644645" y="15983"/>
                  <a:pt x="1644645" y="25801"/>
                  <a:pt x="1644645" y="27628"/>
                </a:cubicBezTo>
                <a:cubicBezTo>
                  <a:pt x="1644645" y="69412"/>
                  <a:pt x="1644645" y="69412"/>
                  <a:pt x="1644645" y="69412"/>
                </a:cubicBezTo>
                <a:cubicBezTo>
                  <a:pt x="1662683" y="69412"/>
                  <a:pt x="1674556" y="65987"/>
                  <a:pt x="1675469" y="45209"/>
                </a:cubicBezTo>
                <a:cubicBezTo>
                  <a:pt x="1684374" y="45209"/>
                  <a:pt x="1684374" y="45209"/>
                  <a:pt x="1684374" y="45209"/>
                </a:cubicBezTo>
                <a:cubicBezTo>
                  <a:pt x="1684146" y="55484"/>
                  <a:pt x="1683917" y="65987"/>
                  <a:pt x="1683461" y="76262"/>
                </a:cubicBezTo>
                <a:cubicBezTo>
                  <a:pt x="1683917" y="85395"/>
                  <a:pt x="1684146" y="94985"/>
                  <a:pt x="1684374" y="104118"/>
                </a:cubicBezTo>
                <a:cubicBezTo>
                  <a:pt x="1675469" y="104118"/>
                  <a:pt x="1675469" y="104118"/>
                  <a:pt x="1675469" y="104118"/>
                </a:cubicBezTo>
                <a:cubicBezTo>
                  <a:pt x="1671131" y="83340"/>
                  <a:pt x="1665423" y="80144"/>
                  <a:pt x="1644645" y="80144"/>
                </a:cubicBezTo>
                <a:cubicBezTo>
                  <a:pt x="1644645" y="105945"/>
                  <a:pt x="1644645" y="105945"/>
                  <a:pt x="1644645" y="105945"/>
                </a:cubicBezTo>
                <a:cubicBezTo>
                  <a:pt x="1644645" y="127408"/>
                  <a:pt x="1643960" y="140651"/>
                  <a:pt x="1670674" y="140651"/>
                </a:cubicBezTo>
                <a:cubicBezTo>
                  <a:pt x="1681634" y="140651"/>
                  <a:pt x="1681634" y="140651"/>
                  <a:pt x="1681634" y="140651"/>
                </a:cubicBezTo>
                <a:cubicBezTo>
                  <a:pt x="1705837" y="140194"/>
                  <a:pt x="1714742" y="132431"/>
                  <a:pt x="1720678" y="107771"/>
                </a:cubicBezTo>
                <a:cubicBezTo>
                  <a:pt x="1720906" y="106630"/>
                  <a:pt x="1721591" y="105032"/>
                  <a:pt x="1721820" y="103890"/>
                </a:cubicBezTo>
                <a:cubicBezTo>
                  <a:pt x="1730725" y="103890"/>
                  <a:pt x="1730725" y="103890"/>
                  <a:pt x="1730725" y="103890"/>
                </a:cubicBezTo>
                <a:cubicBezTo>
                  <a:pt x="1736889" y="124440"/>
                  <a:pt x="1747392" y="143391"/>
                  <a:pt x="1772052" y="143391"/>
                </a:cubicBezTo>
                <a:cubicBezTo>
                  <a:pt x="1785295" y="143391"/>
                  <a:pt x="1797853" y="134714"/>
                  <a:pt x="1797853" y="120786"/>
                </a:cubicBezTo>
                <a:cubicBezTo>
                  <a:pt x="1797853" y="99780"/>
                  <a:pt x="1776162" y="94072"/>
                  <a:pt x="1760407" y="87678"/>
                </a:cubicBezTo>
                <a:cubicBezTo>
                  <a:pt x="1740314" y="78774"/>
                  <a:pt x="1723646" y="67357"/>
                  <a:pt x="1723646" y="42697"/>
                </a:cubicBezTo>
                <a:cubicBezTo>
                  <a:pt x="1723646" y="14841"/>
                  <a:pt x="1744881" y="228"/>
                  <a:pt x="1770910" y="228"/>
                </a:cubicBezTo>
                <a:cubicBezTo>
                  <a:pt x="1783012" y="228"/>
                  <a:pt x="1795798" y="2740"/>
                  <a:pt x="1804703" y="11188"/>
                </a:cubicBezTo>
                <a:cubicBezTo>
                  <a:pt x="1807214" y="2283"/>
                  <a:pt x="1807214" y="2283"/>
                  <a:pt x="1807214" y="2283"/>
                </a:cubicBezTo>
                <a:cubicBezTo>
                  <a:pt x="1817033" y="2283"/>
                  <a:pt x="1817033" y="2283"/>
                  <a:pt x="1817033" y="2283"/>
                </a:cubicBezTo>
                <a:cubicBezTo>
                  <a:pt x="1818631" y="42697"/>
                  <a:pt x="1818631" y="42697"/>
                  <a:pt x="1818631" y="42697"/>
                </a:cubicBezTo>
                <a:cubicBezTo>
                  <a:pt x="1808813" y="42697"/>
                  <a:pt x="1808813" y="42697"/>
                  <a:pt x="1808813" y="42697"/>
                </a:cubicBezTo>
                <a:cubicBezTo>
                  <a:pt x="1804931" y="25573"/>
                  <a:pt x="1791916" y="10275"/>
                  <a:pt x="1772280" y="10275"/>
                </a:cubicBezTo>
                <a:cubicBezTo>
                  <a:pt x="1761320" y="10275"/>
                  <a:pt x="1749904" y="16668"/>
                  <a:pt x="1749904" y="28769"/>
                </a:cubicBezTo>
                <a:cubicBezTo>
                  <a:pt x="1749904" y="45666"/>
                  <a:pt x="1767257" y="50232"/>
                  <a:pt x="1780043" y="56169"/>
                </a:cubicBezTo>
                <a:cubicBezTo>
                  <a:pt x="1804018" y="66444"/>
                  <a:pt x="1826622" y="77175"/>
                  <a:pt x="1826622" y="107086"/>
                </a:cubicBezTo>
                <a:cubicBezTo>
                  <a:pt x="1826622" y="137226"/>
                  <a:pt x="1801278" y="153438"/>
                  <a:pt x="1774107" y="153438"/>
                </a:cubicBezTo>
                <a:cubicBezTo>
                  <a:pt x="1759722" y="153438"/>
                  <a:pt x="1744881" y="148643"/>
                  <a:pt x="1734834" y="138139"/>
                </a:cubicBezTo>
                <a:cubicBezTo>
                  <a:pt x="1731638" y="151154"/>
                  <a:pt x="1731638" y="151154"/>
                  <a:pt x="1731638" y="151154"/>
                </a:cubicBezTo>
                <a:cubicBezTo>
                  <a:pt x="1507420" y="151154"/>
                  <a:pt x="1507420" y="151154"/>
                  <a:pt x="1507420" y="151154"/>
                </a:cubicBezTo>
                <a:cubicBezTo>
                  <a:pt x="1507420" y="142706"/>
                  <a:pt x="1507420" y="142706"/>
                  <a:pt x="1507420" y="142706"/>
                </a:cubicBezTo>
                <a:cubicBezTo>
                  <a:pt x="1516096" y="141564"/>
                  <a:pt x="1524773" y="140423"/>
                  <a:pt x="1526828" y="131289"/>
                </a:cubicBezTo>
                <a:cubicBezTo>
                  <a:pt x="1527969" y="124211"/>
                  <a:pt x="1528426" y="116676"/>
                  <a:pt x="1528426" y="109598"/>
                </a:cubicBezTo>
                <a:cubicBezTo>
                  <a:pt x="1528426" y="38816"/>
                  <a:pt x="1528426" y="38816"/>
                  <a:pt x="1528426" y="38816"/>
                </a:cubicBezTo>
                <a:cubicBezTo>
                  <a:pt x="1527969" y="38816"/>
                  <a:pt x="1527969" y="38816"/>
                  <a:pt x="1527969" y="38816"/>
                </a:cubicBezTo>
                <a:cubicBezTo>
                  <a:pt x="1482989" y="151154"/>
                  <a:pt x="1482989" y="151154"/>
                  <a:pt x="1482989" y="151154"/>
                </a:cubicBezTo>
                <a:cubicBezTo>
                  <a:pt x="1472486" y="151154"/>
                  <a:pt x="1472486" y="151154"/>
                  <a:pt x="1472486" y="151154"/>
                </a:cubicBezTo>
                <a:cubicBezTo>
                  <a:pt x="1425222" y="37217"/>
                  <a:pt x="1425222" y="37217"/>
                  <a:pt x="1425222" y="37217"/>
                </a:cubicBezTo>
                <a:cubicBezTo>
                  <a:pt x="1424537" y="37217"/>
                  <a:pt x="1424537" y="37217"/>
                  <a:pt x="1424537" y="37217"/>
                </a:cubicBezTo>
                <a:cubicBezTo>
                  <a:pt x="1424537" y="105945"/>
                  <a:pt x="1424537" y="105945"/>
                  <a:pt x="1424537" y="105945"/>
                </a:cubicBezTo>
                <a:cubicBezTo>
                  <a:pt x="1424537" y="113023"/>
                  <a:pt x="1424537" y="127636"/>
                  <a:pt x="1427962" y="133801"/>
                </a:cubicBezTo>
                <a:cubicBezTo>
                  <a:pt x="1431387" y="140423"/>
                  <a:pt x="1439150" y="142249"/>
                  <a:pt x="1445771" y="142706"/>
                </a:cubicBezTo>
                <a:cubicBezTo>
                  <a:pt x="1445771" y="151154"/>
                  <a:pt x="1445771" y="151154"/>
                  <a:pt x="1445771" y="151154"/>
                </a:cubicBezTo>
                <a:cubicBezTo>
                  <a:pt x="1331151" y="151154"/>
                  <a:pt x="1331151" y="151154"/>
                  <a:pt x="1331151" y="151154"/>
                </a:cubicBezTo>
                <a:cubicBezTo>
                  <a:pt x="1331151" y="142706"/>
                  <a:pt x="1331151" y="142706"/>
                  <a:pt x="1331151" y="142706"/>
                </a:cubicBezTo>
                <a:cubicBezTo>
                  <a:pt x="1337544" y="142021"/>
                  <a:pt x="1349417" y="142478"/>
                  <a:pt x="1349417" y="133116"/>
                </a:cubicBezTo>
                <a:cubicBezTo>
                  <a:pt x="1349417" y="129463"/>
                  <a:pt x="1346905" y="121471"/>
                  <a:pt x="1345307" y="118275"/>
                </a:cubicBezTo>
                <a:cubicBezTo>
                  <a:pt x="1340512" y="105032"/>
                  <a:pt x="1340512" y="105032"/>
                  <a:pt x="1340512" y="105032"/>
                </a:cubicBezTo>
                <a:cubicBezTo>
                  <a:pt x="1290965" y="105032"/>
                  <a:pt x="1290965" y="105032"/>
                  <a:pt x="1290965" y="105032"/>
                </a:cubicBezTo>
                <a:cubicBezTo>
                  <a:pt x="1288225" y="111653"/>
                  <a:pt x="1288225" y="111653"/>
                  <a:pt x="1288225" y="111653"/>
                </a:cubicBezTo>
                <a:cubicBezTo>
                  <a:pt x="1286170" y="117361"/>
                  <a:pt x="1282745" y="124668"/>
                  <a:pt x="1282745" y="130605"/>
                </a:cubicBezTo>
                <a:cubicBezTo>
                  <a:pt x="1282745" y="141564"/>
                  <a:pt x="1293020" y="142249"/>
                  <a:pt x="1301468" y="142706"/>
                </a:cubicBezTo>
                <a:cubicBezTo>
                  <a:pt x="1301468" y="151154"/>
                  <a:pt x="1301468" y="151154"/>
                  <a:pt x="1301468" y="151154"/>
                </a:cubicBezTo>
                <a:cubicBezTo>
                  <a:pt x="1251236" y="151154"/>
                  <a:pt x="1251236" y="151154"/>
                  <a:pt x="1251236" y="151154"/>
                </a:cubicBezTo>
                <a:cubicBezTo>
                  <a:pt x="1251236" y="143163"/>
                  <a:pt x="1251236" y="143163"/>
                  <a:pt x="1251236" y="143163"/>
                </a:cubicBezTo>
                <a:cubicBezTo>
                  <a:pt x="1260369" y="141564"/>
                  <a:pt x="1265849" y="134258"/>
                  <a:pt x="1270187" y="125810"/>
                </a:cubicBezTo>
                <a:cubicBezTo>
                  <a:pt x="1273155" y="119645"/>
                  <a:pt x="1275895" y="113708"/>
                  <a:pt x="1278179" y="107543"/>
                </a:cubicBezTo>
                <a:cubicBezTo>
                  <a:pt x="1322703" y="228"/>
                  <a:pt x="1322703" y="228"/>
                  <a:pt x="1322703" y="228"/>
                </a:cubicBezTo>
                <a:close/>
                <a:moveTo>
                  <a:pt x="211203" y="0"/>
                </a:moveTo>
                <a:cubicBezTo>
                  <a:pt x="221706" y="0"/>
                  <a:pt x="221706" y="0"/>
                  <a:pt x="221706" y="0"/>
                </a:cubicBezTo>
                <a:cubicBezTo>
                  <a:pt x="268057" y="115763"/>
                  <a:pt x="268057" y="115763"/>
                  <a:pt x="268057" y="115763"/>
                </a:cubicBezTo>
                <a:cubicBezTo>
                  <a:pt x="270569" y="121700"/>
                  <a:pt x="274907" y="133116"/>
                  <a:pt x="279702" y="137455"/>
                </a:cubicBezTo>
                <a:cubicBezTo>
                  <a:pt x="283812" y="140423"/>
                  <a:pt x="289291" y="142250"/>
                  <a:pt x="294315" y="142706"/>
                </a:cubicBezTo>
                <a:cubicBezTo>
                  <a:pt x="298881" y="142706"/>
                  <a:pt x="298881" y="142706"/>
                  <a:pt x="298881" y="142706"/>
                </a:cubicBezTo>
                <a:cubicBezTo>
                  <a:pt x="320116" y="142706"/>
                  <a:pt x="319431" y="133345"/>
                  <a:pt x="319887" y="114393"/>
                </a:cubicBezTo>
                <a:cubicBezTo>
                  <a:pt x="319887" y="94757"/>
                  <a:pt x="319887" y="94757"/>
                  <a:pt x="319887" y="94757"/>
                </a:cubicBezTo>
                <a:cubicBezTo>
                  <a:pt x="280843" y="25573"/>
                  <a:pt x="280843" y="25573"/>
                  <a:pt x="280843" y="25573"/>
                </a:cubicBezTo>
                <a:cubicBezTo>
                  <a:pt x="274907" y="15526"/>
                  <a:pt x="273765" y="13015"/>
                  <a:pt x="261892" y="10275"/>
                </a:cubicBezTo>
                <a:cubicBezTo>
                  <a:pt x="261892" y="2283"/>
                  <a:pt x="261892" y="2283"/>
                  <a:pt x="261892" y="2283"/>
                </a:cubicBezTo>
                <a:cubicBezTo>
                  <a:pt x="273080" y="2740"/>
                  <a:pt x="284725" y="2968"/>
                  <a:pt x="295685" y="3197"/>
                </a:cubicBezTo>
                <a:cubicBezTo>
                  <a:pt x="308699" y="2968"/>
                  <a:pt x="321257" y="2740"/>
                  <a:pt x="334272" y="2283"/>
                </a:cubicBezTo>
                <a:cubicBezTo>
                  <a:pt x="334272" y="10275"/>
                  <a:pt x="334272" y="10275"/>
                  <a:pt x="334272" y="10275"/>
                </a:cubicBezTo>
                <a:cubicBezTo>
                  <a:pt x="328335" y="10732"/>
                  <a:pt x="317376" y="11645"/>
                  <a:pt x="317376" y="20093"/>
                </a:cubicBezTo>
                <a:cubicBezTo>
                  <a:pt x="317376" y="24660"/>
                  <a:pt x="323084" y="34706"/>
                  <a:pt x="325367" y="38588"/>
                </a:cubicBezTo>
                <a:cubicBezTo>
                  <a:pt x="347743" y="79459"/>
                  <a:pt x="347743" y="79459"/>
                  <a:pt x="347743" y="79459"/>
                </a:cubicBezTo>
                <a:cubicBezTo>
                  <a:pt x="369663" y="43383"/>
                  <a:pt x="369663" y="43383"/>
                  <a:pt x="369663" y="43383"/>
                </a:cubicBezTo>
                <a:cubicBezTo>
                  <a:pt x="372403" y="37674"/>
                  <a:pt x="377883" y="27628"/>
                  <a:pt x="377883" y="21463"/>
                </a:cubicBezTo>
                <a:cubicBezTo>
                  <a:pt x="377883" y="11873"/>
                  <a:pt x="369663" y="10275"/>
                  <a:pt x="361671" y="10275"/>
                </a:cubicBezTo>
                <a:cubicBezTo>
                  <a:pt x="361671" y="2283"/>
                  <a:pt x="361671" y="2283"/>
                  <a:pt x="361671" y="2283"/>
                </a:cubicBezTo>
                <a:cubicBezTo>
                  <a:pt x="458482" y="2283"/>
                  <a:pt x="458482" y="2283"/>
                  <a:pt x="458482" y="2283"/>
                </a:cubicBezTo>
                <a:cubicBezTo>
                  <a:pt x="502778" y="107087"/>
                  <a:pt x="502778" y="107087"/>
                  <a:pt x="502778" y="107087"/>
                </a:cubicBezTo>
                <a:cubicBezTo>
                  <a:pt x="542964" y="2283"/>
                  <a:pt x="542964" y="2283"/>
                  <a:pt x="542964" y="2283"/>
                </a:cubicBezTo>
                <a:cubicBezTo>
                  <a:pt x="551640" y="2740"/>
                  <a:pt x="560317" y="2968"/>
                  <a:pt x="568536" y="3197"/>
                </a:cubicBezTo>
                <a:cubicBezTo>
                  <a:pt x="577898" y="2968"/>
                  <a:pt x="586803" y="2740"/>
                  <a:pt x="597077" y="2283"/>
                </a:cubicBezTo>
                <a:cubicBezTo>
                  <a:pt x="597077" y="10275"/>
                  <a:pt x="597077" y="10275"/>
                  <a:pt x="597077" y="10275"/>
                </a:cubicBezTo>
                <a:cubicBezTo>
                  <a:pt x="575386" y="9590"/>
                  <a:pt x="576071" y="20550"/>
                  <a:pt x="575615" y="39273"/>
                </a:cubicBezTo>
                <a:cubicBezTo>
                  <a:pt x="575615" y="109827"/>
                  <a:pt x="575615" y="109827"/>
                  <a:pt x="575615" y="109827"/>
                </a:cubicBezTo>
                <a:cubicBezTo>
                  <a:pt x="575615" y="116905"/>
                  <a:pt x="576071" y="124440"/>
                  <a:pt x="577441" y="131518"/>
                </a:cubicBezTo>
                <a:cubicBezTo>
                  <a:pt x="579953" y="141108"/>
                  <a:pt x="588173" y="141565"/>
                  <a:pt x="596849" y="143163"/>
                </a:cubicBezTo>
                <a:cubicBezTo>
                  <a:pt x="596849" y="151383"/>
                  <a:pt x="596849" y="151383"/>
                  <a:pt x="596849" y="151383"/>
                </a:cubicBezTo>
                <a:cubicBezTo>
                  <a:pt x="520816" y="151383"/>
                  <a:pt x="520816" y="151383"/>
                  <a:pt x="520816" y="151383"/>
                </a:cubicBezTo>
                <a:cubicBezTo>
                  <a:pt x="520816" y="143163"/>
                  <a:pt x="520816" y="143163"/>
                  <a:pt x="520816" y="143163"/>
                </a:cubicBezTo>
                <a:cubicBezTo>
                  <a:pt x="529492" y="141565"/>
                  <a:pt x="537941" y="140651"/>
                  <a:pt x="539995" y="131518"/>
                </a:cubicBezTo>
                <a:cubicBezTo>
                  <a:pt x="541365" y="124440"/>
                  <a:pt x="541822" y="116905"/>
                  <a:pt x="541822" y="109827"/>
                </a:cubicBezTo>
                <a:cubicBezTo>
                  <a:pt x="541822" y="38816"/>
                  <a:pt x="541822" y="38816"/>
                  <a:pt x="541822" y="38816"/>
                </a:cubicBezTo>
                <a:cubicBezTo>
                  <a:pt x="541365" y="38816"/>
                  <a:pt x="541365" y="38816"/>
                  <a:pt x="541365" y="38816"/>
                </a:cubicBezTo>
                <a:cubicBezTo>
                  <a:pt x="496385" y="151155"/>
                  <a:pt x="496385" y="151155"/>
                  <a:pt x="496385" y="151155"/>
                </a:cubicBezTo>
                <a:cubicBezTo>
                  <a:pt x="485653" y="151155"/>
                  <a:pt x="485653" y="151155"/>
                  <a:pt x="485653" y="151155"/>
                </a:cubicBezTo>
                <a:cubicBezTo>
                  <a:pt x="438846" y="37218"/>
                  <a:pt x="438846" y="37218"/>
                  <a:pt x="438846" y="37218"/>
                </a:cubicBezTo>
                <a:cubicBezTo>
                  <a:pt x="438161" y="37218"/>
                  <a:pt x="438161" y="37218"/>
                  <a:pt x="438161" y="37218"/>
                </a:cubicBezTo>
                <a:cubicBezTo>
                  <a:pt x="438161" y="105945"/>
                  <a:pt x="438161" y="105945"/>
                  <a:pt x="438161" y="105945"/>
                </a:cubicBezTo>
                <a:cubicBezTo>
                  <a:pt x="438161" y="113023"/>
                  <a:pt x="438161" y="127637"/>
                  <a:pt x="441814" y="133801"/>
                </a:cubicBezTo>
                <a:cubicBezTo>
                  <a:pt x="445468" y="140651"/>
                  <a:pt x="452774" y="142250"/>
                  <a:pt x="459852" y="143163"/>
                </a:cubicBezTo>
                <a:cubicBezTo>
                  <a:pt x="459852" y="151155"/>
                  <a:pt x="459852" y="151155"/>
                  <a:pt x="459852" y="151155"/>
                </a:cubicBezTo>
                <a:cubicBezTo>
                  <a:pt x="406195" y="151155"/>
                  <a:pt x="406195" y="151155"/>
                  <a:pt x="406195" y="151155"/>
                </a:cubicBezTo>
                <a:cubicBezTo>
                  <a:pt x="406195" y="142706"/>
                  <a:pt x="406195" y="142706"/>
                  <a:pt x="406195" y="142706"/>
                </a:cubicBezTo>
                <a:cubicBezTo>
                  <a:pt x="414872" y="141565"/>
                  <a:pt x="423320" y="140423"/>
                  <a:pt x="425375" y="131290"/>
                </a:cubicBezTo>
                <a:cubicBezTo>
                  <a:pt x="426745" y="124212"/>
                  <a:pt x="427201" y="116677"/>
                  <a:pt x="427201" y="109598"/>
                </a:cubicBezTo>
                <a:cubicBezTo>
                  <a:pt x="427201" y="20550"/>
                  <a:pt x="427201" y="20550"/>
                  <a:pt x="427201" y="20550"/>
                </a:cubicBezTo>
                <a:cubicBezTo>
                  <a:pt x="423092" y="13928"/>
                  <a:pt x="416013" y="10275"/>
                  <a:pt x="408479" y="11188"/>
                </a:cubicBezTo>
                <a:lnTo>
                  <a:pt x="408250" y="11188"/>
                </a:lnTo>
                <a:cubicBezTo>
                  <a:pt x="400030" y="12558"/>
                  <a:pt x="396377" y="18723"/>
                  <a:pt x="392267" y="26486"/>
                </a:cubicBezTo>
                <a:cubicBezTo>
                  <a:pt x="353908" y="90647"/>
                  <a:pt x="353908" y="90647"/>
                  <a:pt x="353908" y="90647"/>
                </a:cubicBezTo>
                <a:cubicBezTo>
                  <a:pt x="353908" y="114622"/>
                  <a:pt x="353908" y="114622"/>
                  <a:pt x="353908" y="114622"/>
                </a:cubicBezTo>
                <a:cubicBezTo>
                  <a:pt x="353908" y="133801"/>
                  <a:pt x="353680" y="143620"/>
                  <a:pt x="375828" y="143163"/>
                </a:cubicBezTo>
                <a:cubicBezTo>
                  <a:pt x="375828" y="151155"/>
                  <a:pt x="375828" y="151155"/>
                  <a:pt x="375828" y="151155"/>
                </a:cubicBezTo>
                <a:cubicBezTo>
                  <a:pt x="219423" y="151155"/>
                  <a:pt x="219423" y="151155"/>
                  <a:pt x="219423" y="151155"/>
                </a:cubicBezTo>
                <a:cubicBezTo>
                  <a:pt x="219423" y="143163"/>
                  <a:pt x="219423" y="143163"/>
                  <a:pt x="219423" y="143163"/>
                </a:cubicBezTo>
                <a:cubicBezTo>
                  <a:pt x="226045" y="142250"/>
                  <a:pt x="237918" y="142706"/>
                  <a:pt x="237918" y="133116"/>
                </a:cubicBezTo>
                <a:cubicBezTo>
                  <a:pt x="237918" y="129463"/>
                  <a:pt x="235178" y="121700"/>
                  <a:pt x="233579" y="118503"/>
                </a:cubicBezTo>
                <a:cubicBezTo>
                  <a:pt x="229013" y="105489"/>
                  <a:pt x="229013" y="105489"/>
                  <a:pt x="229013" y="105489"/>
                </a:cubicBezTo>
                <a:cubicBezTo>
                  <a:pt x="179009" y="105489"/>
                  <a:pt x="179009" y="105489"/>
                  <a:pt x="179009" y="105489"/>
                </a:cubicBezTo>
                <a:cubicBezTo>
                  <a:pt x="176269" y="111882"/>
                  <a:pt x="176269" y="111882"/>
                  <a:pt x="176269" y="111882"/>
                </a:cubicBezTo>
                <a:cubicBezTo>
                  <a:pt x="174214" y="117818"/>
                  <a:pt x="171018" y="124897"/>
                  <a:pt x="171018" y="130833"/>
                </a:cubicBezTo>
                <a:cubicBezTo>
                  <a:pt x="171018" y="142021"/>
                  <a:pt x="181064" y="142478"/>
                  <a:pt x="189512" y="143391"/>
                </a:cubicBezTo>
                <a:cubicBezTo>
                  <a:pt x="189512" y="151383"/>
                  <a:pt x="189512" y="151383"/>
                  <a:pt x="189512" y="151383"/>
                </a:cubicBezTo>
                <a:cubicBezTo>
                  <a:pt x="114392" y="151383"/>
                  <a:pt x="114392" y="151383"/>
                  <a:pt x="114392" y="151383"/>
                </a:cubicBezTo>
                <a:cubicBezTo>
                  <a:pt x="82655" y="105945"/>
                  <a:pt x="82655" y="105945"/>
                  <a:pt x="82655" y="105945"/>
                </a:cubicBezTo>
                <a:cubicBezTo>
                  <a:pt x="75120" y="95899"/>
                  <a:pt x="65302" y="84254"/>
                  <a:pt x="59137" y="84939"/>
                </a:cubicBezTo>
                <a:cubicBezTo>
                  <a:pt x="57995" y="84939"/>
                  <a:pt x="56625" y="85167"/>
                  <a:pt x="55484" y="85167"/>
                </a:cubicBezTo>
                <a:cubicBezTo>
                  <a:pt x="55484" y="114622"/>
                  <a:pt x="55484" y="114622"/>
                  <a:pt x="55484" y="114622"/>
                </a:cubicBezTo>
                <a:cubicBezTo>
                  <a:pt x="55484" y="133116"/>
                  <a:pt x="55255" y="143620"/>
                  <a:pt x="76946" y="143163"/>
                </a:cubicBezTo>
                <a:cubicBezTo>
                  <a:pt x="76946" y="151155"/>
                  <a:pt x="76946" y="151155"/>
                  <a:pt x="76946" y="151155"/>
                </a:cubicBezTo>
                <a:cubicBezTo>
                  <a:pt x="0" y="151155"/>
                  <a:pt x="0" y="151155"/>
                  <a:pt x="0" y="151155"/>
                </a:cubicBezTo>
                <a:cubicBezTo>
                  <a:pt x="0" y="142706"/>
                  <a:pt x="0" y="142706"/>
                  <a:pt x="0" y="142706"/>
                </a:cubicBezTo>
                <a:cubicBezTo>
                  <a:pt x="21463" y="143620"/>
                  <a:pt x="21006" y="133116"/>
                  <a:pt x="21006" y="114622"/>
                </a:cubicBezTo>
                <a:cubicBezTo>
                  <a:pt x="21006" y="38816"/>
                  <a:pt x="21006" y="38816"/>
                  <a:pt x="21006" y="38816"/>
                </a:cubicBezTo>
                <a:cubicBezTo>
                  <a:pt x="21006" y="20550"/>
                  <a:pt x="21691" y="9818"/>
                  <a:pt x="0" y="10275"/>
                </a:cubicBezTo>
                <a:cubicBezTo>
                  <a:pt x="0" y="2283"/>
                  <a:pt x="0" y="2283"/>
                  <a:pt x="0" y="2283"/>
                </a:cubicBezTo>
                <a:cubicBezTo>
                  <a:pt x="12786" y="2740"/>
                  <a:pt x="25573" y="2968"/>
                  <a:pt x="37902" y="3197"/>
                </a:cubicBezTo>
                <a:cubicBezTo>
                  <a:pt x="50232" y="2968"/>
                  <a:pt x="62105" y="2740"/>
                  <a:pt x="74435" y="2283"/>
                </a:cubicBezTo>
                <a:cubicBezTo>
                  <a:pt x="85166" y="2740"/>
                  <a:pt x="101834" y="3653"/>
                  <a:pt x="111652" y="7763"/>
                </a:cubicBezTo>
                <a:cubicBezTo>
                  <a:pt x="126265" y="13700"/>
                  <a:pt x="133800" y="25801"/>
                  <a:pt x="133800" y="41556"/>
                </a:cubicBezTo>
                <a:cubicBezTo>
                  <a:pt x="133800" y="61421"/>
                  <a:pt x="116904" y="74207"/>
                  <a:pt x="98638" y="76947"/>
                </a:cubicBezTo>
                <a:cubicBezTo>
                  <a:pt x="129462" y="115307"/>
                  <a:pt x="129462" y="115307"/>
                  <a:pt x="129462" y="115307"/>
                </a:cubicBezTo>
                <a:cubicBezTo>
                  <a:pt x="133572" y="121928"/>
                  <a:pt x="138595" y="128322"/>
                  <a:pt x="144075" y="134258"/>
                </a:cubicBezTo>
                <a:cubicBezTo>
                  <a:pt x="145673" y="136313"/>
                  <a:pt x="148641" y="139053"/>
                  <a:pt x="152523" y="134258"/>
                </a:cubicBezTo>
                <a:cubicBezTo>
                  <a:pt x="159145" y="126723"/>
                  <a:pt x="163026" y="115535"/>
                  <a:pt x="166679" y="107087"/>
                </a:cubicBezTo>
                <a:cubicBezTo>
                  <a:pt x="211203" y="0"/>
                  <a:pt x="211203" y="0"/>
                  <a:pt x="211203" y="0"/>
                </a:cubicBezTo>
                <a:close/>
              </a:path>
            </a:pathLst>
          </a:custGeom>
          <a:solidFill>
            <a:schemeClr val="tx1"/>
          </a:solidFill>
        </p:spPr>
        <p:txBody>
          <a:bodyPr wrap="square">
            <a:noAutofit/>
          </a:bodyPr>
          <a:lstStyle>
            <a:lvl1pPr marL="0" indent="0">
              <a:buNone/>
              <a:defRPr sz="500" b="0" i="0">
                <a:noFill/>
                <a:latin typeface="Source Sans Pro" panose="020B0503030403020204" pitchFamily="34" charset="0"/>
              </a:defRPr>
            </a:lvl1pPr>
            <a:lvl2pPr marL="233362" indent="0">
              <a:buNone/>
              <a:defRPr sz="800"/>
            </a:lvl2pPr>
            <a:lvl3pPr marL="457200" indent="0">
              <a:buNone/>
              <a:defRPr sz="800"/>
            </a:lvl3pPr>
            <a:lvl4pPr marL="690562" indent="0">
              <a:buNone/>
              <a:defRPr sz="800"/>
            </a:lvl4pPr>
            <a:lvl5pPr marL="914400" indent="0">
              <a:buNone/>
              <a:defRPr sz="800"/>
            </a:lvl5pPr>
          </a:lstStyle>
          <a:p>
            <a:pPr lvl="0"/>
            <a:r>
              <a:rPr lang="en-US"/>
              <a:t>Click to edit Master text styles</a:t>
            </a:r>
          </a:p>
        </p:txBody>
      </p:sp>
    </p:spTree>
    <p:extLst>
      <p:ext uri="{BB962C8B-B14F-4D97-AF65-F5344CB8AC3E}">
        <p14:creationId xmlns:p14="http://schemas.microsoft.com/office/powerpoint/2010/main" val="1749636637"/>
      </p:ext>
    </p:extLst>
  </p:cSld>
  <p:clrMapOvr>
    <a:masterClrMapping/>
  </p:clrMapOvr>
  <p:extLst>
    <p:ext uri="{DCECCB84-F9BA-43D5-87BE-67443E8EF086}">
      <p15:sldGuideLst xmlns:p15="http://schemas.microsoft.com/office/powerpoint/2012/main">
        <p15:guide id="1" pos="31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E449F-6789-4F1D-B71E-B76623FA6294}"/>
              </a:ext>
            </a:extLst>
          </p:cNvPr>
          <p:cNvSpPr>
            <a:spLocks noGrp="1"/>
          </p:cNvSpPr>
          <p:nvPr>
            <p:ph type="title"/>
          </p:nvPr>
        </p:nvSpPr>
        <p:spPr/>
        <p:txBody>
          <a:bodyPr/>
          <a:lstStyle>
            <a:lvl1pPr>
              <a:defRPr b="0" i="0">
                <a:latin typeface="Source Sans Pro" panose="020B0503030403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8D575D8-4B1D-4CE0-A67F-A86238A27071}"/>
              </a:ext>
            </a:extLst>
          </p:cNvPr>
          <p:cNvSpPr>
            <a:spLocks noGrp="1"/>
          </p:cNvSpPr>
          <p:nvPr>
            <p:ph sz="half" idx="1" hasCustomPrompt="1"/>
          </p:nvPr>
        </p:nvSpPr>
        <p:spPr>
          <a:xfrm>
            <a:off x="685800" y="1600201"/>
            <a:ext cx="5067300" cy="4229100"/>
          </a:xfrm>
        </p:spPr>
        <p:txBody>
          <a:bodyPr/>
          <a:lstStyle>
            <a:lvl1pPr>
              <a:defRPr b="0" i="0">
                <a:latin typeface="Source Sans Pro" panose="020B0503030403020204" pitchFamily="34" charset="0"/>
              </a:defRPr>
            </a:lvl1pPr>
            <a:lvl2pPr>
              <a:defRPr b="0" i="0">
                <a:latin typeface="Source Sans Pro" panose="020B0503030403020204" pitchFamily="34" charset="0"/>
              </a:defRPr>
            </a:lvl2pPr>
            <a:lvl3pPr>
              <a:defRPr b="0" i="0">
                <a:latin typeface="Source Sans Pro" panose="020B0503030403020204" pitchFamily="34" charset="0"/>
              </a:defRPr>
            </a:lvl3pPr>
            <a:lvl4pPr>
              <a:defRPr b="0" i="0">
                <a:latin typeface="Source Sans Pro" panose="020B0503030403020204" pitchFamily="34" charset="0"/>
              </a:defRPr>
            </a:lvl4pPr>
            <a:lvl5pPr>
              <a:defRPr b="0" i="0">
                <a:latin typeface="Source Sans Pro" panose="020B0503030403020204" pitchFamily="34" charset="0"/>
              </a:defRPr>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B1301BB-20B3-43F3-9333-7259F905FAC5}"/>
              </a:ext>
            </a:extLst>
          </p:cNvPr>
          <p:cNvSpPr>
            <a:spLocks noGrp="1"/>
          </p:cNvSpPr>
          <p:nvPr>
            <p:ph sz="half" idx="2" hasCustomPrompt="1"/>
          </p:nvPr>
        </p:nvSpPr>
        <p:spPr>
          <a:xfrm>
            <a:off x="6438898" y="1600201"/>
            <a:ext cx="5067301" cy="4229100"/>
          </a:xfrm>
        </p:spPr>
        <p:txBody>
          <a:bodyPr/>
          <a:lstStyle>
            <a:lvl1pPr>
              <a:defRPr b="0" i="0">
                <a:latin typeface="Source Sans Pro" panose="020B0503030403020204" pitchFamily="34" charset="0"/>
              </a:defRPr>
            </a:lvl1pPr>
            <a:lvl2pPr>
              <a:defRPr b="0" i="0">
                <a:latin typeface="Source Sans Pro" panose="020B0503030403020204" pitchFamily="34" charset="0"/>
              </a:defRPr>
            </a:lvl2pPr>
            <a:lvl3pPr>
              <a:defRPr b="0" i="0">
                <a:latin typeface="Source Sans Pro" panose="020B0503030403020204" pitchFamily="34" charset="0"/>
              </a:defRPr>
            </a:lvl3pPr>
            <a:lvl4pPr>
              <a:defRPr b="0" i="0">
                <a:latin typeface="Source Sans Pro" panose="020B0503030403020204" pitchFamily="34" charset="0"/>
              </a:defRPr>
            </a:lvl4pPr>
            <a:lvl5pPr>
              <a:defRPr b="0" i="0">
                <a:latin typeface="Source Sans Pro" panose="020B0503030403020204" pitchFamily="34" charset="0"/>
              </a:defRPr>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9C0095C-3808-4648-AE43-9880FC013B0B}"/>
              </a:ext>
            </a:extLst>
          </p:cNvPr>
          <p:cNvSpPr>
            <a:spLocks noGrp="1"/>
          </p:cNvSpPr>
          <p:nvPr>
            <p:ph type="dt" sz="half" idx="10"/>
          </p:nvPr>
        </p:nvSpPr>
        <p:spPr/>
        <p:txBody>
          <a:bodyPr/>
          <a:lstStyle>
            <a:lvl1pPr>
              <a:defRPr b="0" i="0">
                <a:solidFill>
                  <a:schemeClr val="accent4"/>
                </a:solidFill>
                <a:latin typeface="Source Sans Pro" panose="020B0503030403020204" pitchFamily="34" charset="0"/>
              </a:defRPr>
            </a:lvl1pPr>
          </a:lstStyle>
          <a:p>
            <a:fld id="{6A069B2E-7200-4430-8F80-F0A9F761D275}" type="datetimeFigureOut">
              <a:rPr lang="en-US" smtClean="0"/>
              <a:t>3/11/2025</a:t>
            </a:fld>
            <a:endParaRPr lang="en-US"/>
          </a:p>
        </p:txBody>
      </p:sp>
      <p:sp>
        <p:nvSpPr>
          <p:cNvPr id="6" name="Footer Placeholder 5">
            <a:extLst>
              <a:ext uri="{FF2B5EF4-FFF2-40B4-BE49-F238E27FC236}">
                <a16:creationId xmlns:a16="http://schemas.microsoft.com/office/drawing/2014/main" id="{D1E86083-7C1D-4427-A28F-A64F95AEBC51}"/>
              </a:ext>
            </a:extLst>
          </p:cNvPr>
          <p:cNvSpPr>
            <a:spLocks noGrp="1"/>
          </p:cNvSpPr>
          <p:nvPr>
            <p:ph type="ftr" sz="quarter" idx="11"/>
          </p:nvPr>
        </p:nvSpPr>
        <p:spPr/>
        <p:txBody>
          <a:bodyPr/>
          <a:lstStyle>
            <a:lvl1pPr>
              <a:defRPr b="0" i="0">
                <a:solidFill>
                  <a:schemeClr val="accent4"/>
                </a:solidFill>
                <a:latin typeface="Source Sans Pro" panose="020B0503030403020204" pitchFamily="34" charset="0"/>
              </a:defRPr>
            </a:lvl1pPr>
          </a:lstStyle>
          <a:p>
            <a:endParaRPr lang="en-US"/>
          </a:p>
        </p:txBody>
      </p:sp>
      <p:sp>
        <p:nvSpPr>
          <p:cNvPr id="7" name="Slide Number Placeholder 6">
            <a:extLst>
              <a:ext uri="{FF2B5EF4-FFF2-40B4-BE49-F238E27FC236}">
                <a16:creationId xmlns:a16="http://schemas.microsoft.com/office/drawing/2014/main" id="{61DDCF72-59FE-4708-AC5E-02CBE64E3159}"/>
              </a:ext>
            </a:extLst>
          </p:cNvPr>
          <p:cNvSpPr>
            <a:spLocks noGrp="1"/>
          </p:cNvSpPr>
          <p:nvPr>
            <p:ph type="sldNum" sz="quarter" idx="12"/>
          </p:nvPr>
        </p:nvSpPr>
        <p:spPr/>
        <p:txBody>
          <a:bodyPr/>
          <a:lstStyle>
            <a:lvl1pPr>
              <a:defRPr b="0" i="0">
                <a:solidFill>
                  <a:schemeClr val="accent4"/>
                </a:solidFill>
                <a:latin typeface="Source Sans Pro" panose="020B0503030403020204" pitchFamily="34" charset="0"/>
              </a:defRPr>
            </a:lvl1pPr>
          </a:lstStyle>
          <a:p>
            <a:fld id="{B3AE46F4-4864-4315-A47A-19C4C99E379A}" type="slidenum">
              <a:rPr lang="en-US" smtClean="0"/>
              <a:t>‹#›</a:t>
            </a:fld>
            <a:endParaRPr lang="en-US"/>
          </a:p>
        </p:txBody>
      </p:sp>
    </p:spTree>
    <p:extLst>
      <p:ext uri="{BB962C8B-B14F-4D97-AF65-F5344CB8AC3E}">
        <p14:creationId xmlns:p14="http://schemas.microsoft.com/office/powerpoint/2010/main" val="33855314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6D489D-61E4-40CE-B2B3-4B179114C4B6}"/>
              </a:ext>
            </a:extLst>
          </p:cNvPr>
          <p:cNvSpPr>
            <a:spLocks noGrp="1"/>
          </p:cNvSpPr>
          <p:nvPr>
            <p:ph type="body" idx="1"/>
          </p:nvPr>
        </p:nvSpPr>
        <p:spPr>
          <a:xfrm>
            <a:off x="685801" y="1631197"/>
            <a:ext cx="5067299" cy="687364"/>
          </a:xfrm>
        </p:spPr>
        <p:txBody>
          <a:bodyPr anchor="b"/>
          <a:lstStyle>
            <a:lvl1pPr marL="0" indent="0">
              <a:lnSpc>
                <a:spcPct val="90000"/>
              </a:lnSpc>
              <a:buNone/>
              <a:defRPr sz="2400" b="0" i="0" cap="none" baseline="0">
                <a:solidFill>
                  <a:schemeClr val="accent2"/>
                </a:solidFill>
                <a:latin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AA384E-554C-4A9D-A832-56756CF44E17}"/>
              </a:ext>
            </a:extLst>
          </p:cNvPr>
          <p:cNvSpPr>
            <a:spLocks noGrp="1"/>
          </p:cNvSpPr>
          <p:nvPr>
            <p:ph sz="half" idx="2" hasCustomPrompt="1"/>
          </p:nvPr>
        </p:nvSpPr>
        <p:spPr>
          <a:xfrm>
            <a:off x="685801" y="2437109"/>
            <a:ext cx="5067299" cy="3392191"/>
          </a:xfrm>
        </p:spPr>
        <p:txBody>
          <a:bodyPr/>
          <a:lstStyle>
            <a:lvl1pPr>
              <a:defRPr b="0" i="0">
                <a:latin typeface="Source Sans Pro" panose="020B0503030403020204" pitchFamily="34" charset="0"/>
              </a:defRPr>
            </a:lvl1pPr>
            <a:lvl2pPr>
              <a:defRPr b="0" i="0">
                <a:latin typeface="Source Sans Pro" panose="020B0503030403020204" pitchFamily="34" charset="0"/>
              </a:defRPr>
            </a:lvl2pPr>
            <a:lvl3pPr>
              <a:defRPr b="0" i="0">
                <a:latin typeface="Source Sans Pro" panose="020B0503030403020204" pitchFamily="34" charset="0"/>
              </a:defRPr>
            </a:lvl3pPr>
            <a:lvl4pPr>
              <a:defRPr b="0" i="0">
                <a:latin typeface="Source Sans Pro" panose="020B0503030403020204" pitchFamily="34" charset="0"/>
              </a:defRPr>
            </a:lvl4pPr>
            <a:lvl5pPr>
              <a:defRPr b="0" i="0">
                <a:latin typeface="Source Sans Pro" panose="020B0503030403020204" pitchFamily="34" charset="0"/>
              </a:defRPr>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4972B2C-BFE9-4BD6-A876-CCF015DCFF78}"/>
              </a:ext>
            </a:extLst>
          </p:cNvPr>
          <p:cNvSpPr>
            <a:spLocks noGrp="1"/>
          </p:cNvSpPr>
          <p:nvPr>
            <p:ph type="body" sz="quarter" idx="3"/>
          </p:nvPr>
        </p:nvSpPr>
        <p:spPr>
          <a:xfrm>
            <a:off x="6438900" y="1631197"/>
            <a:ext cx="5045074" cy="687364"/>
          </a:xfrm>
        </p:spPr>
        <p:txBody>
          <a:bodyPr anchor="b"/>
          <a:lstStyle>
            <a:lvl1pPr marL="0" indent="0">
              <a:lnSpc>
                <a:spcPct val="90000"/>
              </a:lnSpc>
              <a:buNone/>
              <a:defRPr sz="2400" b="0" i="0" cap="none" baseline="0">
                <a:solidFill>
                  <a:schemeClr val="accent2"/>
                </a:solidFill>
                <a:latin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F1B3CE-F19F-4887-B296-392BA9F7F660}"/>
              </a:ext>
            </a:extLst>
          </p:cNvPr>
          <p:cNvSpPr>
            <a:spLocks noGrp="1"/>
          </p:cNvSpPr>
          <p:nvPr>
            <p:ph sz="quarter" idx="4" hasCustomPrompt="1"/>
          </p:nvPr>
        </p:nvSpPr>
        <p:spPr>
          <a:xfrm>
            <a:off x="6438900" y="2437109"/>
            <a:ext cx="5045074" cy="3392191"/>
          </a:xfrm>
        </p:spPr>
        <p:txBody>
          <a:bodyPr/>
          <a:lstStyle>
            <a:lvl1pPr>
              <a:defRPr b="0" i="0">
                <a:latin typeface="Source Sans Pro" panose="020B0503030403020204" pitchFamily="34" charset="0"/>
              </a:defRPr>
            </a:lvl1pPr>
            <a:lvl2pPr>
              <a:defRPr b="0" i="0">
                <a:latin typeface="Source Sans Pro" panose="020B0503030403020204" pitchFamily="34" charset="0"/>
              </a:defRPr>
            </a:lvl2pPr>
            <a:lvl3pPr>
              <a:defRPr b="0" i="0">
                <a:latin typeface="Source Sans Pro" panose="020B0503030403020204" pitchFamily="34" charset="0"/>
              </a:defRPr>
            </a:lvl3pPr>
            <a:lvl4pPr>
              <a:defRPr b="0" i="0">
                <a:latin typeface="Source Sans Pro" panose="020B0503030403020204" pitchFamily="34" charset="0"/>
              </a:defRPr>
            </a:lvl4pPr>
            <a:lvl5pPr>
              <a:defRPr b="0" i="0">
                <a:latin typeface="Source Sans Pro" panose="020B0503030403020204" pitchFamily="34" charset="0"/>
              </a:defRPr>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02AF97B-213A-46F4-9B4F-1F5419E3E0A0}"/>
              </a:ext>
            </a:extLst>
          </p:cNvPr>
          <p:cNvSpPr>
            <a:spLocks noGrp="1"/>
          </p:cNvSpPr>
          <p:nvPr>
            <p:ph type="dt" sz="half" idx="10"/>
          </p:nvPr>
        </p:nvSpPr>
        <p:spPr/>
        <p:txBody>
          <a:bodyPr/>
          <a:lstStyle>
            <a:lvl1pPr>
              <a:defRPr b="0" i="0">
                <a:solidFill>
                  <a:schemeClr val="accent4"/>
                </a:solidFill>
                <a:latin typeface="Source Sans Pro" panose="020B0503030403020204" pitchFamily="34" charset="0"/>
              </a:defRPr>
            </a:lvl1pPr>
          </a:lstStyle>
          <a:p>
            <a:fld id="{6A069B2E-7200-4430-8F80-F0A9F761D275}" type="datetimeFigureOut">
              <a:rPr lang="en-US" smtClean="0"/>
              <a:t>3/11/2025</a:t>
            </a:fld>
            <a:endParaRPr lang="en-US"/>
          </a:p>
        </p:txBody>
      </p:sp>
      <p:sp>
        <p:nvSpPr>
          <p:cNvPr id="8" name="Footer Placeholder 7">
            <a:extLst>
              <a:ext uri="{FF2B5EF4-FFF2-40B4-BE49-F238E27FC236}">
                <a16:creationId xmlns:a16="http://schemas.microsoft.com/office/drawing/2014/main" id="{F4B86F2B-AC2A-4A94-B3B3-4D050481A4D6}"/>
              </a:ext>
            </a:extLst>
          </p:cNvPr>
          <p:cNvSpPr>
            <a:spLocks noGrp="1"/>
          </p:cNvSpPr>
          <p:nvPr>
            <p:ph type="ftr" sz="quarter" idx="11"/>
          </p:nvPr>
        </p:nvSpPr>
        <p:spPr/>
        <p:txBody>
          <a:bodyPr/>
          <a:lstStyle>
            <a:lvl1pPr>
              <a:defRPr b="0" i="0">
                <a:solidFill>
                  <a:schemeClr val="accent4"/>
                </a:solidFill>
                <a:latin typeface="Source Sans Pro" panose="020B0503030403020204" pitchFamily="34" charset="0"/>
              </a:defRPr>
            </a:lvl1pPr>
          </a:lstStyle>
          <a:p>
            <a:endParaRPr lang="en-US"/>
          </a:p>
        </p:txBody>
      </p:sp>
      <p:sp>
        <p:nvSpPr>
          <p:cNvPr id="9" name="Slide Number Placeholder 8">
            <a:extLst>
              <a:ext uri="{FF2B5EF4-FFF2-40B4-BE49-F238E27FC236}">
                <a16:creationId xmlns:a16="http://schemas.microsoft.com/office/drawing/2014/main" id="{E358FE5E-CAAD-4254-98AE-E9DE65D1C9B9}"/>
              </a:ext>
            </a:extLst>
          </p:cNvPr>
          <p:cNvSpPr>
            <a:spLocks noGrp="1"/>
          </p:cNvSpPr>
          <p:nvPr>
            <p:ph type="sldNum" sz="quarter" idx="12"/>
          </p:nvPr>
        </p:nvSpPr>
        <p:spPr/>
        <p:txBody>
          <a:bodyPr/>
          <a:lstStyle>
            <a:lvl1pPr>
              <a:defRPr b="0" i="0">
                <a:solidFill>
                  <a:schemeClr val="accent4"/>
                </a:solidFill>
                <a:latin typeface="Source Sans Pro" panose="020B0503030403020204" pitchFamily="34" charset="0"/>
              </a:defRPr>
            </a:lvl1pPr>
          </a:lstStyle>
          <a:p>
            <a:fld id="{B3AE46F4-4864-4315-A47A-19C4C99E379A}" type="slidenum">
              <a:rPr lang="en-US" smtClean="0"/>
              <a:t>‹#›</a:t>
            </a:fld>
            <a:endParaRPr lang="en-US"/>
          </a:p>
        </p:txBody>
      </p:sp>
      <p:sp>
        <p:nvSpPr>
          <p:cNvPr id="10" name="Title 9">
            <a:extLst>
              <a:ext uri="{FF2B5EF4-FFF2-40B4-BE49-F238E27FC236}">
                <a16:creationId xmlns:a16="http://schemas.microsoft.com/office/drawing/2014/main" id="{414CFE32-AB93-4DF1-9FBA-8B99C84A4E2A}"/>
              </a:ext>
            </a:extLst>
          </p:cNvPr>
          <p:cNvSpPr>
            <a:spLocks noGrp="1"/>
          </p:cNvSpPr>
          <p:nvPr>
            <p:ph type="title"/>
          </p:nvPr>
        </p:nvSpPr>
        <p:spPr/>
        <p:txBody>
          <a:bodyPr/>
          <a:lstStyle>
            <a:lvl1pPr>
              <a:defRPr b="0" i="0">
                <a:latin typeface="Source Sans Pro" panose="020B0503030403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957908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Client Logo)">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3ED149-C23D-40D9-9CE0-C20C9EAC0CF3}"/>
              </a:ext>
            </a:extLst>
          </p:cNvPr>
          <p:cNvSpPr>
            <a:spLocks noGrp="1"/>
          </p:cNvSpPr>
          <p:nvPr>
            <p:ph type="subTitle" idx="1"/>
          </p:nvPr>
        </p:nvSpPr>
        <p:spPr>
          <a:xfrm>
            <a:off x="685800" y="3680415"/>
            <a:ext cx="10820400" cy="914399"/>
          </a:xfrm>
        </p:spPr>
        <p:txBody>
          <a:bodyPr/>
          <a:lstStyle>
            <a:lvl1pPr marL="0" indent="0" algn="ctr">
              <a:lnSpc>
                <a:spcPct val="90000"/>
              </a:lnSpc>
              <a:buNone/>
              <a:defRPr sz="320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Rectangle 11">
            <a:extLst>
              <a:ext uri="{FF2B5EF4-FFF2-40B4-BE49-F238E27FC236}">
                <a16:creationId xmlns:a16="http://schemas.microsoft.com/office/drawing/2014/main" id="{0624638C-8CE5-4247-9970-8768D0AD3455}"/>
              </a:ext>
            </a:extLst>
          </p:cNvPr>
          <p:cNvSpPr/>
          <p:nvPr userDrawn="1"/>
        </p:nvSpPr>
        <p:spPr>
          <a:xfrm>
            <a:off x="0" y="6172200"/>
            <a:ext cx="12192000" cy="685800"/>
          </a:xfrm>
          <a:prstGeom prst="rect">
            <a:avLst/>
          </a:prstGeom>
          <a:ln>
            <a:noFill/>
          </a:ln>
          <a:effectLst>
            <a:innerShdw blurRad="254000" dist="50800" dir="16200000">
              <a:schemeClr val="bg2">
                <a:lumMod val="1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F5CDBCA0-5E97-4356-ABF4-7CBFF60B2A6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34857" y="6414854"/>
            <a:ext cx="2322286" cy="200492"/>
          </a:xfrm>
          <a:prstGeom prst="rect">
            <a:avLst/>
          </a:prstGeom>
        </p:spPr>
      </p:pic>
      <p:sp>
        <p:nvSpPr>
          <p:cNvPr id="2" name="Title 1">
            <a:extLst>
              <a:ext uri="{FF2B5EF4-FFF2-40B4-BE49-F238E27FC236}">
                <a16:creationId xmlns:a16="http://schemas.microsoft.com/office/drawing/2014/main" id="{63336ABC-A68B-47AA-8637-A30E5C19AE60}"/>
              </a:ext>
            </a:extLst>
          </p:cNvPr>
          <p:cNvSpPr>
            <a:spLocks noGrp="1"/>
          </p:cNvSpPr>
          <p:nvPr>
            <p:ph type="ctrTitle"/>
          </p:nvPr>
        </p:nvSpPr>
        <p:spPr>
          <a:xfrm>
            <a:off x="685800" y="2069512"/>
            <a:ext cx="10820400" cy="1304387"/>
          </a:xfrm>
        </p:spPr>
        <p:txBody>
          <a:bodyPr anchor="b"/>
          <a:lstStyle>
            <a:lvl1pPr algn="ctr">
              <a:defRPr sz="6000"/>
            </a:lvl1pPr>
          </a:lstStyle>
          <a:p>
            <a:r>
              <a:rPr lang="en-US" dirty="0"/>
              <a:t>Click to edit Master title style</a:t>
            </a:r>
          </a:p>
        </p:txBody>
      </p:sp>
      <p:sp>
        <p:nvSpPr>
          <p:cNvPr id="7" name="Date Placeholder 6">
            <a:extLst>
              <a:ext uri="{FF2B5EF4-FFF2-40B4-BE49-F238E27FC236}">
                <a16:creationId xmlns:a16="http://schemas.microsoft.com/office/drawing/2014/main" id="{24A86C2B-C1E7-4752-AC50-E8E1E734E782}"/>
              </a:ext>
            </a:extLst>
          </p:cNvPr>
          <p:cNvSpPr>
            <a:spLocks noGrp="1"/>
          </p:cNvSpPr>
          <p:nvPr>
            <p:ph type="dt" sz="half" idx="10"/>
          </p:nvPr>
        </p:nvSpPr>
        <p:spPr>
          <a:xfrm>
            <a:off x="685800" y="5798148"/>
            <a:ext cx="1245681" cy="136525"/>
          </a:xfrm>
        </p:spPr>
        <p:txBody>
          <a:bodyPr/>
          <a:lstStyle>
            <a:lvl1pPr>
              <a:defRPr>
                <a:solidFill>
                  <a:schemeClr val="accent4"/>
                </a:solidFill>
              </a:defRPr>
            </a:lvl1pPr>
          </a:lstStyle>
          <a:p>
            <a:fld id="{0BBDF3C6-B9C0-4E42-9FB2-D436DD6B22E2}" type="datetime1">
              <a:rPr lang="en-US" smtClean="0"/>
              <a:pPr/>
              <a:t>3/11/2025</a:t>
            </a:fld>
            <a:endParaRPr lang="en-US" dirty="0"/>
          </a:p>
        </p:txBody>
      </p:sp>
      <p:sp>
        <p:nvSpPr>
          <p:cNvPr id="8" name="Footer Placeholder 7">
            <a:extLst>
              <a:ext uri="{FF2B5EF4-FFF2-40B4-BE49-F238E27FC236}">
                <a16:creationId xmlns:a16="http://schemas.microsoft.com/office/drawing/2014/main" id="{8EE54B2F-3B18-4E97-9866-8FA7084F54BF}"/>
              </a:ext>
            </a:extLst>
          </p:cNvPr>
          <p:cNvSpPr>
            <a:spLocks noGrp="1"/>
          </p:cNvSpPr>
          <p:nvPr>
            <p:ph type="ftr" sz="quarter" idx="11"/>
          </p:nvPr>
        </p:nvSpPr>
        <p:spPr>
          <a:xfrm>
            <a:off x="3390900" y="5654811"/>
            <a:ext cx="5410200" cy="279862"/>
          </a:xfrm>
        </p:spPr>
        <p:txBody>
          <a:bodyPr/>
          <a:lstStyle>
            <a:lvl1pPr>
              <a:defRPr>
                <a:solidFill>
                  <a:schemeClr val="accent4"/>
                </a:solidFill>
              </a:defRPr>
            </a:lvl1pPr>
          </a:lstStyle>
          <a:p>
            <a:endParaRPr lang="en-US" dirty="0"/>
          </a:p>
        </p:txBody>
      </p:sp>
      <p:sp>
        <p:nvSpPr>
          <p:cNvPr id="15" name="Picture Placeholder 14">
            <a:extLst>
              <a:ext uri="{FF2B5EF4-FFF2-40B4-BE49-F238E27FC236}">
                <a16:creationId xmlns:a16="http://schemas.microsoft.com/office/drawing/2014/main" id="{5D63F37A-40B7-4A13-BBCC-4C190819C13A}"/>
              </a:ext>
            </a:extLst>
          </p:cNvPr>
          <p:cNvSpPr>
            <a:spLocks noGrp="1"/>
          </p:cNvSpPr>
          <p:nvPr>
            <p:ph type="pic" sz="quarter" idx="12" hasCustomPrompt="1"/>
          </p:nvPr>
        </p:nvSpPr>
        <p:spPr>
          <a:xfrm>
            <a:off x="4358640" y="952230"/>
            <a:ext cx="3474720" cy="795232"/>
          </a:xfrm>
        </p:spPr>
        <p:txBody>
          <a:bodyPr anchor="t"/>
          <a:lstStyle>
            <a:lvl1pPr algn="ctr">
              <a:buNone/>
              <a:defRPr sz="1400">
                <a:solidFill>
                  <a:schemeClr val="tx2"/>
                </a:solidFill>
              </a:defRPr>
            </a:lvl1pPr>
          </a:lstStyle>
          <a:p>
            <a:r>
              <a:rPr lang="en-US" dirty="0"/>
              <a:t>Click picture icon to insert client logo</a:t>
            </a:r>
          </a:p>
        </p:txBody>
      </p:sp>
    </p:spTree>
    <p:extLst>
      <p:ext uri="{BB962C8B-B14F-4D97-AF65-F5344CB8AC3E}">
        <p14:creationId xmlns:p14="http://schemas.microsoft.com/office/powerpoint/2010/main" val="2741747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E449F-6789-4F1D-B71E-B76623FA6294}"/>
              </a:ext>
            </a:extLst>
          </p:cNvPr>
          <p:cNvSpPr>
            <a:spLocks noGrp="1"/>
          </p:cNvSpPr>
          <p:nvPr>
            <p:ph type="title"/>
          </p:nvPr>
        </p:nvSpPr>
        <p:spPr/>
        <p:txBody>
          <a:bodyPr/>
          <a:lstStyle>
            <a:lvl1pPr>
              <a:defRPr b="0" i="0">
                <a:latin typeface="Source Sans Pro" panose="020B0503030403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8D575D8-4B1D-4CE0-A67F-A86238A27071}"/>
              </a:ext>
            </a:extLst>
          </p:cNvPr>
          <p:cNvSpPr>
            <a:spLocks noGrp="1"/>
          </p:cNvSpPr>
          <p:nvPr>
            <p:ph sz="half" idx="1" hasCustomPrompt="1"/>
          </p:nvPr>
        </p:nvSpPr>
        <p:spPr>
          <a:xfrm>
            <a:off x="685799" y="1979910"/>
            <a:ext cx="3270249" cy="3849390"/>
          </a:xfrm>
        </p:spPr>
        <p:txBody>
          <a:bodyPr/>
          <a:lstStyle>
            <a:lvl1pPr>
              <a:defRPr b="0" i="0">
                <a:latin typeface="Source Sans Pro" panose="020B0503030403020204" pitchFamily="34" charset="0"/>
              </a:defRPr>
            </a:lvl1pPr>
            <a:lvl2pPr>
              <a:defRPr b="0" i="0">
                <a:latin typeface="Source Sans Pro" panose="020B0503030403020204" pitchFamily="34" charset="0"/>
              </a:defRPr>
            </a:lvl2pPr>
            <a:lvl3pPr>
              <a:defRPr b="0" i="0">
                <a:latin typeface="Source Sans Pro" panose="020B0503030403020204" pitchFamily="34" charset="0"/>
              </a:defRPr>
            </a:lvl3pPr>
            <a:lvl4pPr>
              <a:defRPr b="0" i="0">
                <a:latin typeface="Source Sans Pro" panose="020B0503030403020204" pitchFamily="34" charset="0"/>
              </a:defRPr>
            </a:lvl4pPr>
            <a:lvl5pPr>
              <a:defRPr b="0" i="0">
                <a:latin typeface="Source Sans Pro" panose="020B0503030403020204" pitchFamily="34" charset="0"/>
              </a:defRPr>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B1301BB-20B3-43F3-9333-7259F905FAC5}"/>
              </a:ext>
            </a:extLst>
          </p:cNvPr>
          <p:cNvSpPr>
            <a:spLocks noGrp="1"/>
          </p:cNvSpPr>
          <p:nvPr>
            <p:ph sz="half" idx="2" hasCustomPrompt="1"/>
          </p:nvPr>
        </p:nvSpPr>
        <p:spPr>
          <a:xfrm>
            <a:off x="4298949" y="1979910"/>
            <a:ext cx="3270250" cy="3849390"/>
          </a:xfrm>
        </p:spPr>
        <p:txBody>
          <a:bodyPr/>
          <a:lstStyle>
            <a:lvl1pPr>
              <a:defRPr b="0" i="0">
                <a:latin typeface="Source Sans Pro" panose="020B0503030403020204" pitchFamily="34" charset="0"/>
              </a:defRPr>
            </a:lvl1pPr>
            <a:lvl2pPr>
              <a:defRPr b="0" i="0">
                <a:latin typeface="Source Sans Pro" panose="020B0503030403020204" pitchFamily="34" charset="0"/>
              </a:defRPr>
            </a:lvl2pPr>
            <a:lvl3pPr>
              <a:defRPr b="0" i="0">
                <a:latin typeface="Source Sans Pro" panose="020B0503030403020204" pitchFamily="34" charset="0"/>
              </a:defRPr>
            </a:lvl3pPr>
            <a:lvl4pPr>
              <a:defRPr b="0" i="0">
                <a:latin typeface="Source Sans Pro" panose="020B0503030403020204" pitchFamily="34" charset="0"/>
              </a:defRPr>
            </a:lvl4pPr>
            <a:lvl5pPr>
              <a:defRPr b="0" i="0">
                <a:latin typeface="Source Sans Pro" panose="020B0503030403020204" pitchFamily="34" charset="0"/>
              </a:defRPr>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9C0095C-3808-4648-AE43-9880FC013B0B}"/>
              </a:ext>
            </a:extLst>
          </p:cNvPr>
          <p:cNvSpPr>
            <a:spLocks noGrp="1"/>
          </p:cNvSpPr>
          <p:nvPr>
            <p:ph type="dt" sz="half" idx="10"/>
          </p:nvPr>
        </p:nvSpPr>
        <p:spPr/>
        <p:txBody>
          <a:bodyPr/>
          <a:lstStyle>
            <a:lvl1pPr>
              <a:defRPr b="0" i="0">
                <a:solidFill>
                  <a:schemeClr val="accent4"/>
                </a:solidFill>
                <a:latin typeface="Source Sans Pro" panose="020B0503030403020204" pitchFamily="34" charset="0"/>
              </a:defRPr>
            </a:lvl1pPr>
          </a:lstStyle>
          <a:p>
            <a:fld id="{6A069B2E-7200-4430-8F80-F0A9F761D275}" type="datetimeFigureOut">
              <a:rPr lang="en-US" smtClean="0"/>
              <a:t>3/11/2025</a:t>
            </a:fld>
            <a:endParaRPr lang="en-US"/>
          </a:p>
        </p:txBody>
      </p:sp>
      <p:sp>
        <p:nvSpPr>
          <p:cNvPr id="6" name="Footer Placeholder 5">
            <a:extLst>
              <a:ext uri="{FF2B5EF4-FFF2-40B4-BE49-F238E27FC236}">
                <a16:creationId xmlns:a16="http://schemas.microsoft.com/office/drawing/2014/main" id="{D1E86083-7C1D-4427-A28F-A64F95AEBC51}"/>
              </a:ext>
            </a:extLst>
          </p:cNvPr>
          <p:cNvSpPr>
            <a:spLocks noGrp="1"/>
          </p:cNvSpPr>
          <p:nvPr>
            <p:ph type="ftr" sz="quarter" idx="11"/>
          </p:nvPr>
        </p:nvSpPr>
        <p:spPr/>
        <p:txBody>
          <a:bodyPr/>
          <a:lstStyle>
            <a:lvl1pPr>
              <a:defRPr b="0" i="0">
                <a:latin typeface="Source Sans Pro" panose="020B0503030403020204" pitchFamily="34" charset="0"/>
              </a:defRPr>
            </a:lvl1pPr>
          </a:lstStyle>
          <a:p>
            <a:endParaRPr lang="en-US"/>
          </a:p>
        </p:txBody>
      </p:sp>
      <p:sp>
        <p:nvSpPr>
          <p:cNvPr id="7" name="Slide Number Placeholder 6">
            <a:extLst>
              <a:ext uri="{FF2B5EF4-FFF2-40B4-BE49-F238E27FC236}">
                <a16:creationId xmlns:a16="http://schemas.microsoft.com/office/drawing/2014/main" id="{61DDCF72-59FE-4708-AC5E-02CBE64E3159}"/>
              </a:ext>
            </a:extLst>
          </p:cNvPr>
          <p:cNvSpPr>
            <a:spLocks noGrp="1"/>
          </p:cNvSpPr>
          <p:nvPr>
            <p:ph type="sldNum" sz="quarter" idx="12"/>
          </p:nvPr>
        </p:nvSpPr>
        <p:spPr/>
        <p:txBody>
          <a:bodyPr/>
          <a:lstStyle>
            <a:lvl1pPr>
              <a:defRPr b="0" i="0">
                <a:solidFill>
                  <a:schemeClr val="accent4"/>
                </a:solidFill>
                <a:latin typeface="Source Sans Pro" panose="020B0503030403020204" pitchFamily="34" charset="0"/>
              </a:defRPr>
            </a:lvl1pPr>
          </a:lstStyle>
          <a:p>
            <a:fld id="{B3AE46F4-4864-4315-A47A-19C4C99E379A}" type="slidenum">
              <a:rPr lang="en-US" smtClean="0"/>
              <a:t>‹#›</a:t>
            </a:fld>
            <a:endParaRPr lang="en-US"/>
          </a:p>
        </p:txBody>
      </p:sp>
      <p:sp>
        <p:nvSpPr>
          <p:cNvPr id="8" name="Content Placeholder 3">
            <a:extLst>
              <a:ext uri="{FF2B5EF4-FFF2-40B4-BE49-F238E27FC236}">
                <a16:creationId xmlns:a16="http://schemas.microsoft.com/office/drawing/2014/main" id="{9EA0F048-DDEC-4BC4-AE75-1C8D544E2D36}"/>
              </a:ext>
            </a:extLst>
          </p:cNvPr>
          <p:cNvSpPr>
            <a:spLocks noGrp="1"/>
          </p:cNvSpPr>
          <p:nvPr>
            <p:ph sz="half" idx="13" hasCustomPrompt="1"/>
          </p:nvPr>
        </p:nvSpPr>
        <p:spPr>
          <a:xfrm>
            <a:off x="7912099" y="1979910"/>
            <a:ext cx="3270250" cy="3849390"/>
          </a:xfrm>
        </p:spPr>
        <p:txBody>
          <a:bodyPr/>
          <a:lstStyle>
            <a:lvl1pPr>
              <a:defRPr b="0" i="0">
                <a:latin typeface="Source Sans Pro" panose="020B0503030403020204" pitchFamily="34" charset="0"/>
              </a:defRPr>
            </a:lvl1pPr>
            <a:lvl2pPr>
              <a:defRPr b="0" i="0">
                <a:latin typeface="Source Sans Pro" panose="020B0503030403020204" pitchFamily="34" charset="0"/>
              </a:defRPr>
            </a:lvl2pPr>
            <a:lvl3pPr>
              <a:defRPr b="0" i="0">
                <a:latin typeface="Source Sans Pro" panose="020B0503030403020204" pitchFamily="34" charset="0"/>
              </a:defRPr>
            </a:lvl3pPr>
            <a:lvl4pPr>
              <a:defRPr b="0" i="0">
                <a:latin typeface="Source Sans Pro" panose="020B0503030403020204" pitchFamily="34" charset="0"/>
              </a:defRPr>
            </a:lvl4pPr>
            <a:lvl5pPr>
              <a:defRPr b="0" i="0">
                <a:latin typeface="Source Sans Pro" panose="020B0503030403020204" pitchFamily="34" charset="0"/>
              </a:defRPr>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89376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hre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E449F-6789-4F1D-B71E-B76623FA6294}"/>
              </a:ext>
            </a:extLst>
          </p:cNvPr>
          <p:cNvSpPr>
            <a:spLocks noGrp="1"/>
          </p:cNvSpPr>
          <p:nvPr>
            <p:ph type="title"/>
          </p:nvPr>
        </p:nvSpPr>
        <p:spPr/>
        <p:txBody>
          <a:bodyPr/>
          <a:lstStyle>
            <a:lvl1pPr>
              <a:defRPr b="0" i="0">
                <a:latin typeface="Source Sans Pro" panose="020B0503030403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8D575D8-4B1D-4CE0-A67F-A86238A27071}"/>
              </a:ext>
            </a:extLst>
          </p:cNvPr>
          <p:cNvSpPr>
            <a:spLocks noGrp="1"/>
          </p:cNvSpPr>
          <p:nvPr>
            <p:ph sz="half" idx="1" hasCustomPrompt="1"/>
          </p:nvPr>
        </p:nvSpPr>
        <p:spPr>
          <a:xfrm>
            <a:off x="1104900" y="2057400"/>
            <a:ext cx="2538722" cy="3200400"/>
          </a:xfrm>
        </p:spPr>
        <p:txBody>
          <a:bodyPr/>
          <a:lstStyle>
            <a:lvl1pPr>
              <a:defRPr b="0" i="0">
                <a:latin typeface="Source Sans Pro" panose="020B0503030403020204" pitchFamily="34" charset="0"/>
              </a:defRPr>
            </a:lvl1pPr>
            <a:lvl2pPr>
              <a:defRPr b="0" i="0">
                <a:latin typeface="Source Sans Pro" panose="020B0503030403020204" pitchFamily="34" charset="0"/>
              </a:defRPr>
            </a:lvl2pPr>
            <a:lvl3pPr>
              <a:defRPr b="0" i="0">
                <a:latin typeface="Source Sans Pro" panose="020B0503030403020204" pitchFamily="34" charset="0"/>
              </a:defRPr>
            </a:lvl3pPr>
            <a:lvl4pPr>
              <a:defRPr b="0" i="0">
                <a:latin typeface="Source Sans Pro" panose="020B0503030403020204" pitchFamily="34" charset="0"/>
              </a:defRPr>
            </a:lvl4pPr>
            <a:lvl5pPr>
              <a:defRPr b="0" i="0">
                <a:latin typeface="Source Sans Pro" panose="020B0503030403020204" pitchFamily="34" charset="0"/>
              </a:defRPr>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B1301BB-20B3-43F3-9333-7259F905FAC5}"/>
              </a:ext>
            </a:extLst>
          </p:cNvPr>
          <p:cNvSpPr>
            <a:spLocks noGrp="1"/>
          </p:cNvSpPr>
          <p:nvPr>
            <p:ph sz="half" idx="2" hasCustomPrompt="1"/>
          </p:nvPr>
        </p:nvSpPr>
        <p:spPr>
          <a:xfrm>
            <a:off x="4826010" y="2057400"/>
            <a:ext cx="2538722" cy="3200400"/>
          </a:xfrm>
        </p:spPr>
        <p:txBody>
          <a:bodyPr/>
          <a:lstStyle>
            <a:lvl1pPr>
              <a:defRPr b="0" i="0">
                <a:latin typeface="Source Sans Pro" panose="020B0503030403020204" pitchFamily="34" charset="0"/>
              </a:defRPr>
            </a:lvl1pPr>
            <a:lvl2pPr>
              <a:defRPr b="0" i="0">
                <a:latin typeface="Source Sans Pro" panose="020B0503030403020204" pitchFamily="34" charset="0"/>
              </a:defRPr>
            </a:lvl2pPr>
            <a:lvl3pPr>
              <a:defRPr b="0" i="0">
                <a:latin typeface="Source Sans Pro" panose="020B0503030403020204" pitchFamily="34" charset="0"/>
              </a:defRPr>
            </a:lvl3pPr>
            <a:lvl4pPr>
              <a:defRPr b="0" i="0">
                <a:latin typeface="Source Sans Pro" panose="020B0503030403020204" pitchFamily="34" charset="0"/>
              </a:defRPr>
            </a:lvl4pPr>
            <a:lvl5pPr>
              <a:defRPr b="0" i="0">
                <a:latin typeface="Source Sans Pro" panose="020B0503030403020204" pitchFamily="34" charset="0"/>
              </a:defRPr>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9C0095C-3808-4648-AE43-9880FC013B0B}"/>
              </a:ext>
            </a:extLst>
          </p:cNvPr>
          <p:cNvSpPr>
            <a:spLocks noGrp="1"/>
          </p:cNvSpPr>
          <p:nvPr>
            <p:ph type="dt" sz="half" idx="10"/>
          </p:nvPr>
        </p:nvSpPr>
        <p:spPr/>
        <p:txBody>
          <a:bodyPr/>
          <a:lstStyle>
            <a:lvl1pPr>
              <a:defRPr b="0" i="0">
                <a:solidFill>
                  <a:schemeClr val="accent4"/>
                </a:solidFill>
                <a:latin typeface="Source Sans Pro" panose="020B0503030403020204" pitchFamily="34" charset="0"/>
              </a:defRPr>
            </a:lvl1pPr>
          </a:lstStyle>
          <a:p>
            <a:fld id="{6A069B2E-7200-4430-8F80-F0A9F761D275}" type="datetimeFigureOut">
              <a:rPr lang="en-US" smtClean="0"/>
              <a:t>3/11/2025</a:t>
            </a:fld>
            <a:endParaRPr lang="en-US"/>
          </a:p>
        </p:txBody>
      </p:sp>
      <p:sp>
        <p:nvSpPr>
          <p:cNvPr id="6" name="Footer Placeholder 5">
            <a:extLst>
              <a:ext uri="{FF2B5EF4-FFF2-40B4-BE49-F238E27FC236}">
                <a16:creationId xmlns:a16="http://schemas.microsoft.com/office/drawing/2014/main" id="{D1E86083-7C1D-4427-A28F-A64F95AEBC51}"/>
              </a:ext>
            </a:extLst>
          </p:cNvPr>
          <p:cNvSpPr>
            <a:spLocks noGrp="1"/>
          </p:cNvSpPr>
          <p:nvPr>
            <p:ph type="ftr" sz="quarter" idx="11"/>
          </p:nvPr>
        </p:nvSpPr>
        <p:spPr/>
        <p:txBody>
          <a:bodyPr/>
          <a:lstStyle>
            <a:lvl1pPr>
              <a:defRPr b="0" i="0">
                <a:solidFill>
                  <a:schemeClr val="accent4"/>
                </a:solidFill>
                <a:latin typeface="Source Sans Pro" panose="020B0503030403020204" pitchFamily="34" charset="0"/>
              </a:defRPr>
            </a:lvl1pPr>
          </a:lstStyle>
          <a:p>
            <a:endParaRPr lang="en-US"/>
          </a:p>
        </p:txBody>
      </p:sp>
      <p:sp>
        <p:nvSpPr>
          <p:cNvPr id="7" name="Slide Number Placeholder 6">
            <a:extLst>
              <a:ext uri="{FF2B5EF4-FFF2-40B4-BE49-F238E27FC236}">
                <a16:creationId xmlns:a16="http://schemas.microsoft.com/office/drawing/2014/main" id="{61DDCF72-59FE-4708-AC5E-02CBE64E3159}"/>
              </a:ext>
            </a:extLst>
          </p:cNvPr>
          <p:cNvSpPr>
            <a:spLocks noGrp="1"/>
          </p:cNvSpPr>
          <p:nvPr>
            <p:ph type="sldNum" sz="quarter" idx="12"/>
          </p:nvPr>
        </p:nvSpPr>
        <p:spPr/>
        <p:txBody>
          <a:bodyPr/>
          <a:lstStyle>
            <a:lvl1pPr>
              <a:defRPr b="0" i="0">
                <a:solidFill>
                  <a:schemeClr val="accent4"/>
                </a:solidFill>
                <a:latin typeface="Source Sans Pro" panose="020B0503030403020204" pitchFamily="34" charset="0"/>
              </a:defRPr>
            </a:lvl1pPr>
          </a:lstStyle>
          <a:p>
            <a:fld id="{B3AE46F4-4864-4315-A47A-19C4C99E379A}" type="slidenum">
              <a:rPr lang="en-US" smtClean="0"/>
              <a:t>‹#›</a:t>
            </a:fld>
            <a:endParaRPr lang="en-US"/>
          </a:p>
        </p:txBody>
      </p:sp>
      <p:sp>
        <p:nvSpPr>
          <p:cNvPr id="8" name="Content Placeholder 3">
            <a:extLst>
              <a:ext uri="{FF2B5EF4-FFF2-40B4-BE49-F238E27FC236}">
                <a16:creationId xmlns:a16="http://schemas.microsoft.com/office/drawing/2014/main" id="{9EA0F048-DDEC-4BC4-AE75-1C8D544E2D36}"/>
              </a:ext>
            </a:extLst>
          </p:cNvPr>
          <p:cNvSpPr>
            <a:spLocks noGrp="1"/>
          </p:cNvSpPr>
          <p:nvPr>
            <p:ph sz="half" idx="13" hasCustomPrompt="1"/>
          </p:nvPr>
        </p:nvSpPr>
        <p:spPr>
          <a:xfrm>
            <a:off x="8547120" y="2057400"/>
            <a:ext cx="2538722" cy="3200400"/>
          </a:xfrm>
        </p:spPr>
        <p:txBody>
          <a:bodyPr/>
          <a:lstStyle>
            <a:lvl1pPr>
              <a:defRPr b="0" i="0">
                <a:latin typeface="Source Sans Pro" panose="020B0503030403020204" pitchFamily="34" charset="0"/>
              </a:defRPr>
            </a:lvl1pPr>
            <a:lvl2pPr>
              <a:defRPr b="0" i="0">
                <a:latin typeface="Source Sans Pro" panose="020B0503030403020204" pitchFamily="34" charset="0"/>
              </a:defRPr>
            </a:lvl2pPr>
            <a:lvl3pPr>
              <a:defRPr b="0" i="0">
                <a:latin typeface="Source Sans Pro" panose="020B0503030403020204" pitchFamily="34" charset="0"/>
              </a:defRPr>
            </a:lvl3pPr>
            <a:lvl4pPr>
              <a:defRPr b="0" i="0">
                <a:latin typeface="Source Sans Pro" panose="020B0503030403020204" pitchFamily="34" charset="0"/>
              </a:defRPr>
            </a:lvl4pPr>
            <a:lvl5pPr>
              <a:defRPr b="0" i="0">
                <a:latin typeface="Source Sans Pro" panose="020B0503030403020204" pitchFamily="34" charset="0"/>
              </a:defRPr>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Rounded Corners 9">
            <a:extLst>
              <a:ext uri="{FF2B5EF4-FFF2-40B4-BE49-F238E27FC236}">
                <a16:creationId xmlns:a16="http://schemas.microsoft.com/office/drawing/2014/main" id="{0C9CC041-D4CD-4BAF-9FEC-D6DA5D686D5E}"/>
              </a:ext>
            </a:extLst>
          </p:cNvPr>
          <p:cNvSpPr/>
          <p:nvPr/>
        </p:nvSpPr>
        <p:spPr>
          <a:xfrm>
            <a:off x="684523" y="1594877"/>
            <a:ext cx="3379477" cy="4234423"/>
          </a:xfrm>
          <a:prstGeom prst="roundRect">
            <a:avLst>
              <a:gd name="adj" fmla="val 2103"/>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sp>
        <p:nvSpPr>
          <p:cNvPr id="12" name="Rectangle: Rounded Corners 11">
            <a:extLst>
              <a:ext uri="{FF2B5EF4-FFF2-40B4-BE49-F238E27FC236}">
                <a16:creationId xmlns:a16="http://schemas.microsoft.com/office/drawing/2014/main" id="{74D7AC64-4D18-45C7-AD79-1E15E1B9A496}"/>
              </a:ext>
            </a:extLst>
          </p:cNvPr>
          <p:cNvSpPr/>
          <p:nvPr/>
        </p:nvSpPr>
        <p:spPr>
          <a:xfrm>
            <a:off x="4405632" y="1594877"/>
            <a:ext cx="3379477" cy="4234423"/>
          </a:xfrm>
          <a:prstGeom prst="roundRect">
            <a:avLst>
              <a:gd name="adj" fmla="val 2103"/>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sp>
        <p:nvSpPr>
          <p:cNvPr id="14" name="Rectangle: Rounded Corners 13">
            <a:extLst>
              <a:ext uri="{FF2B5EF4-FFF2-40B4-BE49-F238E27FC236}">
                <a16:creationId xmlns:a16="http://schemas.microsoft.com/office/drawing/2014/main" id="{67FE065A-3676-4C5C-8D22-E1D1C320EF5C}"/>
              </a:ext>
            </a:extLst>
          </p:cNvPr>
          <p:cNvSpPr/>
          <p:nvPr/>
        </p:nvSpPr>
        <p:spPr>
          <a:xfrm>
            <a:off x="8126742" y="1594877"/>
            <a:ext cx="3379477" cy="4234423"/>
          </a:xfrm>
          <a:prstGeom prst="roundRect">
            <a:avLst>
              <a:gd name="adj" fmla="val 2103"/>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spTree>
    <p:extLst>
      <p:ext uri="{BB962C8B-B14F-4D97-AF65-F5344CB8AC3E}">
        <p14:creationId xmlns:p14="http://schemas.microsoft.com/office/powerpoint/2010/main" val="3036244439"/>
      </p:ext>
    </p:extLst>
  </p:cSld>
  <p:clrMapOvr>
    <a:masterClrMapping/>
  </p:clrMapOvr>
  <p:extLst>
    <p:ext uri="{DCECCB84-F9BA-43D5-87BE-67443E8EF086}">
      <p15:sldGuideLst xmlns:p15="http://schemas.microsoft.com/office/powerpoint/2012/main">
        <p15:guide id="1" orient="horz" pos="187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hree Content 3">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F409D459-5C84-400E-8AD2-A3ED632D3E49}"/>
              </a:ext>
            </a:extLst>
          </p:cNvPr>
          <p:cNvCxnSpPr/>
          <p:nvPr/>
        </p:nvCxnSpPr>
        <p:spPr>
          <a:xfrm>
            <a:off x="4292600" y="2275553"/>
            <a:ext cx="7213600" cy="0"/>
          </a:xfrm>
          <a:prstGeom prst="line">
            <a:avLst/>
          </a:prstGeom>
          <a:ln>
            <a:solidFill>
              <a:schemeClr val="tx2">
                <a:alpha val="20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9AF0AD4-CF02-43C3-813B-C996763DB6A3}"/>
              </a:ext>
            </a:extLst>
          </p:cNvPr>
          <p:cNvCxnSpPr/>
          <p:nvPr/>
        </p:nvCxnSpPr>
        <p:spPr>
          <a:xfrm>
            <a:off x="4292600" y="4234784"/>
            <a:ext cx="7213600" cy="0"/>
          </a:xfrm>
          <a:prstGeom prst="line">
            <a:avLst/>
          </a:prstGeom>
          <a:ln>
            <a:solidFill>
              <a:schemeClr val="tx2">
                <a:alpha val="20000"/>
              </a:schemeClr>
            </a:solidFill>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24CE449F-6789-4F1D-B71E-B76623FA6294}"/>
              </a:ext>
            </a:extLst>
          </p:cNvPr>
          <p:cNvSpPr>
            <a:spLocks noGrp="1"/>
          </p:cNvSpPr>
          <p:nvPr>
            <p:ph type="title"/>
          </p:nvPr>
        </p:nvSpPr>
        <p:spPr>
          <a:xfrm>
            <a:off x="685800" y="681038"/>
            <a:ext cx="2921000" cy="2747962"/>
          </a:xfrm>
        </p:spPr>
        <p:txBody>
          <a:bodyPr/>
          <a:lstStyle>
            <a:lvl1pPr>
              <a:defRPr b="0" i="0">
                <a:latin typeface="Source Sans Pro" panose="020B0503030403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8D575D8-4B1D-4CE0-A67F-A86238A27071}"/>
              </a:ext>
            </a:extLst>
          </p:cNvPr>
          <p:cNvSpPr>
            <a:spLocks noGrp="1"/>
          </p:cNvSpPr>
          <p:nvPr>
            <p:ph sz="half" idx="1" hasCustomPrompt="1"/>
          </p:nvPr>
        </p:nvSpPr>
        <p:spPr>
          <a:xfrm>
            <a:off x="4292600" y="681038"/>
            <a:ext cx="7213600" cy="1229799"/>
          </a:xfrm>
        </p:spPr>
        <p:txBody>
          <a:bodyPr/>
          <a:lstStyle>
            <a:lvl1pPr>
              <a:defRPr sz="1400" b="0" i="0">
                <a:latin typeface="Source Sans Pro" panose="020B0503030403020204" pitchFamily="34" charset="0"/>
              </a:defRPr>
            </a:lvl1pPr>
            <a:lvl2pPr>
              <a:defRPr sz="1400" b="0" i="0">
                <a:latin typeface="Source Sans Pro" panose="020B0503030403020204" pitchFamily="34" charset="0"/>
              </a:defRPr>
            </a:lvl2pPr>
            <a:lvl3pPr>
              <a:defRPr sz="1400" b="0" i="0">
                <a:latin typeface="Source Sans Pro" panose="020B0503030403020204" pitchFamily="34" charset="0"/>
              </a:defRPr>
            </a:lvl3pPr>
            <a:lvl4pPr>
              <a:defRPr sz="1400" b="0" i="0">
                <a:latin typeface="Source Sans Pro" panose="020B0503030403020204" pitchFamily="34" charset="0"/>
              </a:defRPr>
            </a:lvl4pPr>
            <a:lvl5pPr>
              <a:defRPr sz="1400" b="0" i="0">
                <a:latin typeface="Source Sans Pro" panose="020B0503030403020204" pitchFamily="34" charset="0"/>
              </a:defRPr>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9C0095C-3808-4648-AE43-9880FC013B0B}"/>
              </a:ext>
            </a:extLst>
          </p:cNvPr>
          <p:cNvSpPr>
            <a:spLocks noGrp="1"/>
          </p:cNvSpPr>
          <p:nvPr>
            <p:ph type="dt" sz="half" idx="10"/>
          </p:nvPr>
        </p:nvSpPr>
        <p:spPr/>
        <p:txBody>
          <a:bodyPr/>
          <a:lstStyle>
            <a:lvl1pPr>
              <a:defRPr b="0" i="0">
                <a:latin typeface="Source Sans Pro" panose="020B0503030403020204" pitchFamily="34" charset="0"/>
              </a:defRPr>
            </a:lvl1pPr>
          </a:lstStyle>
          <a:p>
            <a:fld id="{6A069B2E-7200-4430-8F80-F0A9F761D275}" type="datetimeFigureOut">
              <a:rPr lang="en-US" smtClean="0"/>
              <a:t>3/11/2025</a:t>
            </a:fld>
            <a:endParaRPr lang="en-US"/>
          </a:p>
        </p:txBody>
      </p:sp>
      <p:sp>
        <p:nvSpPr>
          <p:cNvPr id="6" name="Footer Placeholder 5">
            <a:extLst>
              <a:ext uri="{FF2B5EF4-FFF2-40B4-BE49-F238E27FC236}">
                <a16:creationId xmlns:a16="http://schemas.microsoft.com/office/drawing/2014/main" id="{D1E86083-7C1D-4427-A28F-A64F95AEBC51}"/>
              </a:ext>
            </a:extLst>
          </p:cNvPr>
          <p:cNvSpPr>
            <a:spLocks noGrp="1"/>
          </p:cNvSpPr>
          <p:nvPr>
            <p:ph type="ftr" sz="quarter" idx="11"/>
          </p:nvPr>
        </p:nvSpPr>
        <p:spPr/>
        <p:txBody>
          <a:bodyPr/>
          <a:lstStyle>
            <a:lvl1pPr>
              <a:defRPr b="0" i="0">
                <a:latin typeface="Source Sans Pro" panose="020B0503030403020204" pitchFamily="34" charset="0"/>
              </a:defRPr>
            </a:lvl1pPr>
          </a:lstStyle>
          <a:p>
            <a:endParaRPr lang="en-US"/>
          </a:p>
        </p:txBody>
      </p:sp>
      <p:sp>
        <p:nvSpPr>
          <p:cNvPr id="7" name="Slide Number Placeholder 6">
            <a:extLst>
              <a:ext uri="{FF2B5EF4-FFF2-40B4-BE49-F238E27FC236}">
                <a16:creationId xmlns:a16="http://schemas.microsoft.com/office/drawing/2014/main" id="{61DDCF72-59FE-4708-AC5E-02CBE64E3159}"/>
              </a:ext>
            </a:extLst>
          </p:cNvPr>
          <p:cNvSpPr>
            <a:spLocks noGrp="1"/>
          </p:cNvSpPr>
          <p:nvPr>
            <p:ph type="sldNum" sz="quarter" idx="12"/>
          </p:nvPr>
        </p:nvSpPr>
        <p:spPr/>
        <p:txBody>
          <a:bodyPr/>
          <a:lstStyle>
            <a:lvl1pPr>
              <a:defRPr b="0" i="0">
                <a:latin typeface="Source Sans Pro" panose="020B0503030403020204" pitchFamily="34" charset="0"/>
              </a:defRPr>
            </a:lvl1pPr>
          </a:lstStyle>
          <a:p>
            <a:fld id="{B3AE46F4-4864-4315-A47A-19C4C99E379A}" type="slidenum">
              <a:rPr lang="en-US" smtClean="0"/>
              <a:t>‹#›</a:t>
            </a:fld>
            <a:endParaRPr lang="en-US"/>
          </a:p>
        </p:txBody>
      </p:sp>
      <p:sp>
        <p:nvSpPr>
          <p:cNvPr id="13" name="Content Placeholder 2">
            <a:extLst>
              <a:ext uri="{FF2B5EF4-FFF2-40B4-BE49-F238E27FC236}">
                <a16:creationId xmlns:a16="http://schemas.microsoft.com/office/drawing/2014/main" id="{F267DC66-AA04-49DC-9314-7D971691B123}"/>
              </a:ext>
            </a:extLst>
          </p:cNvPr>
          <p:cNvSpPr>
            <a:spLocks noGrp="1"/>
          </p:cNvSpPr>
          <p:nvPr>
            <p:ph sz="half" idx="13" hasCustomPrompt="1"/>
          </p:nvPr>
        </p:nvSpPr>
        <p:spPr>
          <a:xfrm>
            <a:off x="4292600" y="2640269"/>
            <a:ext cx="7213600" cy="1229799"/>
          </a:xfrm>
        </p:spPr>
        <p:txBody>
          <a:bodyPr/>
          <a:lstStyle>
            <a:lvl1pPr>
              <a:defRPr sz="1400" b="0" i="0">
                <a:latin typeface="Source Sans Pro" panose="020B0503030403020204" pitchFamily="34" charset="0"/>
              </a:defRPr>
            </a:lvl1pPr>
            <a:lvl2pPr>
              <a:defRPr sz="1400" b="0" i="0">
                <a:latin typeface="Source Sans Pro" panose="020B0503030403020204" pitchFamily="34" charset="0"/>
              </a:defRPr>
            </a:lvl2pPr>
            <a:lvl3pPr>
              <a:defRPr sz="1400" b="0" i="0">
                <a:latin typeface="Source Sans Pro" panose="020B0503030403020204" pitchFamily="34" charset="0"/>
              </a:defRPr>
            </a:lvl3pPr>
            <a:lvl4pPr>
              <a:defRPr sz="1400" b="0" i="0">
                <a:latin typeface="Source Sans Pro" panose="020B0503030403020204" pitchFamily="34" charset="0"/>
              </a:defRPr>
            </a:lvl4pPr>
            <a:lvl5pPr>
              <a:defRPr sz="1400" b="0" i="0">
                <a:latin typeface="Source Sans Pro" panose="020B0503030403020204" pitchFamily="34" charset="0"/>
              </a:defRPr>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1E6AB6F4-88FE-40FE-B015-8F51748FE1FC}"/>
              </a:ext>
            </a:extLst>
          </p:cNvPr>
          <p:cNvSpPr>
            <a:spLocks noGrp="1"/>
          </p:cNvSpPr>
          <p:nvPr>
            <p:ph sz="half" idx="14" hasCustomPrompt="1"/>
          </p:nvPr>
        </p:nvSpPr>
        <p:spPr>
          <a:xfrm>
            <a:off x="4292600" y="4599500"/>
            <a:ext cx="7213600" cy="1229799"/>
          </a:xfrm>
        </p:spPr>
        <p:txBody>
          <a:bodyPr/>
          <a:lstStyle>
            <a:lvl1pPr>
              <a:defRPr sz="1400" b="0" i="0">
                <a:latin typeface="Source Sans Pro" panose="020B0503030403020204" pitchFamily="34" charset="0"/>
              </a:defRPr>
            </a:lvl1pPr>
            <a:lvl2pPr>
              <a:defRPr sz="1400" b="0" i="0">
                <a:latin typeface="Source Sans Pro" panose="020B0503030403020204" pitchFamily="34" charset="0"/>
              </a:defRPr>
            </a:lvl2pPr>
            <a:lvl3pPr>
              <a:defRPr sz="1400" b="0" i="0">
                <a:latin typeface="Source Sans Pro" panose="020B0503030403020204" pitchFamily="34" charset="0"/>
              </a:defRPr>
            </a:lvl3pPr>
            <a:lvl4pPr>
              <a:defRPr sz="1400" b="0" i="0">
                <a:latin typeface="Source Sans Pro" panose="020B0503030403020204" pitchFamily="34" charset="0"/>
              </a:defRPr>
            </a:lvl4pPr>
            <a:lvl5pPr>
              <a:defRPr sz="1400" b="0" i="0">
                <a:latin typeface="Source Sans Pro" panose="020B0503030403020204" pitchFamily="34" charset="0"/>
              </a:defRPr>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93656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E449F-6789-4F1D-B71E-B76623FA6294}"/>
              </a:ext>
            </a:extLst>
          </p:cNvPr>
          <p:cNvSpPr>
            <a:spLocks noGrp="1"/>
          </p:cNvSpPr>
          <p:nvPr>
            <p:ph type="title"/>
          </p:nvPr>
        </p:nvSpPr>
        <p:spPr/>
        <p:txBody>
          <a:bodyPr/>
          <a:lstStyle>
            <a:lvl1pPr>
              <a:defRPr b="0" i="0">
                <a:latin typeface="Source Sans Pro" panose="020B0503030403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8D575D8-4B1D-4CE0-A67F-A86238A27071}"/>
              </a:ext>
            </a:extLst>
          </p:cNvPr>
          <p:cNvSpPr>
            <a:spLocks noGrp="1"/>
          </p:cNvSpPr>
          <p:nvPr>
            <p:ph sz="half" idx="1" hasCustomPrompt="1"/>
          </p:nvPr>
        </p:nvSpPr>
        <p:spPr>
          <a:xfrm>
            <a:off x="685800" y="1687865"/>
            <a:ext cx="2419350" cy="4119563"/>
          </a:xfrm>
        </p:spPr>
        <p:txBody>
          <a:bodyPr/>
          <a:lstStyle>
            <a:lvl1pPr>
              <a:defRPr b="0" i="0">
                <a:latin typeface="Source Sans Pro" panose="020B0503030403020204" pitchFamily="34" charset="0"/>
              </a:defRPr>
            </a:lvl1pPr>
            <a:lvl2pPr>
              <a:defRPr b="0" i="0">
                <a:latin typeface="Source Sans Pro" panose="020B0503030403020204" pitchFamily="34" charset="0"/>
              </a:defRPr>
            </a:lvl2pPr>
            <a:lvl3pPr>
              <a:defRPr b="0" i="0">
                <a:latin typeface="Source Sans Pro" panose="020B0503030403020204" pitchFamily="34" charset="0"/>
              </a:defRPr>
            </a:lvl3pPr>
            <a:lvl4pPr>
              <a:defRPr b="0" i="0">
                <a:latin typeface="Source Sans Pro" panose="020B0503030403020204" pitchFamily="34" charset="0"/>
              </a:defRPr>
            </a:lvl4pPr>
            <a:lvl5pPr>
              <a:defRPr b="0" i="0">
                <a:latin typeface="Source Sans Pro" panose="020B0503030403020204" pitchFamily="34" charset="0"/>
              </a:defRPr>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B1301BB-20B3-43F3-9333-7259F905FAC5}"/>
              </a:ext>
            </a:extLst>
          </p:cNvPr>
          <p:cNvSpPr>
            <a:spLocks noGrp="1"/>
          </p:cNvSpPr>
          <p:nvPr>
            <p:ph sz="half" idx="2" hasCustomPrompt="1"/>
          </p:nvPr>
        </p:nvSpPr>
        <p:spPr>
          <a:xfrm>
            <a:off x="3486149" y="1687865"/>
            <a:ext cx="2419351" cy="4119563"/>
          </a:xfrm>
        </p:spPr>
        <p:txBody>
          <a:bodyPr/>
          <a:lstStyle>
            <a:lvl1pPr>
              <a:defRPr b="0" i="0">
                <a:latin typeface="Source Sans Pro" panose="020B0503030403020204" pitchFamily="34" charset="0"/>
              </a:defRPr>
            </a:lvl1pPr>
            <a:lvl2pPr>
              <a:defRPr b="0" i="0">
                <a:latin typeface="Source Sans Pro" panose="020B0503030403020204" pitchFamily="34" charset="0"/>
              </a:defRPr>
            </a:lvl2pPr>
            <a:lvl3pPr>
              <a:defRPr b="0" i="0">
                <a:latin typeface="Source Sans Pro" panose="020B0503030403020204" pitchFamily="34" charset="0"/>
              </a:defRPr>
            </a:lvl3pPr>
            <a:lvl4pPr>
              <a:defRPr b="0" i="0">
                <a:latin typeface="Source Sans Pro" panose="020B0503030403020204" pitchFamily="34" charset="0"/>
              </a:defRPr>
            </a:lvl4pPr>
            <a:lvl5pPr>
              <a:defRPr b="0" i="0">
                <a:latin typeface="Source Sans Pro" panose="020B0503030403020204" pitchFamily="34" charset="0"/>
              </a:defRPr>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9C0095C-3808-4648-AE43-9880FC013B0B}"/>
              </a:ext>
            </a:extLst>
          </p:cNvPr>
          <p:cNvSpPr>
            <a:spLocks noGrp="1"/>
          </p:cNvSpPr>
          <p:nvPr>
            <p:ph type="dt" sz="half" idx="10"/>
          </p:nvPr>
        </p:nvSpPr>
        <p:spPr/>
        <p:txBody>
          <a:bodyPr/>
          <a:lstStyle>
            <a:lvl1pPr>
              <a:defRPr b="0" i="0">
                <a:solidFill>
                  <a:schemeClr val="accent4"/>
                </a:solidFill>
                <a:latin typeface="Source Sans Pro" panose="020B0503030403020204" pitchFamily="34" charset="0"/>
              </a:defRPr>
            </a:lvl1pPr>
          </a:lstStyle>
          <a:p>
            <a:fld id="{6A069B2E-7200-4430-8F80-F0A9F761D275}" type="datetimeFigureOut">
              <a:rPr lang="en-US" smtClean="0"/>
              <a:t>3/11/2025</a:t>
            </a:fld>
            <a:endParaRPr lang="en-US"/>
          </a:p>
        </p:txBody>
      </p:sp>
      <p:sp>
        <p:nvSpPr>
          <p:cNvPr id="6" name="Footer Placeholder 5">
            <a:extLst>
              <a:ext uri="{FF2B5EF4-FFF2-40B4-BE49-F238E27FC236}">
                <a16:creationId xmlns:a16="http://schemas.microsoft.com/office/drawing/2014/main" id="{D1E86083-7C1D-4427-A28F-A64F95AEBC51}"/>
              </a:ext>
            </a:extLst>
          </p:cNvPr>
          <p:cNvSpPr>
            <a:spLocks noGrp="1"/>
          </p:cNvSpPr>
          <p:nvPr>
            <p:ph type="ftr" sz="quarter" idx="11"/>
          </p:nvPr>
        </p:nvSpPr>
        <p:spPr/>
        <p:txBody>
          <a:bodyPr/>
          <a:lstStyle>
            <a:lvl1pPr>
              <a:defRPr b="0" i="0">
                <a:solidFill>
                  <a:schemeClr val="accent4"/>
                </a:solidFill>
                <a:latin typeface="Source Sans Pro" panose="020B0503030403020204" pitchFamily="34" charset="0"/>
              </a:defRPr>
            </a:lvl1pPr>
          </a:lstStyle>
          <a:p>
            <a:endParaRPr lang="en-US"/>
          </a:p>
        </p:txBody>
      </p:sp>
      <p:sp>
        <p:nvSpPr>
          <p:cNvPr id="7" name="Slide Number Placeholder 6">
            <a:extLst>
              <a:ext uri="{FF2B5EF4-FFF2-40B4-BE49-F238E27FC236}">
                <a16:creationId xmlns:a16="http://schemas.microsoft.com/office/drawing/2014/main" id="{61DDCF72-59FE-4708-AC5E-02CBE64E3159}"/>
              </a:ext>
            </a:extLst>
          </p:cNvPr>
          <p:cNvSpPr>
            <a:spLocks noGrp="1"/>
          </p:cNvSpPr>
          <p:nvPr>
            <p:ph type="sldNum" sz="quarter" idx="12"/>
          </p:nvPr>
        </p:nvSpPr>
        <p:spPr/>
        <p:txBody>
          <a:bodyPr/>
          <a:lstStyle>
            <a:lvl1pPr>
              <a:defRPr b="0" i="0">
                <a:solidFill>
                  <a:schemeClr val="accent4"/>
                </a:solidFill>
                <a:latin typeface="Source Sans Pro" panose="020B0503030403020204" pitchFamily="34" charset="0"/>
              </a:defRPr>
            </a:lvl1pPr>
          </a:lstStyle>
          <a:p>
            <a:fld id="{B3AE46F4-4864-4315-A47A-19C4C99E379A}" type="slidenum">
              <a:rPr lang="en-US" smtClean="0"/>
              <a:t>‹#›</a:t>
            </a:fld>
            <a:endParaRPr lang="en-US"/>
          </a:p>
        </p:txBody>
      </p:sp>
      <p:sp>
        <p:nvSpPr>
          <p:cNvPr id="8" name="Content Placeholder 3">
            <a:extLst>
              <a:ext uri="{FF2B5EF4-FFF2-40B4-BE49-F238E27FC236}">
                <a16:creationId xmlns:a16="http://schemas.microsoft.com/office/drawing/2014/main" id="{9EA0F048-DDEC-4BC4-AE75-1C8D544E2D36}"/>
              </a:ext>
            </a:extLst>
          </p:cNvPr>
          <p:cNvSpPr>
            <a:spLocks noGrp="1"/>
          </p:cNvSpPr>
          <p:nvPr>
            <p:ph sz="half" idx="13" hasCustomPrompt="1"/>
          </p:nvPr>
        </p:nvSpPr>
        <p:spPr>
          <a:xfrm>
            <a:off x="6286499" y="1687865"/>
            <a:ext cx="2419351" cy="4119563"/>
          </a:xfrm>
        </p:spPr>
        <p:txBody>
          <a:bodyPr/>
          <a:lstStyle>
            <a:lvl1pPr>
              <a:defRPr b="0" i="0">
                <a:latin typeface="Source Sans Pro" panose="020B0503030403020204" pitchFamily="34" charset="0"/>
              </a:defRPr>
            </a:lvl1pPr>
            <a:lvl2pPr>
              <a:defRPr b="0" i="0">
                <a:latin typeface="Source Sans Pro" panose="020B0503030403020204" pitchFamily="34" charset="0"/>
              </a:defRPr>
            </a:lvl2pPr>
            <a:lvl3pPr>
              <a:defRPr b="0" i="0">
                <a:latin typeface="Source Sans Pro" panose="020B0503030403020204" pitchFamily="34" charset="0"/>
              </a:defRPr>
            </a:lvl3pPr>
            <a:lvl4pPr>
              <a:defRPr b="0" i="0">
                <a:latin typeface="Source Sans Pro" panose="020B0503030403020204" pitchFamily="34" charset="0"/>
              </a:defRPr>
            </a:lvl4pPr>
            <a:lvl5pPr>
              <a:defRPr b="0" i="0">
                <a:latin typeface="Source Sans Pro" panose="020B0503030403020204" pitchFamily="34" charset="0"/>
              </a:defRPr>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65C4414B-C7BA-46A9-B7B6-9B7057190AE5}"/>
              </a:ext>
            </a:extLst>
          </p:cNvPr>
          <p:cNvSpPr>
            <a:spLocks noGrp="1"/>
          </p:cNvSpPr>
          <p:nvPr>
            <p:ph sz="half" idx="14" hasCustomPrompt="1"/>
          </p:nvPr>
        </p:nvSpPr>
        <p:spPr>
          <a:xfrm>
            <a:off x="9086849" y="1687865"/>
            <a:ext cx="2419351" cy="4119563"/>
          </a:xfrm>
        </p:spPr>
        <p:txBody>
          <a:bodyPr/>
          <a:lstStyle>
            <a:lvl1pPr>
              <a:defRPr b="0" i="0">
                <a:latin typeface="Source Sans Pro" panose="020B0503030403020204" pitchFamily="34" charset="0"/>
              </a:defRPr>
            </a:lvl1pPr>
            <a:lvl2pPr>
              <a:defRPr b="0" i="0">
                <a:latin typeface="Source Sans Pro" panose="020B0503030403020204" pitchFamily="34" charset="0"/>
              </a:defRPr>
            </a:lvl2pPr>
            <a:lvl3pPr>
              <a:defRPr b="0" i="0">
                <a:latin typeface="Source Sans Pro" panose="020B0503030403020204" pitchFamily="34" charset="0"/>
              </a:defRPr>
            </a:lvl3pPr>
            <a:lvl4pPr>
              <a:defRPr b="0" i="0">
                <a:latin typeface="Source Sans Pro" panose="020B0503030403020204" pitchFamily="34" charset="0"/>
              </a:defRPr>
            </a:lvl4pPr>
            <a:lvl5pPr>
              <a:defRPr b="0" i="0">
                <a:latin typeface="Source Sans Pro" panose="020B0503030403020204" pitchFamily="34" charset="0"/>
              </a:defRPr>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47654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Four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D575D8-4B1D-4CE0-A67F-A86238A27071}"/>
              </a:ext>
            </a:extLst>
          </p:cNvPr>
          <p:cNvSpPr>
            <a:spLocks noGrp="1"/>
          </p:cNvSpPr>
          <p:nvPr>
            <p:ph sz="half" idx="1" hasCustomPrompt="1"/>
          </p:nvPr>
        </p:nvSpPr>
        <p:spPr>
          <a:xfrm>
            <a:off x="956298" y="2971240"/>
            <a:ext cx="1875802" cy="2587349"/>
          </a:xfrm>
        </p:spPr>
        <p:txBody>
          <a:bodyPr/>
          <a:lstStyle>
            <a:lvl1pPr>
              <a:defRPr b="0" i="0">
                <a:latin typeface="Source Sans Pro" panose="020B0503030403020204" pitchFamily="34" charset="0"/>
              </a:defRPr>
            </a:lvl1pPr>
            <a:lvl2pPr>
              <a:defRPr b="0" i="0">
                <a:latin typeface="Source Sans Pro" panose="020B0503030403020204" pitchFamily="34" charset="0"/>
              </a:defRPr>
            </a:lvl2pPr>
            <a:lvl3pPr>
              <a:defRPr b="0" i="0">
                <a:latin typeface="Source Sans Pro" panose="020B0503030403020204" pitchFamily="34" charset="0"/>
              </a:defRPr>
            </a:lvl3pPr>
            <a:lvl4pPr>
              <a:defRPr b="0" i="0">
                <a:latin typeface="Source Sans Pro" panose="020B0503030403020204" pitchFamily="34" charset="0"/>
              </a:defRPr>
            </a:lvl4pPr>
            <a:lvl5pPr>
              <a:defRPr b="0" i="0">
                <a:latin typeface="Source Sans Pro" panose="020B0503030403020204" pitchFamily="34" charset="0"/>
              </a:defRPr>
            </a:lvl5pPr>
          </a:lstStyle>
          <a:p>
            <a:r>
              <a:rPr lang="en-US" dirty="0"/>
              <a:t>This is a content placeholder. Click here to add body text. Click the icons in the center of this placeholder to add other types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B1301BB-20B3-43F3-9333-7259F905FAC5}"/>
              </a:ext>
            </a:extLst>
          </p:cNvPr>
          <p:cNvSpPr>
            <a:spLocks noGrp="1"/>
          </p:cNvSpPr>
          <p:nvPr>
            <p:ph sz="half" idx="2" hasCustomPrompt="1"/>
          </p:nvPr>
        </p:nvSpPr>
        <p:spPr>
          <a:xfrm>
            <a:off x="3757072" y="2971240"/>
            <a:ext cx="1875804" cy="2587349"/>
          </a:xfrm>
        </p:spPr>
        <p:txBody>
          <a:bodyPr/>
          <a:lstStyle>
            <a:lvl1pPr>
              <a:defRPr b="0" i="0">
                <a:latin typeface="Source Sans Pro" panose="020B0503030403020204" pitchFamily="34" charset="0"/>
              </a:defRPr>
            </a:lvl1pPr>
            <a:lvl2pPr>
              <a:defRPr b="0" i="0">
                <a:latin typeface="Source Sans Pro" panose="020B0503030403020204" pitchFamily="34" charset="0"/>
              </a:defRPr>
            </a:lvl2pPr>
            <a:lvl3pPr>
              <a:defRPr b="0" i="0">
                <a:latin typeface="Source Sans Pro" panose="020B0503030403020204" pitchFamily="34" charset="0"/>
              </a:defRPr>
            </a:lvl3pPr>
            <a:lvl4pPr>
              <a:defRPr b="0" i="0">
                <a:latin typeface="Source Sans Pro" panose="020B0503030403020204" pitchFamily="34" charset="0"/>
              </a:defRPr>
            </a:lvl4pPr>
            <a:lvl5pPr>
              <a:defRPr b="0" i="0">
                <a:latin typeface="Source Sans Pro" panose="020B0503030403020204" pitchFamily="34" charset="0"/>
              </a:defRPr>
            </a:lvl5pPr>
          </a:lstStyle>
          <a:p>
            <a:r>
              <a:rPr lang="en-US" dirty="0"/>
              <a:t>This is a content placeholder. Click here to add body text. Click the icons in the center of this placeholder to add other types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9EA0F048-DDEC-4BC4-AE75-1C8D544E2D36}"/>
              </a:ext>
            </a:extLst>
          </p:cNvPr>
          <p:cNvSpPr>
            <a:spLocks noGrp="1"/>
          </p:cNvSpPr>
          <p:nvPr>
            <p:ph sz="half" idx="13" hasCustomPrompt="1"/>
          </p:nvPr>
        </p:nvSpPr>
        <p:spPr>
          <a:xfrm>
            <a:off x="6557847" y="2971240"/>
            <a:ext cx="1875804" cy="2587349"/>
          </a:xfrm>
        </p:spPr>
        <p:txBody>
          <a:bodyPr/>
          <a:lstStyle>
            <a:lvl1pPr>
              <a:defRPr b="0" i="0">
                <a:latin typeface="Source Sans Pro" panose="020B0503030403020204" pitchFamily="34" charset="0"/>
              </a:defRPr>
            </a:lvl1pPr>
            <a:lvl2pPr>
              <a:defRPr b="0" i="0">
                <a:latin typeface="Source Sans Pro" panose="020B0503030403020204" pitchFamily="34" charset="0"/>
              </a:defRPr>
            </a:lvl2pPr>
            <a:lvl3pPr>
              <a:defRPr b="0" i="0">
                <a:latin typeface="Source Sans Pro" panose="020B0503030403020204" pitchFamily="34" charset="0"/>
              </a:defRPr>
            </a:lvl3pPr>
            <a:lvl4pPr>
              <a:defRPr b="0" i="0">
                <a:latin typeface="Source Sans Pro" panose="020B0503030403020204" pitchFamily="34" charset="0"/>
              </a:defRPr>
            </a:lvl4pPr>
            <a:lvl5pPr>
              <a:defRPr b="0" i="0">
                <a:latin typeface="Source Sans Pro" panose="020B0503030403020204" pitchFamily="34" charset="0"/>
              </a:defRPr>
            </a:lvl5pPr>
          </a:lstStyle>
          <a:p>
            <a:r>
              <a:rPr lang="en-US" dirty="0"/>
              <a:t>This is a content placeholder. Click here to add body text. Click the icons in the center of this placeholder to add other types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65C4414B-C7BA-46A9-B7B6-9B7057190AE5}"/>
              </a:ext>
            </a:extLst>
          </p:cNvPr>
          <p:cNvSpPr>
            <a:spLocks noGrp="1"/>
          </p:cNvSpPr>
          <p:nvPr>
            <p:ph sz="half" idx="14" hasCustomPrompt="1"/>
          </p:nvPr>
        </p:nvSpPr>
        <p:spPr>
          <a:xfrm>
            <a:off x="9358623" y="2971240"/>
            <a:ext cx="1875804" cy="2587349"/>
          </a:xfrm>
        </p:spPr>
        <p:txBody>
          <a:bodyPr/>
          <a:lstStyle>
            <a:lvl1pPr>
              <a:defRPr b="0" i="0">
                <a:latin typeface="Source Sans Pro" panose="020B0503030403020204" pitchFamily="34" charset="0"/>
              </a:defRPr>
            </a:lvl1pPr>
            <a:lvl2pPr>
              <a:defRPr b="0" i="0">
                <a:latin typeface="Source Sans Pro" panose="020B0503030403020204" pitchFamily="34" charset="0"/>
              </a:defRPr>
            </a:lvl2pPr>
            <a:lvl3pPr>
              <a:defRPr b="0" i="0">
                <a:latin typeface="Source Sans Pro" panose="020B0503030403020204" pitchFamily="34" charset="0"/>
              </a:defRPr>
            </a:lvl3pPr>
            <a:lvl4pPr>
              <a:defRPr b="0" i="0">
                <a:latin typeface="Source Sans Pro" panose="020B0503030403020204" pitchFamily="34" charset="0"/>
              </a:defRPr>
            </a:lvl4pPr>
            <a:lvl5pPr>
              <a:defRPr b="0" i="0">
                <a:latin typeface="Source Sans Pro" panose="020B0503030403020204" pitchFamily="34" charset="0"/>
              </a:defRPr>
            </a:lvl5pPr>
          </a:lstStyle>
          <a:p>
            <a:r>
              <a:rPr lang="en-US" dirty="0"/>
              <a:t>This is a content placeholder. Click here to add body text. Click the icons in the center of this placeholder to add other types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Rounded Corners 10">
            <a:extLst>
              <a:ext uri="{FF2B5EF4-FFF2-40B4-BE49-F238E27FC236}">
                <a16:creationId xmlns:a16="http://schemas.microsoft.com/office/drawing/2014/main" id="{18B10FB5-CC3E-4F9D-ACCD-B0F31BF4ECFC}"/>
              </a:ext>
            </a:extLst>
          </p:cNvPr>
          <p:cNvSpPr/>
          <p:nvPr/>
        </p:nvSpPr>
        <p:spPr>
          <a:xfrm>
            <a:off x="684524" y="1594877"/>
            <a:ext cx="2419350" cy="4234423"/>
          </a:xfrm>
          <a:prstGeom prst="roundRect">
            <a:avLst>
              <a:gd name="adj" fmla="val 3419"/>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sp>
        <p:nvSpPr>
          <p:cNvPr id="13" name="Rectangle: Rounded Corners 12">
            <a:extLst>
              <a:ext uri="{FF2B5EF4-FFF2-40B4-BE49-F238E27FC236}">
                <a16:creationId xmlns:a16="http://schemas.microsoft.com/office/drawing/2014/main" id="{5EB629B5-4504-4CB8-B12E-002B5D5C9D84}"/>
              </a:ext>
            </a:extLst>
          </p:cNvPr>
          <p:cNvSpPr/>
          <p:nvPr/>
        </p:nvSpPr>
        <p:spPr>
          <a:xfrm>
            <a:off x="3485299" y="1594877"/>
            <a:ext cx="2419350" cy="4234423"/>
          </a:xfrm>
          <a:prstGeom prst="roundRect">
            <a:avLst>
              <a:gd name="adj" fmla="val 3419"/>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sp>
        <p:nvSpPr>
          <p:cNvPr id="15" name="Rectangle: Rounded Corners 14">
            <a:extLst>
              <a:ext uri="{FF2B5EF4-FFF2-40B4-BE49-F238E27FC236}">
                <a16:creationId xmlns:a16="http://schemas.microsoft.com/office/drawing/2014/main" id="{1A67767B-BA94-4F59-A5C4-EBCB75D2BC1C}"/>
              </a:ext>
            </a:extLst>
          </p:cNvPr>
          <p:cNvSpPr/>
          <p:nvPr/>
        </p:nvSpPr>
        <p:spPr>
          <a:xfrm>
            <a:off x="9086849" y="1594877"/>
            <a:ext cx="2419350" cy="4234423"/>
          </a:xfrm>
          <a:prstGeom prst="roundRect">
            <a:avLst>
              <a:gd name="adj" fmla="val 3419"/>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sp>
        <p:nvSpPr>
          <p:cNvPr id="2" name="Title 1">
            <a:extLst>
              <a:ext uri="{FF2B5EF4-FFF2-40B4-BE49-F238E27FC236}">
                <a16:creationId xmlns:a16="http://schemas.microsoft.com/office/drawing/2014/main" id="{24CE449F-6789-4F1D-B71E-B76623FA6294}"/>
              </a:ext>
            </a:extLst>
          </p:cNvPr>
          <p:cNvSpPr>
            <a:spLocks noGrp="1"/>
          </p:cNvSpPr>
          <p:nvPr>
            <p:ph type="title"/>
          </p:nvPr>
        </p:nvSpPr>
        <p:spPr/>
        <p:txBody>
          <a:bodyPr/>
          <a:lstStyle>
            <a:lvl1pPr>
              <a:defRPr b="0" i="0">
                <a:latin typeface="Source Sans Pro" panose="020B0503030403020204" pitchFamily="34" charset="0"/>
              </a:defRPr>
            </a:lvl1pPr>
          </a:lstStyle>
          <a:p>
            <a:r>
              <a:rPr lang="en-US"/>
              <a:t>Click to edit Master title style</a:t>
            </a:r>
            <a:endParaRPr lang="en-US" dirty="0"/>
          </a:p>
        </p:txBody>
      </p:sp>
      <p:sp>
        <p:nvSpPr>
          <p:cNvPr id="5" name="Date Placeholder 4">
            <a:extLst>
              <a:ext uri="{FF2B5EF4-FFF2-40B4-BE49-F238E27FC236}">
                <a16:creationId xmlns:a16="http://schemas.microsoft.com/office/drawing/2014/main" id="{F9C0095C-3808-4648-AE43-9880FC013B0B}"/>
              </a:ext>
            </a:extLst>
          </p:cNvPr>
          <p:cNvSpPr>
            <a:spLocks noGrp="1"/>
          </p:cNvSpPr>
          <p:nvPr>
            <p:ph type="dt" sz="half" idx="10"/>
          </p:nvPr>
        </p:nvSpPr>
        <p:spPr/>
        <p:txBody>
          <a:bodyPr/>
          <a:lstStyle>
            <a:lvl1pPr>
              <a:defRPr b="0" i="0">
                <a:solidFill>
                  <a:schemeClr val="accent4"/>
                </a:solidFill>
                <a:latin typeface="Source Sans Pro" panose="020B0503030403020204" pitchFamily="34" charset="0"/>
              </a:defRPr>
            </a:lvl1pPr>
          </a:lstStyle>
          <a:p>
            <a:fld id="{6A069B2E-7200-4430-8F80-F0A9F761D275}" type="datetimeFigureOut">
              <a:rPr lang="en-US" smtClean="0"/>
              <a:t>3/11/2025</a:t>
            </a:fld>
            <a:endParaRPr lang="en-US"/>
          </a:p>
        </p:txBody>
      </p:sp>
      <p:sp>
        <p:nvSpPr>
          <p:cNvPr id="6" name="Footer Placeholder 5">
            <a:extLst>
              <a:ext uri="{FF2B5EF4-FFF2-40B4-BE49-F238E27FC236}">
                <a16:creationId xmlns:a16="http://schemas.microsoft.com/office/drawing/2014/main" id="{D1E86083-7C1D-4427-A28F-A64F95AEBC51}"/>
              </a:ext>
            </a:extLst>
          </p:cNvPr>
          <p:cNvSpPr>
            <a:spLocks noGrp="1"/>
          </p:cNvSpPr>
          <p:nvPr>
            <p:ph type="ftr" sz="quarter" idx="11"/>
          </p:nvPr>
        </p:nvSpPr>
        <p:spPr/>
        <p:txBody>
          <a:bodyPr/>
          <a:lstStyle>
            <a:lvl1pPr>
              <a:defRPr b="0" i="0">
                <a:latin typeface="Source Sans Pro" panose="020B0503030403020204" pitchFamily="34" charset="0"/>
              </a:defRPr>
            </a:lvl1pPr>
          </a:lstStyle>
          <a:p>
            <a:endParaRPr lang="en-US"/>
          </a:p>
        </p:txBody>
      </p:sp>
      <p:sp>
        <p:nvSpPr>
          <p:cNvPr id="7" name="Slide Number Placeholder 6">
            <a:extLst>
              <a:ext uri="{FF2B5EF4-FFF2-40B4-BE49-F238E27FC236}">
                <a16:creationId xmlns:a16="http://schemas.microsoft.com/office/drawing/2014/main" id="{61DDCF72-59FE-4708-AC5E-02CBE64E3159}"/>
              </a:ext>
            </a:extLst>
          </p:cNvPr>
          <p:cNvSpPr>
            <a:spLocks noGrp="1"/>
          </p:cNvSpPr>
          <p:nvPr>
            <p:ph type="sldNum" sz="quarter" idx="12"/>
          </p:nvPr>
        </p:nvSpPr>
        <p:spPr/>
        <p:txBody>
          <a:bodyPr/>
          <a:lstStyle>
            <a:lvl1pPr>
              <a:defRPr b="0" i="0">
                <a:solidFill>
                  <a:schemeClr val="accent4"/>
                </a:solidFill>
                <a:latin typeface="Source Sans Pro" panose="020B0503030403020204" pitchFamily="34" charset="0"/>
              </a:defRPr>
            </a:lvl1pPr>
          </a:lstStyle>
          <a:p>
            <a:fld id="{B3AE46F4-4864-4315-A47A-19C4C99E379A}" type="slidenum">
              <a:rPr lang="en-US" smtClean="0"/>
              <a:t>‹#›</a:t>
            </a:fld>
            <a:endParaRPr lang="en-US"/>
          </a:p>
        </p:txBody>
      </p:sp>
      <p:sp>
        <p:nvSpPr>
          <p:cNvPr id="16" name="Rectangle: Rounded Corners 15">
            <a:extLst>
              <a:ext uri="{FF2B5EF4-FFF2-40B4-BE49-F238E27FC236}">
                <a16:creationId xmlns:a16="http://schemas.microsoft.com/office/drawing/2014/main" id="{C9B81147-7C2D-418A-960A-1BB2061049E2}"/>
              </a:ext>
            </a:extLst>
          </p:cNvPr>
          <p:cNvSpPr/>
          <p:nvPr/>
        </p:nvSpPr>
        <p:spPr>
          <a:xfrm>
            <a:off x="6286074" y="1594877"/>
            <a:ext cx="2419350" cy="4234423"/>
          </a:xfrm>
          <a:prstGeom prst="roundRect">
            <a:avLst>
              <a:gd name="adj" fmla="val 3419"/>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spTree>
    <p:extLst>
      <p:ext uri="{BB962C8B-B14F-4D97-AF65-F5344CB8AC3E}">
        <p14:creationId xmlns:p14="http://schemas.microsoft.com/office/powerpoint/2010/main" val="1701339871"/>
      </p:ext>
    </p:extLst>
  </p:cSld>
  <p:clrMapOvr>
    <a:masterClrMapping/>
  </p:clrMapOvr>
  <p:extLst>
    <p:ext uri="{DCECCB84-F9BA-43D5-87BE-67443E8EF086}">
      <p15:sldGuideLst xmlns:p15="http://schemas.microsoft.com/office/powerpoint/2012/main">
        <p15:guide id="1" orient="horz" pos="187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Four Content 3">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F409D459-5C84-400E-8AD2-A3ED632D3E49}"/>
              </a:ext>
            </a:extLst>
          </p:cNvPr>
          <p:cNvCxnSpPr/>
          <p:nvPr/>
        </p:nvCxnSpPr>
        <p:spPr>
          <a:xfrm>
            <a:off x="4292600" y="1863332"/>
            <a:ext cx="7213600" cy="0"/>
          </a:xfrm>
          <a:prstGeom prst="line">
            <a:avLst/>
          </a:prstGeom>
          <a:ln>
            <a:solidFill>
              <a:schemeClr val="tx2">
                <a:alpha val="20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9AF0AD4-CF02-43C3-813B-C996763DB6A3}"/>
              </a:ext>
            </a:extLst>
          </p:cNvPr>
          <p:cNvCxnSpPr/>
          <p:nvPr/>
        </p:nvCxnSpPr>
        <p:spPr>
          <a:xfrm>
            <a:off x="4292600" y="3257861"/>
            <a:ext cx="7213600" cy="0"/>
          </a:xfrm>
          <a:prstGeom prst="line">
            <a:avLst/>
          </a:prstGeom>
          <a:ln>
            <a:solidFill>
              <a:schemeClr val="tx2">
                <a:alpha val="20000"/>
              </a:schemeClr>
            </a:solidFill>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24CE449F-6789-4F1D-B71E-B76623FA6294}"/>
              </a:ext>
            </a:extLst>
          </p:cNvPr>
          <p:cNvSpPr>
            <a:spLocks noGrp="1"/>
          </p:cNvSpPr>
          <p:nvPr>
            <p:ph type="title"/>
          </p:nvPr>
        </p:nvSpPr>
        <p:spPr>
          <a:xfrm>
            <a:off x="685800" y="681038"/>
            <a:ext cx="2921000" cy="2747962"/>
          </a:xfrm>
        </p:spPr>
        <p:txBody>
          <a:bodyPr/>
          <a:lstStyle>
            <a:lvl1pPr>
              <a:defRPr b="0" i="0">
                <a:latin typeface="Source Sans Pro" panose="020B0503030403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8D575D8-4B1D-4CE0-A67F-A86238A27071}"/>
              </a:ext>
            </a:extLst>
          </p:cNvPr>
          <p:cNvSpPr>
            <a:spLocks noGrp="1"/>
          </p:cNvSpPr>
          <p:nvPr>
            <p:ph sz="half" idx="1" hasCustomPrompt="1"/>
          </p:nvPr>
        </p:nvSpPr>
        <p:spPr>
          <a:xfrm>
            <a:off x="4292600" y="681039"/>
            <a:ext cx="7213600" cy="970057"/>
          </a:xfrm>
        </p:spPr>
        <p:txBody>
          <a:bodyPr/>
          <a:lstStyle>
            <a:lvl1pPr>
              <a:defRPr sz="1400" b="0" i="0">
                <a:latin typeface="Source Sans Pro" panose="020B0503030403020204" pitchFamily="34" charset="0"/>
              </a:defRPr>
            </a:lvl1pPr>
            <a:lvl2pPr>
              <a:defRPr sz="1400" b="0" i="0">
                <a:latin typeface="Source Sans Pro" panose="020B0503030403020204" pitchFamily="34" charset="0"/>
              </a:defRPr>
            </a:lvl2pPr>
            <a:lvl3pPr>
              <a:defRPr sz="1400" b="0" i="0">
                <a:latin typeface="Source Sans Pro" panose="020B0503030403020204" pitchFamily="34" charset="0"/>
              </a:defRPr>
            </a:lvl3pPr>
            <a:lvl4pPr>
              <a:defRPr sz="1400" b="0" i="0">
                <a:latin typeface="Source Sans Pro" panose="020B0503030403020204" pitchFamily="34" charset="0"/>
              </a:defRPr>
            </a:lvl4pPr>
            <a:lvl5pPr>
              <a:defRPr sz="1400" b="0" i="0">
                <a:latin typeface="Source Sans Pro" panose="020B0503030403020204" pitchFamily="34" charset="0"/>
              </a:defRPr>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9C0095C-3808-4648-AE43-9880FC013B0B}"/>
              </a:ext>
            </a:extLst>
          </p:cNvPr>
          <p:cNvSpPr>
            <a:spLocks noGrp="1"/>
          </p:cNvSpPr>
          <p:nvPr>
            <p:ph type="dt" sz="half" idx="10"/>
          </p:nvPr>
        </p:nvSpPr>
        <p:spPr/>
        <p:txBody>
          <a:bodyPr/>
          <a:lstStyle>
            <a:lvl1pPr>
              <a:defRPr b="0" i="0">
                <a:solidFill>
                  <a:schemeClr val="accent4"/>
                </a:solidFill>
                <a:latin typeface="Source Sans Pro" panose="020B0503030403020204" pitchFamily="34" charset="0"/>
              </a:defRPr>
            </a:lvl1pPr>
          </a:lstStyle>
          <a:p>
            <a:fld id="{6A069B2E-7200-4430-8F80-F0A9F761D275}" type="datetimeFigureOut">
              <a:rPr lang="en-US" smtClean="0"/>
              <a:t>3/11/2025</a:t>
            </a:fld>
            <a:endParaRPr lang="en-US"/>
          </a:p>
        </p:txBody>
      </p:sp>
      <p:sp>
        <p:nvSpPr>
          <p:cNvPr id="6" name="Footer Placeholder 5">
            <a:extLst>
              <a:ext uri="{FF2B5EF4-FFF2-40B4-BE49-F238E27FC236}">
                <a16:creationId xmlns:a16="http://schemas.microsoft.com/office/drawing/2014/main" id="{D1E86083-7C1D-4427-A28F-A64F95AEBC51}"/>
              </a:ext>
            </a:extLst>
          </p:cNvPr>
          <p:cNvSpPr>
            <a:spLocks noGrp="1"/>
          </p:cNvSpPr>
          <p:nvPr>
            <p:ph type="ftr" sz="quarter" idx="11"/>
          </p:nvPr>
        </p:nvSpPr>
        <p:spPr/>
        <p:txBody>
          <a:bodyPr/>
          <a:lstStyle>
            <a:lvl1pPr>
              <a:defRPr b="0" i="0">
                <a:latin typeface="Source Sans Pro" panose="020B0503030403020204" pitchFamily="34" charset="0"/>
              </a:defRPr>
            </a:lvl1pPr>
          </a:lstStyle>
          <a:p>
            <a:endParaRPr lang="en-US"/>
          </a:p>
        </p:txBody>
      </p:sp>
      <p:sp>
        <p:nvSpPr>
          <p:cNvPr id="7" name="Slide Number Placeholder 6">
            <a:extLst>
              <a:ext uri="{FF2B5EF4-FFF2-40B4-BE49-F238E27FC236}">
                <a16:creationId xmlns:a16="http://schemas.microsoft.com/office/drawing/2014/main" id="{61DDCF72-59FE-4708-AC5E-02CBE64E3159}"/>
              </a:ext>
            </a:extLst>
          </p:cNvPr>
          <p:cNvSpPr>
            <a:spLocks noGrp="1"/>
          </p:cNvSpPr>
          <p:nvPr>
            <p:ph type="sldNum" sz="quarter" idx="12"/>
          </p:nvPr>
        </p:nvSpPr>
        <p:spPr/>
        <p:txBody>
          <a:bodyPr/>
          <a:lstStyle>
            <a:lvl1pPr>
              <a:defRPr b="0" i="0">
                <a:solidFill>
                  <a:schemeClr val="accent4"/>
                </a:solidFill>
                <a:latin typeface="Source Sans Pro" panose="020B0503030403020204" pitchFamily="34" charset="0"/>
              </a:defRPr>
            </a:lvl1pPr>
          </a:lstStyle>
          <a:p>
            <a:fld id="{B3AE46F4-4864-4315-A47A-19C4C99E379A}" type="slidenum">
              <a:rPr lang="en-US" smtClean="0"/>
              <a:t>‹#›</a:t>
            </a:fld>
            <a:endParaRPr lang="en-US"/>
          </a:p>
        </p:txBody>
      </p:sp>
      <p:sp>
        <p:nvSpPr>
          <p:cNvPr id="13" name="Content Placeholder 2">
            <a:extLst>
              <a:ext uri="{FF2B5EF4-FFF2-40B4-BE49-F238E27FC236}">
                <a16:creationId xmlns:a16="http://schemas.microsoft.com/office/drawing/2014/main" id="{F267DC66-AA04-49DC-9314-7D971691B123}"/>
              </a:ext>
            </a:extLst>
          </p:cNvPr>
          <p:cNvSpPr>
            <a:spLocks noGrp="1"/>
          </p:cNvSpPr>
          <p:nvPr>
            <p:ph sz="half" idx="13" hasCustomPrompt="1"/>
          </p:nvPr>
        </p:nvSpPr>
        <p:spPr>
          <a:xfrm>
            <a:off x="4292600" y="2075568"/>
            <a:ext cx="7213600" cy="970057"/>
          </a:xfrm>
        </p:spPr>
        <p:txBody>
          <a:bodyPr/>
          <a:lstStyle>
            <a:lvl1pPr>
              <a:defRPr sz="1400" b="0" i="0">
                <a:latin typeface="Source Sans Pro" panose="020B0503030403020204" pitchFamily="34" charset="0"/>
              </a:defRPr>
            </a:lvl1pPr>
            <a:lvl2pPr>
              <a:defRPr sz="1400" b="0" i="0">
                <a:latin typeface="Source Sans Pro" panose="020B0503030403020204" pitchFamily="34" charset="0"/>
              </a:defRPr>
            </a:lvl2pPr>
            <a:lvl3pPr>
              <a:defRPr sz="1400" b="0" i="0">
                <a:latin typeface="Source Sans Pro" panose="020B0503030403020204" pitchFamily="34" charset="0"/>
              </a:defRPr>
            </a:lvl3pPr>
            <a:lvl4pPr>
              <a:defRPr sz="1400" b="0" i="0">
                <a:latin typeface="Source Sans Pro" panose="020B0503030403020204" pitchFamily="34" charset="0"/>
              </a:defRPr>
            </a:lvl4pPr>
            <a:lvl5pPr>
              <a:defRPr sz="1400" b="0" i="0">
                <a:latin typeface="Source Sans Pro" panose="020B0503030403020204" pitchFamily="34" charset="0"/>
              </a:defRPr>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1E6AB6F4-88FE-40FE-B015-8F51748FE1FC}"/>
              </a:ext>
            </a:extLst>
          </p:cNvPr>
          <p:cNvSpPr>
            <a:spLocks noGrp="1"/>
          </p:cNvSpPr>
          <p:nvPr>
            <p:ph sz="half" idx="14" hasCustomPrompt="1"/>
          </p:nvPr>
        </p:nvSpPr>
        <p:spPr>
          <a:xfrm>
            <a:off x="4292600" y="3470097"/>
            <a:ext cx="7213600" cy="970057"/>
          </a:xfrm>
        </p:spPr>
        <p:txBody>
          <a:bodyPr/>
          <a:lstStyle>
            <a:lvl1pPr>
              <a:defRPr sz="1400" b="0" i="0">
                <a:latin typeface="Source Sans Pro" panose="020B0503030403020204" pitchFamily="34" charset="0"/>
              </a:defRPr>
            </a:lvl1pPr>
            <a:lvl2pPr>
              <a:defRPr sz="1400" b="0" i="0">
                <a:latin typeface="Source Sans Pro" panose="020B0503030403020204" pitchFamily="34" charset="0"/>
              </a:defRPr>
            </a:lvl2pPr>
            <a:lvl3pPr>
              <a:defRPr sz="1400" b="0" i="0">
                <a:latin typeface="Source Sans Pro" panose="020B0503030403020204" pitchFamily="34" charset="0"/>
              </a:defRPr>
            </a:lvl3pPr>
            <a:lvl4pPr>
              <a:defRPr sz="1400" b="0" i="0">
                <a:latin typeface="Source Sans Pro" panose="020B0503030403020204" pitchFamily="34" charset="0"/>
              </a:defRPr>
            </a:lvl4pPr>
            <a:lvl5pPr>
              <a:defRPr sz="1400" b="0" i="0">
                <a:latin typeface="Source Sans Pro" panose="020B0503030403020204" pitchFamily="34" charset="0"/>
              </a:defRPr>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F55F90F1-C676-4A65-9454-86094F7297AF}"/>
              </a:ext>
            </a:extLst>
          </p:cNvPr>
          <p:cNvSpPr>
            <a:spLocks noGrp="1"/>
          </p:cNvSpPr>
          <p:nvPr>
            <p:ph sz="half" idx="15" hasCustomPrompt="1"/>
          </p:nvPr>
        </p:nvSpPr>
        <p:spPr>
          <a:xfrm>
            <a:off x="4292600" y="4864625"/>
            <a:ext cx="7213600" cy="970057"/>
          </a:xfrm>
        </p:spPr>
        <p:txBody>
          <a:bodyPr/>
          <a:lstStyle>
            <a:lvl1pPr>
              <a:defRPr sz="1400" b="0" i="0">
                <a:latin typeface="Source Sans Pro" panose="020B0503030403020204" pitchFamily="34" charset="0"/>
              </a:defRPr>
            </a:lvl1pPr>
            <a:lvl2pPr>
              <a:defRPr sz="1400" b="0" i="0">
                <a:latin typeface="Source Sans Pro" panose="020B0503030403020204" pitchFamily="34" charset="0"/>
              </a:defRPr>
            </a:lvl2pPr>
            <a:lvl3pPr>
              <a:defRPr sz="1400" b="0" i="0">
                <a:latin typeface="Source Sans Pro" panose="020B0503030403020204" pitchFamily="34" charset="0"/>
              </a:defRPr>
            </a:lvl3pPr>
            <a:lvl4pPr>
              <a:defRPr sz="1400" b="0" i="0">
                <a:latin typeface="Source Sans Pro" panose="020B0503030403020204" pitchFamily="34" charset="0"/>
              </a:defRPr>
            </a:lvl4pPr>
            <a:lvl5pPr>
              <a:defRPr sz="1400" b="0" i="0">
                <a:latin typeface="Source Sans Pro" panose="020B0503030403020204" pitchFamily="34" charset="0"/>
              </a:defRPr>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a:extLst>
              <a:ext uri="{FF2B5EF4-FFF2-40B4-BE49-F238E27FC236}">
                <a16:creationId xmlns:a16="http://schemas.microsoft.com/office/drawing/2014/main" id="{8EEEAF9D-1DE4-4EF3-9581-E6200BE4C02B}"/>
              </a:ext>
            </a:extLst>
          </p:cNvPr>
          <p:cNvCxnSpPr/>
          <p:nvPr/>
        </p:nvCxnSpPr>
        <p:spPr>
          <a:xfrm>
            <a:off x="4292600" y="4652390"/>
            <a:ext cx="7213600" cy="0"/>
          </a:xfrm>
          <a:prstGeom prst="line">
            <a:avLst/>
          </a:prstGeom>
          <a:ln>
            <a:solidFill>
              <a:schemeClr val="tx2">
                <a:alpha val="2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977015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Only">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E7B731-5B96-467F-B287-2DA62DAB6861}"/>
              </a:ext>
            </a:extLst>
          </p:cNvPr>
          <p:cNvSpPr>
            <a:spLocks noGrp="1"/>
          </p:cNvSpPr>
          <p:nvPr>
            <p:ph type="dt" sz="half" idx="10"/>
          </p:nvPr>
        </p:nvSpPr>
        <p:spPr/>
        <p:txBody>
          <a:bodyPr/>
          <a:lstStyle>
            <a:lvl1pPr>
              <a:defRPr b="0" i="0">
                <a:solidFill>
                  <a:schemeClr val="accent4"/>
                </a:solidFill>
                <a:latin typeface="Source Sans Pro" panose="020B0503030403020204" pitchFamily="34" charset="0"/>
              </a:defRPr>
            </a:lvl1pPr>
          </a:lstStyle>
          <a:p>
            <a:fld id="{6A069B2E-7200-4430-8F80-F0A9F761D275}" type="datetimeFigureOut">
              <a:rPr lang="en-US" smtClean="0"/>
              <a:t>3/11/2025</a:t>
            </a:fld>
            <a:endParaRPr lang="en-US"/>
          </a:p>
        </p:txBody>
      </p:sp>
      <p:sp>
        <p:nvSpPr>
          <p:cNvPr id="4" name="Footer Placeholder 3">
            <a:extLst>
              <a:ext uri="{FF2B5EF4-FFF2-40B4-BE49-F238E27FC236}">
                <a16:creationId xmlns:a16="http://schemas.microsoft.com/office/drawing/2014/main" id="{71E5264E-FC56-473E-8047-6055EFCB715A}"/>
              </a:ext>
            </a:extLst>
          </p:cNvPr>
          <p:cNvSpPr>
            <a:spLocks noGrp="1"/>
          </p:cNvSpPr>
          <p:nvPr>
            <p:ph type="ftr" sz="quarter" idx="11"/>
          </p:nvPr>
        </p:nvSpPr>
        <p:spPr/>
        <p:txBody>
          <a:bodyPr/>
          <a:lstStyle>
            <a:lvl1pPr>
              <a:defRPr b="0" i="0">
                <a:latin typeface="Source Sans Pro" panose="020B0503030403020204" pitchFamily="34" charset="0"/>
              </a:defRPr>
            </a:lvl1pPr>
          </a:lstStyle>
          <a:p>
            <a:endParaRPr lang="en-US"/>
          </a:p>
        </p:txBody>
      </p:sp>
      <p:sp>
        <p:nvSpPr>
          <p:cNvPr id="5" name="Slide Number Placeholder 4">
            <a:extLst>
              <a:ext uri="{FF2B5EF4-FFF2-40B4-BE49-F238E27FC236}">
                <a16:creationId xmlns:a16="http://schemas.microsoft.com/office/drawing/2014/main" id="{122A86AF-51F1-4EC7-AB26-5B66D7449595}"/>
              </a:ext>
            </a:extLst>
          </p:cNvPr>
          <p:cNvSpPr>
            <a:spLocks noGrp="1"/>
          </p:cNvSpPr>
          <p:nvPr>
            <p:ph type="sldNum" sz="quarter" idx="12"/>
          </p:nvPr>
        </p:nvSpPr>
        <p:spPr/>
        <p:txBody>
          <a:bodyPr/>
          <a:lstStyle>
            <a:lvl1pPr>
              <a:defRPr b="0" i="0">
                <a:solidFill>
                  <a:schemeClr val="accent4"/>
                </a:solidFill>
                <a:latin typeface="Source Sans Pro" panose="020B0503030403020204" pitchFamily="34" charset="0"/>
              </a:defRPr>
            </a:lvl1pPr>
          </a:lstStyle>
          <a:p>
            <a:fld id="{B3AE46F4-4864-4315-A47A-19C4C99E379A}" type="slidenum">
              <a:rPr lang="en-US" smtClean="0"/>
              <a:t>‹#›</a:t>
            </a:fld>
            <a:endParaRPr lang="en-US"/>
          </a:p>
        </p:txBody>
      </p:sp>
      <p:sp>
        <p:nvSpPr>
          <p:cNvPr id="6" name="Title 5">
            <a:extLst>
              <a:ext uri="{FF2B5EF4-FFF2-40B4-BE49-F238E27FC236}">
                <a16:creationId xmlns:a16="http://schemas.microsoft.com/office/drawing/2014/main" id="{ADEAC822-7884-4DFB-9CCE-3D2128C1C48B}"/>
              </a:ext>
            </a:extLst>
          </p:cNvPr>
          <p:cNvSpPr>
            <a:spLocks noGrp="1"/>
          </p:cNvSpPr>
          <p:nvPr>
            <p:ph type="title"/>
          </p:nvPr>
        </p:nvSpPr>
        <p:spPr/>
        <p:txBody>
          <a:bodyPr/>
          <a:lstStyle>
            <a:lvl1pPr>
              <a:defRPr b="0" i="0">
                <a:latin typeface="Source Sans Pro" panose="020B0503030403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133326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5023AF-3D89-4422-959F-04B777C43B75}"/>
              </a:ext>
            </a:extLst>
          </p:cNvPr>
          <p:cNvSpPr>
            <a:spLocks noGrp="1"/>
          </p:cNvSpPr>
          <p:nvPr>
            <p:ph idx="1" hasCustomPrompt="1"/>
          </p:nvPr>
        </p:nvSpPr>
        <p:spPr>
          <a:xfrm>
            <a:off x="5183188" y="685801"/>
            <a:ext cx="6323012" cy="5143500"/>
          </a:xfrm>
        </p:spPr>
        <p:txBody>
          <a:bodyPr/>
          <a:lstStyle>
            <a:lvl1pPr>
              <a:defRPr sz="1600" b="0" i="0">
                <a:latin typeface="Source Sans Pro" panose="020B0503030403020204" pitchFamily="34" charset="0"/>
              </a:defRPr>
            </a:lvl1pPr>
            <a:lvl2pPr>
              <a:defRPr sz="1600" b="0" i="0">
                <a:latin typeface="Source Sans Pro" panose="020B0503030403020204" pitchFamily="34" charset="0"/>
              </a:defRPr>
            </a:lvl2pPr>
            <a:lvl3pPr>
              <a:defRPr sz="1400" b="0" i="0">
                <a:latin typeface="Source Sans Pro" panose="020B0503030403020204" pitchFamily="34" charset="0"/>
              </a:defRPr>
            </a:lvl3pPr>
            <a:lvl4pPr>
              <a:defRPr sz="1200" b="0" i="0">
                <a:latin typeface="Source Sans Pro" panose="020B0503030403020204" pitchFamily="34" charset="0"/>
              </a:defRPr>
            </a:lvl4pPr>
            <a:lvl5pPr>
              <a:defRPr sz="1200" b="0" i="0">
                <a:latin typeface="Source Sans Pro" panose="020B0503030403020204" pitchFamily="34" charset="0"/>
              </a:defRPr>
            </a:lvl5pPr>
            <a:lvl6pPr>
              <a:defRPr sz="2000"/>
            </a:lvl6pPr>
            <a:lvl7pPr>
              <a:defRPr sz="2000"/>
            </a:lvl7pPr>
            <a:lvl8pPr>
              <a:defRPr sz="2000"/>
            </a:lvl8pPr>
            <a:lvl9pPr>
              <a:defRPr sz="2000"/>
            </a:lvl9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8964C08-355E-427C-9B79-100B76997301}"/>
              </a:ext>
            </a:extLst>
          </p:cNvPr>
          <p:cNvSpPr>
            <a:spLocks noGrp="1"/>
          </p:cNvSpPr>
          <p:nvPr>
            <p:ph type="body" sz="half" idx="2" hasCustomPrompt="1"/>
          </p:nvPr>
        </p:nvSpPr>
        <p:spPr>
          <a:xfrm>
            <a:off x="685801" y="3005472"/>
            <a:ext cx="3606800" cy="2823828"/>
          </a:xfrm>
        </p:spPr>
        <p:txBody>
          <a:bodyPr/>
          <a:lstStyle>
            <a:lvl1pPr marL="0" indent="0">
              <a:lnSpc>
                <a:spcPct val="90000"/>
              </a:lnSpc>
              <a:buNone/>
              <a:defRPr sz="2400" b="0" i="0" cap="none" baseline="0">
                <a:solidFill>
                  <a:schemeClr val="accent2"/>
                </a:solidFill>
                <a:latin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The placeholder to the right will hold any content. This is a space to add a caption.</a:t>
            </a:r>
          </a:p>
        </p:txBody>
      </p:sp>
      <p:sp>
        <p:nvSpPr>
          <p:cNvPr id="5" name="Date Placeholder 4">
            <a:extLst>
              <a:ext uri="{FF2B5EF4-FFF2-40B4-BE49-F238E27FC236}">
                <a16:creationId xmlns:a16="http://schemas.microsoft.com/office/drawing/2014/main" id="{867C0A00-877C-4795-AF36-7590DFD92943}"/>
              </a:ext>
            </a:extLst>
          </p:cNvPr>
          <p:cNvSpPr>
            <a:spLocks noGrp="1"/>
          </p:cNvSpPr>
          <p:nvPr>
            <p:ph type="dt" sz="half" idx="10"/>
          </p:nvPr>
        </p:nvSpPr>
        <p:spPr/>
        <p:txBody>
          <a:bodyPr/>
          <a:lstStyle>
            <a:lvl1pPr>
              <a:defRPr b="0" i="0">
                <a:solidFill>
                  <a:schemeClr val="accent4"/>
                </a:solidFill>
                <a:latin typeface="Source Sans Pro" panose="020B0503030403020204" pitchFamily="34" charset="0"/>
              </a:defRPr>
            </a:lvl1pPr>
          </a:lstStyle>
          <a:p>
            <a:fld id="{6A069B2E-7200-4430-8F80-F0A9F761D275}" type="datetimeFigureOut">
              <a:rPr lang="en-US" smtClean="0"/>
              <a:t>3/11/2025</a:t>
            </a:fld>
            <a:endParaRPr lang="en-US"/>
          </a:p>
        </p:txBody>
      </p:sp>
      <p:sp>
        <p:nvSpPr>
          <p:cNvPr id="6" name="Footer Placeholder 5">
            <a:extLst>
              <a:ext uri="{FF2B5EF4-FFF2-40B4-BE49-F238E27FC236}">
                <a16:creationId xmlns:a16="http://schemas.microsoft.com/office/drawing/2014/main" id="{A821481B-8ECE-4440-9F4F-FC919BF0ACBF}"/>
              </a:ext>
            </a:extLst>
          </p:cNvPr>
          <p:cNvSpPr>
            <a:spLocks noGrp="1"/>
          </p:cNvSpPr>
          <p:nvPr>
            <p:ph type="ftr" sz="quarter" idx="11"/>
          </p:nvPr>
        </p:nvSpPr>
        <p:spPr/>
        <p:txBody>
          <a:bodyPr/>
          <a:lstStyle>
            <a:lvl1pPr>
              <a:defRPr b="0" i="0">
                <a:solidFill>
                  <a:schemeClr val="accent4"/>
                </a:solidFill>
                <a:latin typeface="Source Sans Pro" panose="020B0503030403020204" pitchFamily="34" charset="0"/>
              </a:defRPr>
            </a:lvl1pPr>
          </a:lstStyle>
          <a:p>
            <a:endParaRPr lang="en-US"/>
          </a:p>
        </p:txBody>
      </p:sp>
      <p:sp>
        <p:nvSpPr>
          <p:cNvPr id="7" name="Slide Number Placeholder 6">
            <a:extLst>
              <a:ext uri="{FF2B5EF4-FFF2-40B4-BE49-F238E27FC236}">
                <a16:creationId xmlns:a16="http://schemas.microsoft.com/office/drawing/2014/main" id="{A48FFBEE-BFB9-4C93-B395-508B196BC45F}"/>
              </a:ext>
            </a:extLst>
          </p:cNvPr>
          <p:cNvSpPr>
            <a:spLocks noGrp="1"/>
          </p:cNvSpPr>
          <p:nvPr>
            <p:ph type="sldNum" sz="quarter" idx="12"/>
          </p:nvPr>
        </p:nvSpPr>
        <p:spPr/>
        <p:txBody>
          <a:bodyPr/>
          <a:lstStyle>
            <a:lvl1pPr>
              <a:defRPr b="0" i="0">
                <a:solidFill>
                  <a:schemeClr val="accent4"/>
                </a:solidFill>
                <a:latin typeface="Source Sans Pro" panose="020B0503030403020204" pitchFamily="34" charset="0"/>
              </a:defRPr>
            </a:lvl1pPr>
          </a:lstStyle>
          <a:p>
            <a:fld id="{B3AE46F4-4864-4315-A47A-19C4C99E379A}" type="slidenum">
              <a:rPr lang="en-US" smtClean="0"/>
              <a:t>‹#›</a:t>
            </a:fld>
            <a:endParaRPr lang="en-US"/>
          </a:p>
        </p:txBody>
      </p:sp>
      <p:sp>
        <p:nvSpPr>
          <p:cNvPr id="8" name="Title 7">
            <a:extLst>
              <a:ext uri="{FF2B5EF4-FFF2-40B4-BE49-F238E27FC236}">
                <a16:creationId xmlns:a16="http://schemas.microsoft.com/office/drawing/2014/main" id="{2C6631AF-39B7-4B5D-A0AF-B06894E5129E}"/>
              </a:ext>
            </a:extLst>
          </p:cNvPr>
          <p:cNvSpPr>
            <a:spLocks noGrp="1"/>
          </p:cNvSpPr>
          <p:nvPr>
            <p:ph type="title"/>
          </p:nvPr>
        </p:nvSpPr>
        <p:spPr>
          <a:xfrm>
            <a:off x="685800" y="681037"/>
            <a:ext cx="3606800" cy="1833563"/>
          </a:xfrm>
        </p:spPr>
        <p:txBody>
          <a:bodyPr/>
          <a:lstStyle>
            <a:lvl1pPr>
              <a:defRPr b="0" i="0">
                <a:latin typeface="Source Sans Pro" panose="020B0503030403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430211687"/>
      </p:ext>
    </p:extLst>
  </p:cSld>
  <p:clrMapOvr>
    <a:masterClrMapping/>
  </p:clrMapOvr>
  <p:extLst>
    <p:ext uri="{DCECCB84-F9BA-43D5-87BE-67443E8EF086}">
      <p15:sldGuideLst xmlns:p15="http://schemas.microsoft.com/office/powerpoint/2012/main">
        <p15:guide id="1" pos="32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A291A88-F427-4EA0-AAA2-C6BD1B07BBA4}"/>
              </a:ext>
            </a:extLst>
          </p:cNvPr>
          <p:cNvSpPr>
            <a:spLocks noGrp="1"/>
          </p:cNvSpPr>
          <p:nvPr>
            <p:ph type="pic" idx="1"/>
          </p:nvPr>
        </p:nvSpPr>
        <p:spPr>
          <a:xfrm>
            <a:off x="5183188" y="685800"/>
            <a:ext cx="7008812" cy="5143500"/>
          </a:xfrm>
        </p:spPr>
        <p:txBody>
          <a:bodyPr/>
          <a:lstStyle>
            <a:lvl1pPr marL="0" indent="0">
              <a:buNone/>
              <a:defRPr sz="1600" b="0" i="0">
                <a:latin typeface="Source Sans Pro" panose="020B05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0BA826E-58DA-4521-BB22-13F070987F98}"/>
              </a:ext>
            </a:extLst>
          </p:cNvPr>
          <p:cNvSpPr>
            <a:spLocks noGrp="1"/>
          </p:cNvSpPr>
          <p:nvPr>
            <p:ph type="body" sz="half" idx="2" hasCustomPrompt="1"/>
          </p:nvPr>
        </p:nvSpPr>
        <p:spPr>
          <a:xfrm>
            <a:off x="685801" y="3005472"/>
            <a:ext cx="3606800" cy="2823828"/>
          </a:xfrm>
        </p:spPr>
        <p:txBody>
          <a:bodyPr/>
          <a:lstStyle>
            <a:lvl1pPr marL="0" indent="0">
              <a:lnSpc>
                <a:spcPct val="90000"/>
              </a:lnSpc>
              <a:buNone/>
              <a:defRPr sz="2400" b="0" i="0" cap="none" baseline="0">
                <a:solidFill>
                  <a:schemeClr val="accent2"/>
                </a:solidFill>
                <a:latin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The placeholder to the right will hold an image. This is a space to add a caption.</a:t>
            </a:r>
          </a:p>
        </p:txBody>
      </p:sp>
      <p:sp>
        <p:nvSpPr>
          <p:cNvPr id="8" name="Title 7">
            <a:extLst>
              <a:ext uri="{FF2B5EF4-FFF2-40B4-BE49-F238E27FC236}">
                <a16:creationId xmlns:a16="http://schemas.microsoft.com/office/drawing/2014/main" id="{C4DCE350-9095-4205-B44E-CF44938F5B47}"/>
              </a:ext>
            </a:extLst>
          </p:cNvPr>
          <p:cNvSpPr>
            <a:spLocks noGrp="1"/>
          </p:cNvSpPr>
          <p:nvPr>
            <p:ph type="title"/>
          </p:nvPr>
        </p:nvSpPr>
        <p:spPr>
          <a:xfrm>
            <a:off x="685800" y="681037"/>
            <a:ext cx="3606800" cy="1833563"/>
          </a:xfrm>
        </p:spPr>
        <p:txBody>
          <a:bodyPr/>
          <a:lstStyle>
            <a:lvl1pPr>
              <a:defRPr b="0" i="0">
                <a:latin typeface="Source Sans Pro" panose="020B0503030403020204" pitchFamily="34" charset="0"/>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245CC303-917C-4DFD-9515-5F4ADC7CB0F1}"/>
              </a:ext>
            </a:extLst>
          </p:cNvPr>
          <p:cNvSpPr>
            <a:spLocks noGrp="1"/>
          </p:cNvSpPr>
          <p:nvPr>
            <p:ph type="dt" sz="half" idx="10"/>
          </p:nvPr>
        </p:nvSpPr>
        <p:spPr/>
        <p:txBody>
          <a:bodyPr/>
          <a:lstStyle>
            <a:lvl1pPr>
              <a:defRPr b="0" i="0">
                <a:solidFill>
                  <a:schemeClr val="accent4"/>
                </a:solidFill>
                <a:latin typeface="Source Sans Pro" panose="020B0503030403020204" pitchFamily="34" charset="0"/>
              </a:defRPr>
            </a:lvl1pPr>
          </a:lstStyle>
          <a:p>
            <a:fld id="{6A069B2E-7200-4430-8F80-F0A9F761D275}" type="datetimeFigureOut">
              <a:rPr lang="en-US" smtClean="0"/>
              <a:t>3/11/2025</a:t>
            </a:fld>
            <a:endParaRPr lang="en-US"/>
          </a:p>
        </p:txBody>
      </p:sp>
      <p:sp>
        <p:nvSpPr>
          <p:cNvPr id="9" name="Footer Placeholder 8">
            <a:extLst>
              <a:ext uri="{FF2B5EF4-FFF2-40B4-BE49-F238E27FC236}">
                <a16:creationId xmlns:a16="http://schemas.microsoft.com/office/drawing/2014/main" id="{E50519D9-2443-49BB-934B-30F4F608CF97}"/>
              </a:ext>
            </a:extLst>
          </p:cNvPr>
          <p:cNvSpPr>
            <a:spLocks noGrp="1"/>
          </p:cNvSpPr>
          <p:nvPr>
            <p:ph type="ftr" sz="quarter" idx="11"/>
          </p:nvPr>
        </p:nvSpPr>
        <p:spPr/>
        <p:txBody>
          <a:bodyPr/>
          <a:lstStyle>
            <a:lvl1pPr>
              <a:defRPr b="0" i="0">
                <a:solidFill>
                  <a:schemeClr val="accent4"/>
                </a:solidFill>
                <a:latin typeface="Source Sans Pro" panose="020B0503030403020204" pitchFamily="34" charset="0"/>
              </a:defRPr>
            </a:lvl1pPr>
          </a:lstStyle>
          <a:p>
            <a:endParaRPr lang="en-US"/>
          </a:p>
        </p:txBody>
      </p:sp>
      <p:sp>
        <p:nvSpPr>
          <p:cNvPr id="10" name="Slide Number Placeholder 9">
            <a:extLst>
              <a:ext uri="{FF2B5EF4-FFF2-40B4-BE49-F238E27FC236}">
                <a16:creationId xmlns:a16="http://schemas.microsoft.com/office/drawing/2014/main" id="{C43F4F51-A74C-4A2C-B9E4-5E6D74AAF98E}"/>
              </a:ext>
            </a:extLst>
          </p:cNvPr>
          <p:cNvSpPr>
            <a:spLocks noGrp="1"/>
          </p:cNvSpPr>
          <p:nvPr>
            <p:ph type="sldNum" sz="quarter" idx="12"/>
          </p:nvPr>
        </p:nvSpPr>
        <p:spPr/>
        <p:txBody>
          <a:bodyPr/>
          <a:lstStyle>
            <a:lvl1pPr>
              <a:defRPr b="0" i="0">
                <a:solidFill>
                  <a:schemeClr val="accent4"/>
                </a:solidFill>
                <a:latin typeface="Source Sans Pro" panose="020B0503030403020204" pitchFamily="34" charset="0"/>
              </a:defRPr>
            </a:lvl1pPr>
          </a:lstStyle>
          <a:p>
            <a:fld id="{B3AE46F4-4864-4315-A47A-19C4C99E379A}" type="slidenum">
              <a:rPr lang="en-US" smtClean="0"/>
              <a:t>‹#›</a:t>
            </a:fld>
            <a:endParaRPr lang="en-US"/>
          </a:p>
        </p:txBody>
      </p:sp>
    </p:spTree>
    <p:extLst>
      <p:ext uri="{BB962C8B-B14F-4D97-AF65-F5344CB8AC3E}">
        <p14:creationId xmlns:p14="http://schemas.microsoft.com/office/powerpoint/2010/main" val="4081538529"/>
      </p:ext>
    </p:extLst>
  </p:cSld>
  <p:clrMapOvr>
    <a:masterClrMapping/>
  </p:clrMapOvr>
  <p:extLst>
    <p:ext uri="{DCECCB84-F9BA-43D5-87BE-67443E8EF086}">
      <p15:sldGuideLst xmlns:p15="http://schemas.microsoft.com/office/powerpoint/2012/main">
        <p15:guide id="1" pos="32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Interior Slide - Bio">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78B80802-C216-A845-9A67-602684584CCD}"/>
              </a:ext>
            </a:extLst>
          </p:cNvPr>
          <p:cNvSpPr>
            <a:spLocks noGrp="1"/>
          </p:cNvSpPr>
          <p:nvPr>
            <p:ph type="body" sz="quarter" idx="20" hasCustomPrompt="1"/>
          </p:nvPr>
        </p:nvSpPr>
        <p:spPr>
          <a:xfrm>
            <a:off x="4292600" y="1607335"/>
            <a:ext cx="7213600" cy="391581"/>
          </a:xfrm>
          <a:prstGeom prst="rect">
            <a:avLst/>
          </a:prstGeom>
        </p:spPr>
        <p:txBody>
          <a:bodyPr/>
          <a:lstStyle>
            <a:lvl1pPr marL="0" marR="0" indent="0" algn="l" defTabSz="457189" rtl="0" eaLnBrk="0" fontAlgn="base" latinLnBrk="0" hangingPunct="0">
              <a:lnSpc>
                <a:spcPct val="100000"/>
              </a:lnSpc>
              <a:spcBef>
                <a:spcPct val="20000"/>
              </a:spcBef>
              <a:spcAft>
                <a:spcPct val="0"/>
              </a:spcAft>
              <a:buClrTx/>
              <a:buSzPct val="40000"/>
              <a:buFontTx/>
              <a:buNone/>
              <a:tabLst/>
              <a:defRPr sz="2400" b="0" i="0">
                <a:solidFill>
                  <a:schemeClr val="tx1"/>
                </a:solidFill>
                <a:latin typeface="Source Sans Pro" panose="020B0503030403020204" pitchFamily="34" charset="0"/>
                <a:cs typeface="Arial"/>
              </a:defRPr>
            </a:lvl1pPr>
            <a:lvl2pPr marL="0" indent="0">
              <a:buFontTx/>
              <a:buNone/>
              <a:defRPr sz="1400" b="1" i="0">
                <a:solidFill>
                  <a:schemeClr val="tx2"/>
                </a:solidFill>
                <a:latin typeface="Arial"/>
                <a:cs typeface="Arial"/>
              </a:defRPr>
            </a:lvl2pPr>
            <a:lvl3pPr marL="0" indent="0">
              <a:buFontTx/>
              <a:buNone/>
              <a:defRPr sz="1800" b="1" i="0">
                <a:latin typeface="Arial" panose="020B0604020202020204" pitchFamily="34" charset="0"/>
                <a:cs typeface="Arial" panose="020B0604020202020204" pitchFamily="34" charset="0"/>
              </a:defRPr>
            </a:lvl3pPr>
            <a:lvl4pPr marL="0" indent="0">
              <a:buFontTx/>
              <a:buNone/>
              <a:defRPr sz="1800" b="1" i="0">
                <a:latin typeface="Arial" panose="020B0604020202020204" pitchFamily="34" charset="0"/>
                <a:cs typeface="Arial" panose="020B0604020202020204" pitchFamily="34" charset="0"/>
              </a:defRPr>
            </a:lvl4pPr>
            <a:lvl5pPr marL="0" indent="0">
              <a:buFontTx/>
              <a:buNone/>
              <a:defRPr sz="1800" b="1" i="0">
                <a:latin typeface="Arial" panose="020B0604020202020204" pitchFamily="34" charset="0"/>
                <a:cs typeface="Arial" panose="020B0604020202020204" pitchFamily="34" charset="0"/>
              </a:defRPr>
            </a:lvl5pPr>
          </a:lstStyle>
          <a:p>
            <a:pPr lvl="0"/>
            <a:r>
              <a:rPr lang="en-US" dirty="0" err="1"/>
              <a:t>Firstname</a:t>
            </a:r>
            <a:r>
              <a:rPr lang="en-US" dirty="0"/>
              <a:t> </a:t>
            </a:r>
            <a:r>
              <a:rPr lang="en-US" dirty="0" err="1"/>
              <a:t>Lastname</a:t>
            </a:r>
            <a:r>
              <a:rPr lang="en-US" dirty="0"/>
              <a:t>, DES</a:t>
            </a:r>
          </a:p>
        </p:txBody>
      </p:sp>
      <p:sp>
        <p:nvSpPr>
          <p:cNvPr id="16" name="Text Placeholder 3">
            <a:extLst>
              <a:ext uri="{FF2B5EF4-FFF2-40B4-BE49-F238E27FC236}">
                <a16:creationId xmlns:a16="http://schemas.microsoft.com/office/drawing/2014/main" id="{AB8105DB-94E1-7149-AE32-588C440C36A2}"/>
              </a:ext>
            </a:extLst>
          </p:cNvPr>
          <p:cNvSpPr>
            <a:spLocks noGrp="1"/>
          </p:cNvSpPr>
          <p:nvPr>
            <p:ph type="body" sz="quarter" idx="21" hasCustomPrompt="1"/>
          </p:nvPr>
        </p:nvSpPr>
        <p:spPr>
          <a:xfrm>
            <a:off x="4292600" y="2524386"/>
            <a:ext cx="7213600" cy="3349956"/>
          </a:xfrm>
          <a:prstGeom prst="rect">
            <a:avLst/>
          </a:prstGeom>
        </p:spPr>
        <p:txBody>
          <a:bodyPr/>
          <a:lstStyle>
            <a:lvl1pPr marL="0" indent="0">
              <a:lnSpc>
                <a:spcPct val="100000"/>
              </a:lnSpc>
              <a:spcBef>
                <a:spcPts val="0"/>
              </a:spcBef>
              <a:spcAft>
                <a:spcPts val="500"/>
              </a:spcAft>
              <a:buFontTx/>
              <a:buNone/>
              <a:defRPr sz="1600" b="0" i="0">
                <a:solidFill>
                  <a:schemeClr val="tx1"/>
                </a:solidFill>
                <a:latin typeface="Source Sans Pro" panose="020B0503030403020204" pitchFamily="34" charset="0"/>
                <a:cs typeface="Arial"/>
              </a:defRPr>
            </a:lvl1pPr>
            <a:lvl2pPr marL="0" indent="0">
              <a:buFontTx/>
              <a:buNone/>
              <a:defRPr sz="1200" b="0" i="0">
                <a:latin typeface="Arial"/>
                <a:cs typeface="Arial"/>
              </a:defRPr>
            </a:lvl2pPr>
            <a:lvl3pPr marL="0" indent="0">
              <a:buFontTx/>
              <a:buNone/>
              <a:defRPr sz="1800" b="1" i="0">
                <a:latin typeface="Arial" panose="020B0604020202020204" pitchFamily="34" charset="0"/>
                <a:cs typeface="Arial" panose="020B0604020202020204" pitchFamily="34" charset="0"/>
              </a:defRPr>
            </a:lvl3pPr>
            <a:lvl4pPr marL="0" indent="0">
              <a:buFontTx/>
              <a:buNone/>
              <a:defRPr sz="1800" b="1" i="0">
                <a:latin typeface="Arial" panose="020B0604020202020204" pitchFamily="34" charset="0"/>
                <a:cs typeface="Arial" panose="020B0604020202020204" pitchFamily="34" charset="0"/>
              </a:defRPr>
            </a:lvl4pPr>
            <a:lvl5pPr marL="0" indent="0">
              <a:buFontTx/>
              <a:buNone/>
              <a:defRPr sz="1800" b="1" i="0">
                <a:latin typeface="Arial" panose="020B0604020202020204" pitchFamily="34" charset="0"/>
                <a:cs typeface="Arial" panose="020B0604020202020204" pitchFamily="34" charset="0"/>
              </a:defRPr>
            </a:lvl5pPr>
          </a:lstStyle>
          <a:p>
            <a:r>
              <a:rPr lang="en-US" dirty="0"/>
              <a:t>Paste Bio here - Click to edit Master text styles.</a:t>
            </a:r>
            <a:endParaRPr lang="en-US" sz="1200" dirty="0"/>
          </a:p>
        </p:txBody>
      </p:sp>
      <p:sp>
        <p:nvSpPr>
          <p:cNvPr id="17" name="Text Placeholder 3">
            <a:extLst>
              <a:ext uri="{FF2B5EF4-FFF2-40B4-BE49-F238E27FC236}">
                <a16:creationId xmlns:a16="http://schemas.microsoft.com/office/drawing/2014/main" id="{78D3BBE7-B3D5-F444-AC1D-2C98B8E6E8CE}"/>
              </a:ext>
            </a:extLst>
          </p:cNvPr>
          <p:cNvSpPr>
            <a:spLocks noGrp="1"/>
          </p:cNvSpPr>
          <p:nvPr>
            <p:ph type="body" sz="quarter" idx="24" hasCustomPrompt="1"/>
          </p:nvPr>
        </p:nvSpPr>
        <p:spPr>
          <a:xfrm>
            <a:off x="4293075" y="2070584"/>
            <a:ext cx="7220091" cy="391581"/>
          </a:xfrm>
          <a:prstGeom prst="rect">
            <a:avLst/>
          </a:prstGeom>
        </p:spPr>
        <p:txBody>
          <a:bodyPr/>
          <a:lstStyle>
            <a:lvl1pPr marL="0" marR="0" indent="0" algn="l" defTabSz="457189" rtl="0" eaLnBrk="0" fontAlgn="base" latinLnBrk="0" hangingPunct="0">
              <a:lnSpc>
                <a:spcPct val="100000"/>
              </a:lnSpc>
              <a:spcBef>
                <a:spcPct val="20000"/>
              </a:spcBef>
              <a:spcAft>
                <a:spcPct val="0"/>
              </a:spcAft>
              <a:buClrTx/>
              <a:buSzPct val="40000"/>
              <a:buFontTx/>
              <a:buNone/>
              <a:tabLst/>
              <a:defRPr sz="1800" b="0" i="0">
                <a:solidFill>
                  <a:schemeClr val="accent2"/>
                </a:solidFill>
                <a:latin typeface="Source Sans Pro" panose="020B0503030403020204" pitchFamily="34" charset="0"/>
                <a:cs typeface="Arial"/>
              </a:defRPr>
            </a:lvl1pPr>
            <a:lvl2pPr marL="0" indent="0">
              <a:buFontTx/>
              <a:buNone/>
              <a:defRPr sz="1400" b="1" i="0">
                <a:solidFill>
                  <a:schemeClr val="tx2"/>
                </a:solidFill>
                <a:latin typeface="Arial"/>
                <a:cs typeface="Arial"/>
              </a:defRPr>
            </a:lvl2pPr>
            <a:lvl3pPr marL="0" indent="0">
              <a:buFontTx/>
              <a:buNone/>
              <a:defRPr sz="1800" b="1" i="0">
                <a:latin typeface="Arial" panose="020B0604020202020204" pitchFamily="34" charset="0"/>
                <a:cs typeface="Arial" panose="020B0604020202020204" pitchFamily="34" charset="0"/>
              </a:defRPr>
            </a:lvl3pPr>
            <a:lvl4pPr marL="0" indent="0">
              <a:buFontTx/>
              <a:buNone/>
              <a:defRPr sz="1800" b="1" i="0">
                <a:latin typeface="Arial" panose="020B0604020202020204" pitchFamily="34" charset="0"/>
                <a:cs typeface="Arial" panose="020B0604020202020204" pitchFamily="34" charset="0"/>
              </a:defRPr>
            </a:lvl4pPr>
            <a:lvl5pPr marL="0" indent="0">
              <a:buFontTx/>
              <a:buNone/>
              <a:defRPr sz="1800" b="1" i="0">
                <a:latin typeface="Arial" panose="020B0604020202020204" pitchFamily="34" charset="0"/>
                <a:cs typeface="Arial" panose="020B0604020202020204" pitchFamily="34" charset="0"/>
              </a:defRPr>
            </a:lvl5pPr>
          </a:lstStyle>
          <a:p>
            <a:pPr lvl="0"/>
            <a:r>
              <a:rPr lang="en-US" dirty="0"/>
              <a:t>Approved Title</a:t>
            </a:r>
          </a:p>
        </p:txBody>
      </p:sp>
      <p:sp>
        <p:nvSpPr>
          <p:cNvPr id="18" name="Picture Placeholder 4">
            <a:extLst>
              <a:ext uri="{FF2B5EF4-FFF2-40B4-BE49-F238E27FC236}">
                <a16:creationId xmlns:a16="http://schemas.microsoft.com/office/drawing/2014/main" id="{97D7FD44-7BF6-2D42-BF06-40FA3BA2D883}"/>
              </a:ext>
            </a:extLst>
          </p:cNvPr>
          <p:cNvSpPr>
            <a:spLocks noGrp="1"/>
          </p:cNvSpPr>
          <p:nvPr>
            <p:ph type="pic" sz="quarter" idx="25"/>
          </p:nvPr>
        </p:nvSpPr>
        <p:spPr>
          <a:xfrm>
            <a:off x="685799" y="1612362"/>
            <a:ext cx="2854397" cy="3645438"/>
          </a:xfrm>
          <a:prstGeom prst="rect">
            <a:avLst/>
          </a:prstGeom>
          <a:solidFill>
            <a:schemeClr val="bg1">
              <a:lumMod val="75000"/>
            </a:schemeClr>
          </a:solidFill>
        </p:spPr>
        <p:txBody>
          <a:bodyPr/>
          <a:lstStyle>
            <a:lvl1pPr marL="0" indent="0">
              <a:buNone/>
              <a:defRPr sz="1200" b="0" i="0">
                <a:latin typeface="Source Sans Pro" panose="020B0503030403020204" pitchFamily="34" charset="0"/>
              </a:defRPr>
            </a:lvl1pPr>
          </a:lstStyle>
          <a:p>
            <a:r>
              <a:rPr lang="en-US"/>
              <a:t>Click icon to add picture</a:t>
            </a:r>
            <a:endParaRPr lang="en-US" dirty="0"/>
          </a:p>
        </p:txBody>
      </p:sp>
      <p:sp>
        <p:nvSpPr>
          <p:cNvPr id="10" name="Title 5">
            <a:extLst>
              <a:ext uri="{FF2B5EF4-FFF2-40B4-BE49-F238E27FC236}">
                <a16:creationId xmlns:a16="http://schemas.microsoft.com/office/drawing/2014/main" id="{B5364F0A-38B0-5B40-9F41-FC1F9056A051}"/>
              </a:ext>
            </a:extLst>
          </p:cNvPr>
          <p:cNvSpPr>
            <a:spLocks noGrp="1"/>
          </p:cNvSpPr>
          <p:nvPr>
            <p:ph type="title"/>
          </p:nvPr>
        </p:nvSpPr>
        <p:spPr>
          <a:xfrm>
            <a:off x="685800" y="681038"/>
            <a:ext cx="10820400" cy="913839"/>
          </a:xfrm>
        </p:spPr>
        <p:txBody>
          <a:bodyPr/>
          <a:lstStyle>
            <a:lvl1pPr>
              <a:defRPr b="0" i="0">
                <a:latin typeface="Source Sans Pro" panose="020B050303040302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F91FEC60-6D73-B970-4965-4ED39987DCE6}"/>
              </a:ext>
            </a:extLst>
          </p:cNvPr>
          <p:cNvSpPr>
            <a:spLocks noGrp="1"/>
          </p:cNvSpPr>
          <p:nvPr>
            <p:ph type="dt" sz="half" idx="26"/>
          </p:nvPr>
        </p:nvSpPr>
        <p:spPr/>
        <p:txBody>
          <a:bodyPr/>
          <a:lstStyle>
            <a:lvl1pPr>
              <a:defRPr b="0" i="0">
                <a:latin typeface="Source Sans Pro" panose="020B0503030403020204" pitchFamily="34" charset="0"/>
              </a:defRPr>
            </a:lvl1pPr>
          </a:lstStyle>
          <a:p>
            <a:fld id="{6A069B2E-7200-4430-8F80-F0A9F761D275}" type="datetimeFigureOut">
              <a:rPr lang="en-US" smtClean="0"/>
              <a:t>3/11/2025</a:t>
            </a:fld>
            <a:endParaRPr lang="en-US"/>
          </a:p>
        </p:txBody>
      </p:sp>
      <p:sp>
        <p:nvSpPr>
          <p:cNvPr id="5" name="Footer Placeholder 4">
            <a:extLst>
              <a:ext uri="{FF2B5EF4-FFF2-40B4-BE49-F238E27FC236}">
                <a16:creationId xmlns:a16="http://schemas.microsoft.com/office/drawing/2014/main" id="{023EADAA-1CB6-3322-D91C-79DD529CE38B}"/>
              </a:ext>
            </a:extLst>
          </p:cNvPr>
          <p:cNvSpPr>
            <a:spLocks noGrp="1"/>
          </p:cNvSpPr>
          <p:nvPr>
            <p:ph type="ftr" sz="quarter" idx="27"/>
          </p:nvPr>
        </p:nvSpPr>
        <p:spPr/>
        <p:txBody>
          <a:bodyPr/>
          <a:lstStyle>
            <a:lvl1pPr>
              <a:defRPr b="0" i="0">
                <a:latin typeface="Source Sans Pro" panose="020B0503030403020204" pitchFamily="34" charset="0"/>
              </a:defRPr>
            </a:lvl1pPr>
          </a:lstStyle>
          <a:p>
            <a:endParaRPr lang="en-US"/>
          </a:p>
        </p:txBody>
      </p:sp>
      <p:sp>
        <p:nvSpPr>
          <p:cNvPr id="6" name="Slide Number Placeholder 5">
            <a:extLst>
              <a:ext uri="{FF2B5EF4-FFF2-40B4-BE49-F238E27FC236}">
                <a16:creationId xmlns:a16="http://schemas.microsoft.com/office/drawing/2014/main" id="{5E606A71-468C-8A29-1226-3750F6A2BA2C}"/>
              </a:ext>
            </a:extLst>
          </p:cNvPr>
          <p:cNvSpPr>
            <a:spLocks noGrp="1"/>
          </p:cNvSpPr>
          <p:nvPr>
            <p:ph type="sldNum" sz="quarter" idx="28"/>
          </p:nvPr>
        </p:nvSpPr>
        <p:spPr/>
        <p:txBody>
          <a:bodyPr/>
          <a:lstStyle>
            <a:lvl1pPr>
              <a:defRPr b="0" i="0">
                <a:latin typeface="Source Sans Pro" panose="020B0503030403020204" pitchFamily="34" charset="0"/>
              </a:defRPr>
            </a:lvl1pPr>
          </a:lstStyle>
          <a:p>
            <a:fld id="{B3AE46F4-4864-4315-A47A-19C4C99E379A}" type="slidenum">
              <a:rPr lang="en-US" smtClean="0"/>
              <a:t>‹#›</a:t>
            </a:fld>
            <a:endParaRPr lang="en-US"/>
          </a:p>
        </p:txBody>
      </p:sp>
    </p:spTree>
    <p:extLst>
      <p:ext uri="{BB962C8B-B14F-4D97-AF65-F5344CB8AC3E}">
        <p14:creationId xmlns:p14="http://schemas.microsoft.com/office/powerpoint/2010/main" val="2686910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9C79EAB-9301-4B0C-8AF4-3572CD2D274F}"/>
              </a:ext>
            </a:extLst>
          </p:cNvPr>
          <p:cNvSpPr/>
          <p:nvPr userDrawn="1"/>
        </p:nvSpPr>
        <p:spPr>
          <a:xfrm>
            <a:off x="0" y="5962709"/>
            <a:ext cx="12192000" cy="228600"/>
          </a:xfrm>
          <a:prstGeom prst="rect">
            <a:avLst/>
          </a:prstGeom>
          <a:ln>
            <a:noFill/>
          </a:ln>
          <a:effectLst>
            <a:innerShdw blurRad="254000" dist="50800" dir="16200000">
              <a:schemeClr val="bg2">
                <a:lumMod val="1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ACC65C-1E8A-4AD7-BF9E-A307D4C49436}"/>
              </a:ext>
            </a:extLst>
          </p:cNvPr>
          <p:cNvSpPr>
            <a:spLocks noGrp="1"/>
          </p:cNvSpPr>
          <p:nvPr>
            <p:ph type="title"/>
          </p:nvPr>
        </p:nvSpPr>
        <p:spPr>
          <a:xfrm>
            <a:off x="1371600" y="0"/>
            <a:ext cx="8343900" cy="2918710"/>
          </a:xfrm>
        </p:spPr>
        <p:txBody>
          <a:bodyPr anchor="b"/>
          <a:lstStyle>
            <a:lvl1pPr algn="l">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5045F2A9-1816-4BBB-BE9D-5D22652D3F48}"/>
              </a:ext>
            </a:extLst>
          </p:cNvPr>
          <p:cNvSpPr>
            <a:spLocks noGrp="1"/>
          </p:cNvSpPr>
          <p:nvPr>
            <p:ph type="body" idx="1"/>
          </p:nvPr>
        </p:nvSpPr>
        <p:spPr>
          <a:xfrm>
            <a:off x="1371600" y="3400566"/>
            <a:ext cx="8343900" cy="1171434"/>
          </a:xfrm>
        </p:spPr>
        <p:txBody>
          <a:bodyPr/>
          <a:lstStyle>
            <a:lvl1pPr marL="0" indent="0" algn="l">
              <a:lnSpc>
                <a:spcPct val="90000"/>
              </a:lnSpc>
              <a:spcBef>
                <a:spcPts val="0"/>
              </a:spcBef>
              <a:buNone/>
              <a:defRPr sz="2400" b="1" i="0" cap="all" baseline="0">
                <a:solidFill>
                  <a:schemeClr val="accent2"/>
                </a:solidFill>
                <a:latin typeface="Source Sans Pro Semibold"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379D892E-440C-4A40-83D9-EDBD28138604}"/>
              </a:ext>
            </a:extLst>
          </p:cNvPr>
          <p:cNvSpPr>
            <a:spLocks noGrp="1"/>
          </p:cNvSpPr>
          <p:nvPr>
            <p:ph type="dt" sz="half" idx="10"/>
          </p:nvPr>
        </p:nvSpPr>
        <p:spPr/>
        <p:txBody>
          <a:bodyPr/>
          <a:lstStyle>
            <a:lvl1pPr>
              <a:defRPr>
                <a:solidFill>
                  <a:schemeClr val="accent4"/>
                </a:solidFill>
              </a:defRPr>
            </a:lvl1pPr>
          </a:lstStyle>
          <a:p>
            <a:fld id="{50C56372-BBCB-4A02-A5B0-48B24F7C0D32}" type="datetime1">
              <a:rPr lang="en-US" smtClean="0"/>
              <a:pPr/>
              <a:t>3/11/2025</a:t>
            </a:fld>
            <a:endParaRPr lang="en-US"/>
          </a:p>
        </p:txBody>
      </p:sp>
      <p:sp>
        <p:nvSpPr>
          <p:cNvPr id="5" name="Footer Placeholder 4">
            <a:extLst>
              <a:ext uri="{FF2B5EF4-FFF2-40B4-BE49-F238E27FC236}">
                <a16:creationId xmlns:a16="http://schemas.microsoft.com/office/drawing/2014/main" id="{33C6AEC0-C462-4EF0-B0E9-663A359BFB81}"/>
              </a:ext>
            </a:extLst>
          </p:cNvPr>
          <p:cNvSpPr>
            <a:spLocks noGrp="1"/>
          </p:cNvSpPr>
          <p:nvPr>
            <p:ph type="ftr" sz="quarter" idx="11"/>
          </p:nvPr>
        </p:nvSpPr>
        <p:spPr/>
        <p:txBody>
          <a:bodyPr/>
          <a:lstStyle>
            <a:lvl1pPr>
              <a:defRPr>
                <a:solidFill>
                  <a:schemeClr val="accent4"/>
                </a:solidFill>
              </a:defRPr>
            </a:lvl1pPr>
          </a:lstStyle>
          <a:p>
            <a:endParaRPr lang="en-US" dirty="0"/>
          </a:p>
        </p:txBody>
      </p:sp>
      <p:sp>
        <p:nvSpPr>
          <p:cNvPr id="6" name="Slide Number Placeholder 5">
            <a:extLst>
              <a:ext uri="{FF2B5EF4-FFF2-40B4-BE49-F238E27FC236}">
                <a16:creationId xmlns:a16="http://schemas.microsoft.com/office/drawing/2014/main" id="{E9DD5AAD-DB3A-437E-9FAD-30BF2B5DFD00}"/>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dirty="0"/>
          </a:p>
        </p:txBody>
      </p:sp>
    </p:spTree>
    <p:extLst>
      <p:ext uri="{BB962C8B-B14F-4D97-AF65-F5344CB8AC3E}">
        <p14:creationId xmlns:p14="http://schemas.microsoft.com/office/powerpoint/2010/main" val="12351517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Interior Slide - Team Bios">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E38105AF-C24B-9E48-9437-E11CBB0CC8C6}"/>
              </a:ext>
            </a:extLst>
          </p:cNvPr>
          <p:cNvSpPr>
            <a:spLocks noGrp="1"/>
          </p:cNvSpPr>
          <p:nvPr>
            <p:ph type="body" sz="quarter" idx="20" hasCustomPrompt="1"/>
          </p:nvPr>
        </p:nvSpPr>
        <p:spPr>
          <a:xfrm>
            <a:off x="2476444" y="1605037"/>
            <a:ext cx="9029756" cy="391581"/>
          </a:xfrm>
          <a:prstGeom prst="rect">
            <a:avLst/>
          </a:prstGeom>
        </p:spPr>
        <p:txBody>
          <a:bodyPr/>
          <a:lstStyle>
            <a:lvl1pPr marL="0" marR="0" indent="0" algn="l" defTabSz="457189" rtl="0" eaLnBrk="0" fontAlgn="base" latinLnBrk="0" hangingPunct="0">
              <a:lnSpc>
                <a:spcPct val="100000"/>
              </a:lnSpc>
              <a:spcBef>
                <a:spcPct val="20000"/>
              </a:spcBef>
              <a:spcAft>
                <a:spcPct val="0"/>
              </a:spcAft>
              <a:buClrTx/>
              <a:buSzPct val="40000"/>
              <a:buFontTx/>
              <a:buNone/>
              <a:tabLst/>
              <a:defRPr sz="2400" b="0" i="0" cap="none" baseline="0">
                <a:solidFill>
                  <a:schemeClr val="tx1"/>
                </a:solidFill>
                <a:latin typeface="Source Sans Pro" panose="020B0503030403020204" pitchFamily="34" charset="0"/>
                <a:cs typeface="Arial"/>
              </a:defRPr>
            </a:lvl1pPr>
            <a:lvl2pPr marL="0" indent="0">
              <a:buFontTx/>
              <a:buNone/>
              <a:defRPr sz="1400" b="1" i="0">
                <a:solidFill>
                  <a:schemeClr val="tx2"/>
                </a:solidFill>
                <a:latin typeface="Arial"/>
                <a:cs typeface="Arial"/>
              </a:defRPr>
            </a:lvl2pPr>
            <a:lvl3pPr marL="0" indent="0">
              <a:buFontTx/>
              <a:buNone/>
              <a:defRPr sz="1800" b="1" i="0">
                <a:latin typeface="Arial" panose="020B0604020202020204" pitchFamily="34" charset="0"/>
                <a:cs typeface="Arial" panose="020B0604020202020204" pitchFamily="34" charset="0"/>
              </a:defRPr>
            </a:lvl3pPr>
            <a:lvl4pPr marL="0" indent="0">
              <a:buFontTx/>
              <a:buNone/>
              <a:defRPr sz="1800" b="1" i="0">
                <a:latin typeface="Arial" panose="020B0604020202020204" pitchFamily="34" charset="0"/>
                <a:cs typeface="Arial" panose="020B0604020202020204" pitchFamily="34" charset="0"/>
              </a:defRPr>
            </a:lvl4pPr>
            <a:lvl5pPr marL="0" indent="0">
              <a:buFontTx/>
              <a:buNone/>
              <a:defRPr sz="1800" b="1" i="0">
                <a:latin typeface="Arial" panose="020B0604020202020204" pitchFamily="34" charset="0"/>
                <a:cs typeface="Arial" panose="020B0604020202020204" pitchFamily="34" charset="0"/>
              </a:defRPr>
            </a:lvl5pPr>
          </a:lstStyle>
          <a:p>
            <a:pPr lvl="0"/>
            <a:r>
              <a:rPr lang="en-US" dirty="0" err="1"/>
              <a:t>Firstname</a:t>
            </a:r>
            <a:r>
              <a:rPr lang="en-US" dirty="0"/>
              <a:t> </a:t>
            </a:r>
            <a:r>
              <a:rPr lang="en-US" dirty="0" err="1"/>
              <a:t>Lastname</a:t>
            </a:r>
            <a:r>
              <a:rPr lang="en-US" dirty="0"/>
              <a:t>, DES</a:t>
            </a:r>
          </a:p>
        </p:txBody>
      </p:sp>
      <p:sp>
        <p:nvSpPr>
          <p:cNvPr id="14" name="Text Placeholder 3">
            <a:extLst>
              <a:ext uri="{FF2B5EF4-FFF2-40B4-BE49-F238E27FC236}">
                <a16:creationId xmlns:a16="http://schemas.microsoft.com/office/drawing/2014/main" id="{1CBBB6A3-5874-C44A-8C70-B4A255C43276}"/>
              </a:ext>
            </a:extLst>
          </p:cNvPr>
          <p:cNvSpPr>
            <a:spLocks noGrp="1"/>
          </p:cNvSpPr>
          <p:nvPr>
            <p:ph type="body" sz="quarter" idx="21" hasCustomPrompt="1"/>
          </p:nvPr>
        </p:nvSpPr>
        <p:spPr>
          <a:xfrm>
            <a:off x="2476444" y="2522089"/>
            <a:ext cx="9029756" cy="804182"/>
          </a:xfrm>
          <a:prstGeom prst="rect">
            <a:avLst/>
          </a:prstGeom>
        </p:spPr>
        <p:txBody>
          <a:bodyPr/>
          <a:lstStyle>
            <a:lvl1pPr marL="0" indent="0">
              <a:lnSpc>
                <a:spcPct val="100000"/>
              </a:lnSpc>
              <a:spcBef>
                <a:spcPts val="0"/>
              </a:spcBef>
              <a:spcAft>
                <a:spcPts val="500"/>
              </a:spcAft>
              <a:buFontTx/>
              <a:buNone/>
              <a:defRPr sz="1467" b="0" i="0">
                <a:solidFill>
                  <a:schemeClr val="tx1"/>
                </a:solidFill>
                <a:latin typeface="Source Sans Pro" panose="020B0503030403020204" pitchFamily="34" charset="0"/>
                <a:cs typeface="Arial"/>
              </a:defRPr>
            </a:lvl1pPr>
            <a:lvl2pPr marL="0" indent="0">
              <a:buFontTx/>
              <a:buNone/>
              <a:defRPr sz="1200" b="0" i="0">
                <a:latin typeface="Arial"/>
                <a:cs typeface="Arial"/>
              </a:defRPr>
            </a:lvl2pPr>
            <a:lvl3pPr marL="0" indent="0">
              <a:buFontTx/>
              <a:buNone/>
              <a:defRPr sz="1800" b="1" i="0">
                <a:latin typeface="Arial" panose="020B0604020202020204" pitchFamily="34" charset="0"/>
                <a:cs typeface="Arial" panose="020B0604020202020204" pitchFamily="34" charset="0"/>
              </a:defRPr>
            </a:lvl3pPr>
            <a:lvl4pPr marL="0" indent="0">
              <a:buFontTx/>
              <a:buNone/>
              <a:defRPr sz="1800" b="1" i="0">
                <a:latin typeface="Arial" panose="020B0604020202020204" pitchFamily="34" charset="0"/>
                <a:cs typeface="Arial" panose="020B0604020202020204" pitchFamily="34" charset="0"/>
              </a:defRPr>
            </a:lvl4pPr>
            <a:lvl5pPr marL="0" indent="0">
              <a:buFontTx/>
              <a:buNone/>
              <a:defRPr sz="1800" b="1" i="0">
                <a:latin typeface="Arial" panose="020B0604020202020204" pitchFamily="34" charset="0"/>
                <a:cs typeface="Arial" panose="020B0604020202020204" pitchFamily="34" charset="0"/>
              </a:defRPr>
            </a:lvl5pPr>
          </a:lstStyle>
          <a:p>
            <a:r>
              <a:rPr lang="en-US" dirty="0"/>
              <a:t>Paste Bio here - Click to edit Master text styles.</a:t>
            </a:r>
            <a:endParaRPr lang="en-US" sz="1200" dirty="0"/>
          </a:p>
        </p:txBody>
      </p:sp>
      <p:sp>
        <p:nvSpPr>
          <p:cNvPr id="16" name="Text Placeholder 3">
            <a:extLst>
              <a:ext uri="{FF2B5EF4-FFF2-40B4-BE49-F238E27FC236}">
                <a16:creationId xmlns:a16="http://schemas.microsoft.com/office/drawing/2014/main" id="{BD5DA044-FECB-A543-BDB3-334560C3D614}"/>
              </a:ext>
            </a:extLst>
          </p:cNvPr>
          <p:cNvSpPr>
            <a:spLocks noGrp="1"/>
          </p:cNvSpPr>
          <p:nvPr>
            <p:ph type="body" sz="quarter" idx="24" hasCustomPrompt="1"/>
          </p:nvPr>
        </p:nvSpPr>
        <p:spPr>
          <a:xfrm>
            <a:off x="2476444" y="2068286"/>
            <a:ext cx="9037882" cy="391581"/>
          </a:xfrm>
          <a:prstGeom prst="rect">
            <a:avLst/>
          </a:prstGeom>
        </p:spPr>
        <p:txBody>
          <a:bodyPr/>
          <a:lstStyle>
            <a:lvl1pPr marL="0" marR="0" indent="0" algn="l" defTabSz="457189" rtl="0" eaLnBrk="0" fontAlgn="base" latinLnBrk="0" hangingPunct="0">
              <a:lnSpc>
                <a:spcPct val="100000"/>
              </a:lnSpc>
              <a:spcBef>
                <a:spcPct val="20000"/>
              </a:spcBef>
              <a:spcAft>
                <a:spcPct val="0"/>
              </a:spcAft>
              <a:buClrTx/>
              <a:buSzPct val="40000"/>
              <a:buFontTx/>
              <a:buNone/>
              <a:tabLst/>
              <a:defRPr sz="1600" b="0" i="0">
                <a:solidFill>
                  <a:schemeClr val="accent2"/>
                </a:solidFill>
                <a:latin typeface="Source Sans Pro" panose="020B0503030403020204" pitchFamily="34" charset="0"/>
                <a:cs typeface="Arial"/>
              </a:defRPr>
            </a:lvl1pPr>
            <a:lvl2pPr marL="0" indent="0">
              <a:buFontTx/>
              <a:buNone/>
              <a:defRPr sz="1400" b="1" i="0">
                <a:solidFill>
                  <a:schemeClr val="tx2"/>
                </a:solidFill>
                <a:latin typeface="Arial"/>
                <a:cs typeface="Arial"/>
              </a:defRPr>
            </a:lvl2pPr>
            <a:lvl3pPr marL="0" indent="0">
              <a:buFontTx/>
              <a:buNone/>
              <a:defRPr sz="1800" b="1" i="0">
                <a:latin typeface="Arial" panose="020B0604020202020204" pitchFamily="34" charset="0"/>
                <a:cs typeface="Arial" panose="020B0604020202020204" pitchFamily="34" charset="0"/>
              </a:defRPr>
            </a:lvl3pPr>
            <a:lvl4pPr marL="0" indent="0">
              <a:buFontTx/>
              <a:buNone/>
              <a:defRPr sz="1800" b="1" i="0">
                <a:latin typeface="Arial" panose="020B0604020202020204" pitchFamily="34" charset="0"/>
                <a:cs typeface="Arial" panose="020B0604020202020204" pitchFamily="34" charset="0"/>
              </a:defRPr>
            </a:lvl4pPr>
            <a:lvl5pPr marL="0" indent="0">
              <a:buFontTx/>
              <a:buNone/>
              <a:defRPr sz="1800" b="1" i="0">
                <a:latin typeface="Arial" panose="020B0604020202020204" pitchFamily="34" charset="0"/>
                <a:cs typeface="Arial" panose="020B0604020202020204" pitchFamily="34" charset="0"/>
              </a:defRPr>
            </a:lvl5pPr>
          </a:lstStyle>
          <a:p>
            <a:pPr lvl="0"/>
            <a:r>
              <a:rPr lang="en-US" dirty="0"/>
              <a:t>Approved Title</a:t>
            </a:r>
          </a:p>
        </p:txBody>
      </p:sp>
      <p:sp>
        <p:nvSpPr>
          <p:cNvPr id="17" name="Text Placeholder 3">
            <a:extLst>
              <a:ext uri="{FF2B5EF4-FFF2-40B4-BE49-F238E27FC236}">
                <a16:creationId xmlns:a16="http://schemas.microsoft.com/office/drawing/2014/main" id="{20F5359E-4D76-924B-9858-B6A9DA148B6A}"/>
              </a:ext>
            </a:extLst>
          </p:cNvPr>
          <p:cNvSpPr>
            <a:spLocks noGrp="1"/>
          </p:cNvSpPr>
          <p:nvPr>
            <p:ph type="body" sz="quarter" idx="25" hasCustomPrompt="1"/>
          </p:nvPr>
        </p:nvSpPr>
        <p:spPr>
          <a:xfrm>
            <a:off x="2476444" y="4015958"/>
            <a:ext cx="9029756" cy="391581"/>
          </a:xfrm>
          <a:prstGeom prst="rect">
            <a:avLst/>
          </a:prstGeom>
        </p:spPr>
        <p:txBody>
          <a:bodyPr/>
          <a:lstStyle>
            <a:lvl1pPr marL="0" marR="0" indent="0" algn="l" defTabSz="457189" rtl="0" eaLnBrk="0" fontAlgn="base" latinLnBrk="0" hangingPunct="0">
              <a:lnSpc>
                <a:spcPct val="100000"/>
              </a:lnSpc>
              <a:spcBef>
                <a:spcPct val="20000"/>
              </a:spcBef>
              <a:spcAft>
                <a:spcPct val="0"/>
              </a:spcAft>
              <a:buClrTx/>
              <a:buSzPct val="40000"/>
              <a:buFontTx/>
              <a:buNone/>
              <a:tabLst/>
              <a:defRPr lang="en-US" sz="2400" b="0" i="0" kern="1200" cap="none" baseline="0" dirty="0">
                <a:solidFill>
                  <a:schemeClr val="tx1"/>
                </a:solidFill>
                <a:latin typeface="Source Sans Pro" panose="020B0503030403020204" pitchFamily="34" charset="0"/>
                <a:ea typeface="Source Sans Pro" panose="020B0503030403020204" pitchFamily="34" charset="0"/>
                <a:cs typeface="Arial"/>
              </a:defRPr>
            </a:lvl1pPr>
            <a:lvl2pPr marL="0" indent="0">
              <a:buFontTx/>
              <a:buNone/>
              <a:defRPr sz="1400" b="1" i="0">
                <a:solidFill>
                  <a:schemeClr val="tx2"/>
                </a:solidFill>
                <a:latin typeface="Arial"/>
                <a:cs typeface="Arial"/>
              </a:defRPr>
            </a:lvl2pPr>
            <a:lvl3pPr marL="0" indent="0">
              <a:buFontTx/>
              <a:buNone/>
              <a:defRPr sz="1800" b="1" i="0">
                <a:latin typeface="Arial" panose="020B0604020202020204" pitchFamily="34" charset="0"/>
                <a:cs typeface="Arial" panose="020B0604020202020204" pitchFamily="34" charset="0"/>
              </a:defRPr>
            </a:lvl3pPr>
            <a:lvl4pPr marL="0" indent="0">
              <a:buFontTx/>
              <a:buNone/>
              <a:defRPr sz="1800" b="1" i="0">
                <a:latin typeface="Arial" panose="020B0604020202020204" pitchFamily="34" charset="0"/>
                <a:cs typeface="Arial" panose="020B0604020202020204" pitchFamily="34" charset="0"/>
              </a:defRPr>
            </a:lvl4pPr>
            <a:lvl5pPr marL="0" indent="0">
              <a:buFontTx/>
              <a:buNone/>
              <a:defRPr sz="1800" b="1" i="0">
                <a:latin typeface="Arial" panose="020B0604020202020204" pitchFamily="34" charset="0"/>
                <a:cs typeface="Arial" panose="020B0604020202020204" pitchFamily="34" charset="0"/>
              </a:defRPr>
            </a:lvl5pPr>
          </a:lstStyle>
          <a:p>
            <a:pPr lvl="0"/>
            <a:r>
              <a:rPr lang="en-US" dirty="0" err="1"/>
              <a:t>Firstname</a:t>
            </a:r>
            <a:r>
              <a:rPr lang="en-US" dirty="0"/>
              <a:t> </a:t>
            </a:r>
            <a:r>
              <a:rPr lang="en-US" dirty="0" err="1"/>
              <a:t>Lastname</a:t>
            </a:r>
            <a:r>
              <a:rPr lang="en-US" dirty="0"/>
              <a:t>, DES</a:t>
            </a:r>
          </a:p>
        </p:txBody>
      </p:sp>
      <p:sp>
        <p:nvSpPr>
          <p:cNvPr id="18" name="Text Placeholder 3">
            <a:extLst>
              <a:ext uri="{FF2B5EF4-FFF2-40B4-BE49-F238E27FC236}">
                <a16:creationId xmlns:a16="http://schemas.microsoft.com/office/drawing/2014/main" id="{E68E7665-42B1-1A46-8A85-0450CFBD33E2}"/>
              </a:ext>
            </a:extLst>
          </p:cNvPr>
          <p:cNvSpPr>
            <a:spLocks noGrp="1"/>
          </p:cNvSpPr>
          <p:nvPr>
            <p:ph type="body" sz="quarter" idx="26" hasCustomPrompt="1"/>
          </p:nvPr>
        </p:nvSpPr>
        <p:spPr>
          <a:xfrm>
            <a:off x="2476444" y="4933010"/>
            <a:ext cx="9029756" cy="804182"/>
          </a:xfrm>
          <a:prstGeom prst="rect">
            <a:avLst/>
          </a:prstGeom>
        </p:spPr>
        <p:txBody>
          <a:bodyPr/>
          <a:lstStyle>
            <a:lvl1pPr marL="0" indent="0" algn="l" defTabSz="342891" rtl="0" eaLnBrk="1" fontAlgn="base" hangingPunct="1">
              <a:lnSpc>
                <a:spcPct val="100000"/>
              </a:lnSpc>
              <a:spcBef>
                <a:spcPts val="0"/>
              </a:spcBef>
              <a:spcAft>
                <a:spcPts val="500"/>
              </a:spcAft>
              <a:buSzPct val="40000"/>
              <a:buFontTx/>
              <a:buNone/>
              <a:defRPr lang="en-US" sz="1467" b="0" i="0" kern="1200" dirty="0">
                <a:solidFill>
                  <a:schemeClr val="tx1"/>
                </a:solidFill>
                <a:latin typeface="Source Sans Pro" panose="020B0503030403020204" pitchFamily="34" charset="0"/>
                <a:ea typeface="Source Sans Pro" panose="020B0503030403020204" pitchFamily="34" charset="0"/>
                <a:cs typeface="Arial"/>
              </a:defRPr>
            </a:lvl1pPr>
            <a:lvl2pPr marL="0" indent="0">
              <a:buFontTx/>
              <a:buNone/>
              <a:defRPr sz="1200" b="0" i="0">
                <a:latin typeface="Arial"/>
                <a:cs typeface="Arial"/>
              </a:defRPr>
            </a:lvl2pPr>
            <a:lvl3pPr marL="0" indent="0">
              <a:buFontTx/>
              <a:buNone/>
              <a:defRPr sz="1800" b="1" i="0">
                <a:latin typeface="Arial" panose="020B0604020202020204" pitchFamily="34" charset="0"/>
                <a:cs typeface="Arial" panose="020B0604020202020204" pitchFamily="34" charset="0"/>
              </a:defRPr>
            </a:lvl3pPr>
            <a:lvl4pPr marL="0" indent="0">
              <a:buFontTx/>
              <a:buNone/>
              <a:defRPr sz="1800" b="1" i="0">
                <a:latin typeface="Arial" panose="020B0604020202020204" pitchFamily="34" charset="0"/>
                <a:cs typeface="Arial" panose="020B0604020202020204" pitchFamily="34" charset="0"/>
              </a:defRPr>
            </a:lvl4pPr>
            <a:lvl5pPr marL="0" indent="0">
              <a:buFontTx/>
              <a:buNone/>
              <a:defRPr sz="1800" b="1" i="0">
                <a:latin typeface="Arial" panose="020B0604020202020204" pitchFamily="34" charset="0"/>
                <a:cs typeface="Arial" panose="020B0604020202020204" pitchFamily="34" charset="0"/>
              </a:defRPr>
            </a:lvl5pPr>
          </a:lstStyle>
          <a:p>
            <a:r>
              <a:rPr lang="en-US" dirty="0"/>
              <a:t>Paste Bio here - Click to edit Master text styles. </a:t>
            </a:r>
            <a:endParaRPr lang="en-US" sz="1200" dirty="0"/>
          </a:p>
        </p:txBody>
      </p:sp>
      <p:sp>
        <p:nvSpPr>
          <p:cNvPr id="20" name="Text Placeholder 3">
            <a:extLst>
              <a:ext uri="{FF2B5EF4-FFF2-40B4-BE49-F238E27FC236}">
                <a16:creationId xmlns:a16="http://schemas.microsoft.com/office/drawing/2014/main" id="{7059B324-628C-D94A-8C1B-586F05A531DE}"/>
              </a:ext>
            </a:extLst>
          </p:cNvPr>
          <p:cNvSpPr>
            <a:spLocks noGrp="1"/>
          </p:cNvSpPr>
          <p:nvPr>
            <p:ph type="body" sz="quarter" idx="28" hasCustomPrompt="1"/>
          </p:nvPr>
        </p:nvSpPr>
        <p:spPr>
          <a:xfrm>
            <a:off x="2476444" y="4479209"/>
            <a:ext cx="9037882" cy="391581"/>
          </a:xfrm>
          <a:prstGeom prst="rect">
            <a:avLst/>
          </a:prstGeom>
        </p:spPr>
        <p:txBody>
          <a:bodyPr/>
          <a:lstStyle>
            <a:lvl1pPr marL="0" marR="0" indent="0" algn="l" defTabSz="457189" rtl="0" eaLnBrk="0" fontAlgn="base" latinLnBrk="0" hangingPunct="0">
              <a:lnSpc>
                <a:spcPct val="100000"/>
              </a:lnSpc>
              <a:spcBef>
                <a:spcPct val="20000"/>
              </a:spcBef>
              <a:spcAft>
                <a:spcPct val="0"/>
              </a:spcAft>
              <a:buClrTx/>
              <a:buSzPct val="40000"/>
              <a:buFontTx/>
              <a:buNone/>
              <a:tabLst/>
              <a:defRPr lang="en-US" sz="1600" b="0" i="0" kern="1200" dirty="0">
                <a:solidFill>
                  <a:schemeClr val="accent2"/>
                </a:solidFill>
                <a:latin typeface="Source Sans Pro" panose="020B0503030403020204" pitchFamily="34" charset="0"/>
                <a:ea typeface="Source Sans Pro" panose="020B0503030403020204" pitchFamily="34" charset="0"/>
                <a:cs typeface="Arial"/>
              </a:defRPr>
            </a:lvl1pPr>
            <a:lvl2pPr marL="0" indent="0">
              <a:buFontTx/>
              <a:buNone/>
              <a:defRPr sz="1400" b="1" i="0">
                <a:solidFill>
                  <a:schemeClr val="tx2"/>
                </a:solidFill>
                <a:latin typeface="Arial"/>
                <a:cs typeface="Arial"/>
              </a:defRPr>
            </a:lvl2pPr>
            <a:lvl3pPr marL="0" indent="0">
              <a:buFontTx/>
              <a:buNone/>
              <a:defRPr sz="1800" b="1" i="0">
                <a:latin typeface="Arial" panose="020B0604020202020204" pitchFamily="34" charset="0"/>
                <a:cs typeface="Arial" panose="020B0604020202020204" pitchFamily="34" charset="0"/>
              </a:defRPr>
            </a:lvl3pPr>
            <a:lvl4pPr marL="0" indent="0">
              <a:buFontTx/>
              <a:buNone/>
              <a:defRPr sz="1800" b="1" i="0">
                <a:latin typeface="Arial" panose="020B0604020202020204" pitchFamily="34" charset="0"/>
                <a:cs typeface="Arial" panose="020B0604020202020204" pitchFamily="34" charset="0"/>
              </a:defRPr>
            </a:lvl4pPr>
            <a:lvl5pPr marL="0" indent="0">
              <a:buFontTx/>
              <a:buNone/>
              <a:defRPr sz="1800" b="1" i="0">
                <a:latin typeface="Arial" panose="020B0604020202020204" pitchFamily="34" charset="0"/>
                <a:cs typeface="Arial" panose="020B0604020202020204" pitchFamily="34" charset="0"/>
              </a:defRPr>
            </a:lvl5pPr>
          </a:lstStyle>
          <a:p>
            <a:pPr marL="0" marR="0" lvl="0" indent="0" algn="l" defTabSz="457189" rtl="0" eaLnBrk="0" fontAlgn="base" latinLnBrk="0" hangingPunct="0">
              <a:lnSpc>
                <a:spcPct val="100000"/>
              </a:lnSpc>
              <a:spcBef>
                <a:spcPct val="20000"/>
              </a:spcBef>
              <a:spcAft>
                <a:spcPct val="0"/>
              </a:spcAft>
              <a:buClrTx/>
              <a:buSzPct val="40000"/>
              <a:buFontTx/>
              <a:buNone/>
              <a:tabLst/>
            </a:pPr>
            <a:r>
              <a:rPr lang="en-US" dirty="0"/>
              <a:t>Approved Title</a:t>
            </a:r>
          </a:p>
        </p:txBody>
      </p:sp>
      <p:sp>
        <p:nvSpPr>
          <p:cNvPr id="21" name="Picture Placeholder 4">
            <a:extLst>
              <a:ext uri="{FF2B5EF4-FFF2-40B4-BE49-F238E27FC236}">
                <a16:creationId xmlns:a16="http://schemas.microsoft.com/office/drawing/2014/main" id="{D8BD6BC1-26D9-E04E-97B3-A170283473E3}"/>
              </a:ext>
            </a:extLst>
          </p:cNvPr>
          <p:cNvSpPr>
            <a:spLocks noGrp="1"/>
          </p:cNvSpPr>
          <p:nvPr>
            <p:ph type="pic" sz="quarter" idx="29"/>
          </p:nvPr>
        </p:nvSpPr>
        <p:spPr>
          <a:xfrm>
            <a:off x="685800" y="1609676"/>
            <a:ext cx="1515533" cy="1829945"/>
          </a:xfrm>
          <a:prstGeom prst="rect">
            <a:avLst/>
          </a:prstGeom>
          <a:solidFill>
            <a:schemeClr val="bg1">
              <a:lumMod val="75000"/>
            </a:schemeClr>
          </a:solidFill>
        </p:spPr>
        <p:txBody>
          <a:bodyPr/>
          <a:lstStyle>
            <a:lvl1pPr marL="0" indent="0">
              <a:buNone/>
              <a:defRPr sz="1200" b="0" i="0">
                <a:latin typeface="Source Sans Pro" panose="020B0503030403020204" pitchFamily="34" charset="0"/>
              </a:defRPr>
            </a:lvl1pPr>
          </a:lstStyle>
          <a:p>
            <a:r>
              <a:rPr lang="en-US"/>
              <a:t>Click icon to add picture</a:t>
            </a:r>
            <a:endParaRPr lang="en-US" dirty="0"/>
          </a:p>
        </p:txBody>
      </p:sp>
      <p:sp>
        <p:nvSpPr>
          <p:cNvPr id="22" name="Picture Placeholder 4">
            <a:extLst>
              <a:ext uri="{FF2B5EF4-FFF2-40B4-BE49-F238E27FC236}">
                <a16:creationId xmlns:a16="http://schemas.microsoft.com/office/drawing/2014/main" id="{C416EED9-BF31-474B-A66F-38F8467F3706}"/>
              </a:ext>
            </a:extLst>
          </p:cNvPr>
          <p:cNvSpPr>
            <a:spLocks noGrp="1"/>
          </p:cNvSpPr>
          <p:nvPr>
            <p:ph type="pic" sz="quarter" idx="30"/>
          </p:nvPr>
        </p:nvSpPr>
        <p:spPr>
          <a:xfrm>
            <a:off x="685800" y="4011387"/>
            <a:ext cx="1515533" cy="1829945"/>
          </a:xfrm>
          <a:prstGeom prst="rect">
            <a:avLst/>
          </a:prstGeom>
          <a:solidFill>
            <a:schemeClr val="bg1">
              <a:lumMod val="75000"/>
            </a:schemeClr>
          </a:solidFill>
        </p:spPr>
        <p:txBody>
          <a:bodyPr/>
          <a:lstStyle>
            <a:lvl1pPr marL="0" indent="0">
              <a:buNone/>
              <a:defRPr sz="1200" b="0" i="0">
                <a:latin typeface="Source Sans Pro" panose="020B0503030403020204" pitchFamily="34" charset="0"/>
              </a:defRPr>
            </a:lvl1pPr>
          </a:lstStyle>
          <a:p>
            <a:r>
              <a:rPr lang="en-US"/>
              <a:t>Click icon to add picture</a:t>
            </a:r>
            <a:endParaRPr lang="en-US" dirty="0"/>
          </a:p>
        </p:txBody>
      </p:sp>
      <p:sp>
        <p:nvSpPr>
          <p:cNvPr id="15" name="Title 5">
            <a:extLst>
              <a:ext uri="{FF2B5EF4-FFF2-40B4-BE49-F238E27FC236}">
                <a16:creationId xmlns:a16="http://schemas.microsoft.com/office/drawing/2014/main" id="{55E7D32B-9E27-FC43-BA96-A7FD1C808387}"/>
              </a:ext>
            </a:extLst>
          </p:cNvPr>
          <p:cNvSpPr>
            <a:spLocks noGrp="1"/>
          </p:cNvSpPr>
          <p:nvPr>
            <p:ph type="title"/>
          </p:nvPr>
        </p:nvSpPr>
        <p:spPr>
          <a:xfrm>
            <a:off x="685800" y="681038"/>
            <a:ext cx="10820400" cy="913839"/>
          </a:xfrm>
        </p:spPr>
        <p:txBody>
          <a:bodyPr/>
          <a:lstStyle>
            <a:lvl1pPr>
              <a:defRPr b="0" i="0">
                <a:latin typeface="Source Sans Pro" panose="020B050303040302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FBA1F4C1-B011-6945-B8D5-5394041A1E0B}"/>
              </a:ext>
            </a:extLst>
          </p:cNvPr>
          <p:cNvSpPr>
            <a:spLocks noGrp="1"/>
          </p:cNvSpPr>
          <p:nvPr>
            <p:ph type="dt" sz="half" idx="31"/>
          </p:nvPr>
        </p:nvSpPr>
        <p:spPr/>
        <p:txBody>
          <a:bodyPr/>
          <a:lstStyle>
            <a:lvl1pPr>
              <a:defRPr b="0" i="0">
                <a:latin typeface="Source Sans Pro" panose="020B0503030403020204" pitchFamily="34" charset="0"/>
              </a:defRPr>
            </a:lvl1pPr>
          </a:lstStyle>
          <a:p>
            <a:fld id="{6A069B2E-7200-4430-8F80-F0A9F761D275}" type="datetimeFigureOut">
              <a:rPr lang="en-US" smtClean="0"/>
              <a:t>3/11/2025</a:t>
            </a:fld>
            <a:endParaRPr lang="en-US"/>
          </a:p>
        </p:txBody>
      </p:sp>
      <p:sp>
        <p:nvSpPr>
          <p:cNvPr id="5" name="Footer Placeholder 4">
            <a:extLst>
              <a:ext uri="{FF2B5EF4-FFF2-40B4-BE49-F238E27FC236}">
                <a16:creationId xmlns:a16="http://schemas.microsoft.com/office/drawing/2014/main" id="{915F71D8-8AC9-3B83-BFC0-0D686B33B824}"/>
              </a:ext>
            </a:extLst>
          </p:cNvPr>
          <p:cNvSpPr>
            <a:spLocks noGrp="1"/>
          </p:cNvSpPr>
          <p:nvPr>
            <p:ph type="ftr" sz="quarter" idx="32"/>
          </p:nvPr>
        </p:nvSpPr>
        <p:spPr/>
        <p:txBody>
          <a:bodyPr/>
          <a:lstStyle>
            <a:lvl1pPr>
              <a:defRPr b="0" i="0">
                <a:latin typeface="Source Sans Pro" panose="020B0503030403020204" pitchFamily="34" charset="0"/>
              </a:defRPr>
            </a:lvl1pPr>
          </a:lstStyle>
          <a:p>
            <a:endParaRPr lang="en-US"/>
          </a:p>
        </p:txBody>
      </p:sp>
      <p:sp>
        <p:nvSpPr>
          <p:cNvPr id="7" name="Slide Number Placeholder 6">
            <a:extLst>
              <a:ext uri="{FF2B5EF4-FFF2-40B4-BE49-F238E27FC236}">
                <a16:creationId xmlns:a16="http://schemas.microsoft.com/office/drawing/2014/main" id="{E15A1FA6-B011-F5E6-52B8-108E3F07AC52}"/>
              </a:ext>
            </a:extLst>
          </p:cNvPr>
          <p:cNvSpPr>
            <a:spLocks noGrp="1"/>
          </p:cNvSpPr>
          <p:nvPr>
            <p:ph type="sldNum" sz="quarter" idx="33"/>
          </p:nvPr>
        </p:nvSpPr>
        <p:spPr/>
        <p:txBody>
          <a:bodyPr/>
          <a:lstStyle>
            <a:lvl1pPr>
              <a:defRPr b="0" i="0">
                <a:latin typeface="Source Sans Pro" panose="020B0503030403020204" pitchFamily="34" charset="0"/>
              </a:defRPr>
            </a:lvl1pPr>
          </a:lstStyle>
          <a:p>
            <a:fld id="{B3AE46F4-4864-4315-A47A-19C4C99E379A}" type="slidenum">
              <a:rPr lang="en-US" smtClean="0"/>
              <a:t>‹#›</a:t>
            </a:fld>
            <a:endParaRPr lang="en-US"/>
          </a:p>
        </p:txBody>
      </p:sp>
    </p:spTree>
    <p:extLst>
      <p:ext uri="{BB962C8B-B14F-4D97-AF65-F5344CB8AC3E}">
        <p14:creationId xmlns:p14="http://schemas.microsoft.com/office/powerpoint/2010/main" val="11342302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A291A88-F427-4EA0-AAA2-C6BD1B07BBA4}"/>
              </a:ext>
            </a:extLst>
          </p:cNvPr>
          <p:cNvSpPr>
            <a:spLocks noGrp="1"/>
          </p:cNvSpPr>
          <p:nvPr>
            <p:ph type="pic" idx="1"/>
          </p:nvPr>
        </p:nvSpPr>
        <p:spPr>
          <a:xfrm>
            <a:off x="0" y="0"/>
            <a:ext cx="12192000" cy="6858000"/>
          </a:xfrm>
        </p:spPr>
        <p:txBody>
          <a:bodyPr/>
          <a:lstStyle>
            <a:lvl1pPr marL="0" indent="0">
              <a:buNone/>
              <a:defRPr sz="1600" b="0" i="0">
                <a:latin typeface="Source Sans Pro" panose="020B05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a:extLst>
              <a:ext uri="{FF2B5EF4-FFF2-40B4-BE49-F238E27FC236}">
                <a16:creationId xmlns:a16="http://schemas.microsoft.com/office/drawing/2014/main" id="{6B5C8CB1-7AAB-4CA4-8E8E-4C7E041F8F1F}"/>
              </a:ext>
            </a:extLst>
          </p:cNvPr>
          <p:cNvSpPr>
            <a:spLocks noGrp="1"/>
          </p:cNvSpPr>
          <p:nvPr>
            <p:ph type="dt" sz="half" idx="10"/>
          </p:nvPr>
        </p:nvSpPr>
        <p:spPr/>
        <p:txBody>
          <a:bodyPr/>
          <a:lstStyle>
            <a:lvl1pPr>
              <a:defRPr b="0" i="0">
                <a:solidFill>
                  <a:schemeClr val="accent4"/>
                </a:solidFill>
                <a:latin typeface="Source Sans Pro" panose="020B0503030403020204" pitchFamily="34" charset="0"/>
              </a:defRPr>
            </a:lvl1pPr>
          </a:lstStyle>
          <a:p>
            <a:fld id="{6A069B2E-7200-4430-8F80-F0A9F761D275}" type="datetimeFigureOut">
              <a:rPr lang="en-US" smtClean="0"/>
              <a:t>3/11/2025</a:t>
            </a:fld>
            <a:endParaRPr lang="en-US"/>
          </a:p>
        </p:txBody>
      </p:sp>
      <p:sp>
        <p:nvSpPr>
          <p:cNvPr id="6" name="Footer Placeholder 5">
            <a:extLst>
              <a:ext uri="{FF2B5EF4-FFF2-40B4-BE49-F238E27FC236}">
                <a16:creationId xmlns:a16="http://schemas.microsoft.com/office/drawing/2014/main" id="{A8FA68A0-7821-429B-8BFD-1C10162D1AF8}"/>
              </a:ext>
            </a:extLst>
          </p:cNvPr>
          <p:cNvSpPr>
            <a:spLocks noGrp="1"/>
          </p:cNvSpPr>
          <p:nvPr>
            <p:ph type="ftr" sz="quarter" idx="11"/>
          </p:nvPr>
        </p:nvSpPr>
        <p:spPr/>
        <p:txBody>
          <a:bodyPr/>
          <a:lstStyle>
            <a:lvl1pPr>
              <a:defRPr b="0" i="0">
                <a:solidFill>
                  <a:schemeClr val="accent4"/>
                </a:solidFill>
                <a:latin typeface="Source Sans Pro" panose="020B0503030403020204" pitchFamily="34" charset="0"/>
              </a:defRPr>
            </a:lvl1pPr>
          </a:lstStyle>
          <a:p>
            <a:endParaRPr lang="en-US"/>
          </a:p>
        </p:txBody>
      </p:sp>
      <p:sp>
        <p:nvSpPr>
          <p:cNvPr id="7" name="Slide Number Placeholder 6">
            <a:extLst>
              <a:ext uri="{FF2B5EF4-FFF2-40B4-BE49-F238E27FC236}">
                <a16:creationId xmlns:a16="http://schemas.microsoft.com/office/drawing/2014/main" id="{56E2DA3B-13E7-468A-B0C7-28B14759166C}"/>
              </a:ext>
            </a:extLst>
          </p:cNvPr>
          <p:cNvSpPr>
            <a:spLocks noGrp="1"/>
          </p:cNvSpPr>
          <p:nvPr>
            <p:ph type="sldNum" sz="quarter" idx="12"/>
          </p:nvPr>
        </p:nvSpPr>
        <p:spPr/>
        <p:txBody>
          <a:bodyPr/>
          <a:lstStyle>
            <a:lvl1pPr>
              <a:defRPr b="0" i="0">
                <a:solidFill>
                  <a:schemeClr val="accent4"/>
                </a:solidFill>
                <a:latin typeface="Source Sans Pro" panose="020B0503030403020204" pitchFamily="34" charset="0"/>
              </a:defRPr>
            </a:lvl1pPr>
          </a:lstStyle>
          <a:p>
            <a:fld id="{B3AE46F4-4864-4315-A47A-19C4C99E379A}" type="slidenum">
              <a:rPr lang="en-US" smtClean="0"/>
              <a:t>‹#›</a:t>
            </a:fld>
            <a:endParaRPr lang="en-US"/>
          </a:p>
        </p:txBody>
      </p:sp>
      <p:sp>
        <p:nvSpPr>
          <p:cNvPr id="4" name="Text Placeholder 3">
            <a:extLst>
              <a:ext uri="{FF2B5EF4-FFF2-40B4-BE49-F238E27FC236}">
                <a16:creationId xmlns:a16="http://schemas.microsoft.com/office/drawing/2014/main" id="{88D87941-0F60-15A9-C066-CB3016662418}"/>
              </a:ext>
            </a:extLst>
          </p:cNvPr>
          <p:cNvSpPr>
            <a:spLocks noGrp="1"/>
          </p:cNvSpPr>
          <p:nvPr>
            <p:ph type="body" sz="quarter" idx="14"/>
          </p:nvPr>
        </p:nvSpPr>
        <p:spPr>
          <a:xfrm>
            <a:off x="9679576" y="6450788"/>
            <a:ext cx="1826622" cy="157696"/>
          </a:xfrm>
          <a:custGeom>
            <a:avLst/>
            <a:gdLst>
              <a:gd name="connsiteX0" fmla="*/ 1316766 w 1826622"/>
              <a:gd name="connsiteY0" fmla="*/ 42469 h 157696"/>
              <a:gd name="connsiteX1" fmla="*/ 1295532 w 1826622"/>
              <a:gd name="connsiteY1" fmla="*/ 94072 h 157696"/>
              <a:gd name="connsiteX2" fmla="*/ 1336402 w 1826622"/>
              <a:gd name="connsiteY2" fmla="*/ 94072 h 157696"/>
              <a:gd name="connsiteX3" fmla="*/ 1316766 w 1826622"/>
              <a:gd name="connsiteY3" fmla="*/ 42469 h 157696"/>
              <a:gd name="connsiteX4" fmla="*/ 204582 w 1826622"/>
              <a:gd name="connsiteY4" fmla="*/ 42469 h 157696"/>
              <a:gd name="connsiteX5" fmla="*/ 183576 w 1826622"/>
              <a:gd name="connsiteY5" fmla="*/ 94072 h 157696"/>
              <a:gd name="connsiteX6" fmla="*/ 224446 w 1826622"/>
              <a:gd name="connsiteY6" fmla="*/ 94072 h 157696"/>
              <a:gd name="connsiteX7" fmla="*/ 204582 w 1826622"/>
              <a:gd name="connsiteY7" fmla="*/ 42469 h 157696"/>
              <a:gd name="connsiteX8" fmla="*/ 1000532 w 1826622"/>
              <a:gd name="connsiteY8" fmla="*/ 12786 h 157696"/>
              <a:gd name="connsiteX9" fmla="*/ 991399 w 1826622"/>
              <a:gd name="connsiteY9" fmla="*/ 14840 h 157696"/>
              <a:gd name="connsiteX10" fmla="*/ 990486 w 1826622"/>
              <a:gd name="connsiteY10" fmla="*/ 20549 h 157696"/>
              <a:gd name="connsiteX11" fmla="*/ 990486 w 1826622"/>
              <a:gd name="connsiteY11" fmla="*/ 101606 h 157696"/>
              <a:gd name="connsiteX12" fmla="*/ 990714 w 1826622"/>
              <a:gd name="connsiteY12" fmla="*/ 101606 h 157696"/>
              <a:gd name="connsiteX13" fmla="*/ 993226 w 1826622"/>
              <a:gd name="connsiteY13" fmla="*/ 130147 h 157696"/>
              <a:gd name="connsiteX14" fmla="*/ 1011264 w 1826622"/>
              <a:gd name="connsiteY14" fmla="*/ 141107 h 157696"/>
              <a:gd name="connsiteX15" fmla="*/ 1049395 w 1826622"/>
              <a:gd name="connsiteY15" fmla="*/ 79001 h 157696"/>
              <a:gd name="connsiteX16" fmla="*/ 1040490 w 1826622"/>
              <a:gd name="connsiteY16" fmla="*/ 32422 h 157696"/>
              <a:gd name="connsiteX17" fmla="*/ 1000532 w 1826622"/>
              <a:gd name="connsiteY17" fmla="*/ 12786 h 157696"/>
              <a:gd name="connsiteX18" fmla="*/ 66900 w 1826622"/>
              <a:gd name="connsiteY18" fmla="*/ 12786 h 157696"/>
              <a:gd name="connsiteX19" fmla="*/ 56169 w 1826622"/>
              <a:gd name="connsiteY19" fmla="*/ 15070 h 157696"/>
              <a:gd name="connsiteX20" fmla="*/ 55255 w 1826622"/>
              <a:gd name="connsiteY20" fmla="*/ 35848 h 157696"/>
              <a:gd name="connsiteX21" fmla="*/ 55255 w 1826622"/>
              <a:gd name="connsiteY21" fmla="*/ 74436 h 157696"/>
              <a:gd name="connsiteX22" fmla="*/ 63932 w 1826622"/>
              <a:gd name="connsiteY22" fmla="*/ 74436 h 157696"/>
              <a:gd name="connsiteX23" fmla="*/ 96583 w 1826622"/>
              <a:gd name="connsiteY23" fmla="*/ 43839 h 157696"/>
              <a:gd name="connsiteX24" fmla="*/ 66900 w 1826622"/>
              <a:gd name="connsiteY24" fmla="*/ 12786 h 157696"/>
              <a:gd name="connsiteX25" fmla="*/ 1581398 w 1826622"/>
              <a:gd name="connsiteY25" fmla="*/ 10731 h 157696"/>
              <a:gd name="connsiteX26" fmla="*/ 1572493 w 1826622"/>
              <a:gd name="connsiteY26" fmla="*/ 11645 h 157696"/>
              <a:gd name="connsiteX27" fmla="*/ 1562447 w 1826622"/>
              <a:gd name="connsiteY27" fmla="*/ 38816 h 157696"/>
              <a:gd name="connsiteX28" fmla="*/ 1562447 w 1826622"/>
              <a:gd name="connsiteY28" fmla="*/ 114621 h 157696"/>
              <a:gd name="connsiteX29" fmla="*/ 1572493 w 1826622"/>
              <a:gd name="connsiteY29" fmla="*/ 142021 h 157696"/>
              <a:gd name="connsiteX30" fmla="*/ 1581626 w 1826622"/>
              <a:gd name="connsiteY30" fmla="*/ 142706 h 157696"/>
              <a:gd name="connsiteX31" fmla="*/ 1591445 w 1826622"/>
              <a:gd name="connsiteY31" fmla="*/ 142706 h 157696"/>
              <a:gd name="connsiteX32" fmla="*/ 1600349 w 1826622"/>
              <a:gd name="connsiteY32" fmla="*/ 142021 h 157696"/>
              <a:gd name="connsiteX33" fmla="*/ 1610396 w 1826622"/>
              <a:gd name="connsiteY33" fmla="*/ 114621 h 157696"/>
              <a:gd name="connsiteX34" fmla="*/ 1610852 w 1826622"/>
              <a:gd name="connsiteY34" fmla="*/ 38816 h 157696"/>
              <a:gd name="connsiteX35" fmla="*/ 1600578 w 1826622"/>
              <a:gd name="connsiteY35" fmla="*/ 11645 h 157696"/>
              <a:gd name="connsiteX36" fmla="*/ 1591445 w 1826622"/>
              <a:gd name="connsiteY36" fmla="*/ 10731 h 157696"/>
              <a:gd name="connsiteX37" fmla="*/ 1581398 w 1826622"/>
              <a:gd name="connsiteY37" fmla="*/ 10731 h 157696"/>
              <a:gd name="connsiteX38" fmla="*/ 683156 w 1826622"/>
              <a:gd name="connsiteY38" fmla="*/ 10731 h 157696"/>
              <a:gd name="connsiteX39" fmla="*/ 638861 w 1826622"/>
              <a:gd name="connsiteY39" fmla="*/ 75805 h 157696"/>
              <a:gd name="connsiteX40" fmla="*/ 683156 w 1826622"/>
              <a:gd name="connsiteY40" fmla="*/ 143390 h 157696"/>
              <a:gd name="connsiteX41" fmla="*/ 728594 w 1826622"/>
              <a:gd name="connsiteY41" fmla="*/ 78316 h 157696"/>
              <a:gd name="connsiteX42" fmla="*/ 683156 w 1826622"/>
              <a:gd name="connsiteY42" fmla="*/ 10731 h 157696"/>
              <a:gd name="connsiteX43" fmla="*/ 766268 w 1826622"/>
              <a:gd name="connsiteY43" fmla="*/ 2739 h 157696"/>
              <a:gd name="connsiteX44" fmla="*/ 787731 w 1826622"/>
              <a:gd name="connsiteY44" fmla="*/ 3652 h 157696"/>
              <a:gd name="connsiteX45" fmla="*/ 813304 w 1826622"/>
              <a:gd name="connsiteY45" fmla="*/ 2739 h 157696"/>
              <a:gd name="connsiteX46" fmla="*/ 902123 w 1826622"/>
              <a:gd name="connsiteY46" fmla="*/ 104803 h 157696"/>
              <a:gd name="connsiteX47" fmla="*/ 902123 w 1826622"/>
              <a:gd name="connsiteY47" fmla="*/ 45208 h 157696"/>
              <a:gd name="connsiteX48" fmla="*/ 880432 w 1826622"/>
              <a:gd name="connsiteY48" fmla="*/ 10731 h 157696"/>
              <a:gd name="connsiteX49" fmla="*/ 880432 w 1826622"/>
              <a:gd name="connsiteY49" fmla="*/ 2739 h 157696"/>
              <a:gd name="connsiteX50" fmla="*/ 1007839 w 1826622"/>
              <a:gd name="connsiteY50" fmla="*/ 2739 h 157696"/>
              <a:gd name="connsiteX51" fmla="*/ 1067432 w 1826622"/>
              <a:gd name="connsiteY51" fmla="*/ 21462 h 157696"/>
              <a:gd name="connsiteX52" fmla="*/ 1093005 w 1826622"/>
              <a:gd name="connsiteY52" fmla="*/ 80371 h 157696"/>
              <a:gd name="connsiteX53" fmla="*/ 1071086 w 1826622"/>
              <a:gd name="connsiteY53" fmla="*/ 134257 h 157696"/>
              <a:gd name="connsiteX54" fmla="*/ 1012405 w 1826622"/>
              <a:gd name="connsiteY54" fmla="*/ 151382 h 157696"/>
              <a:gd name="connsiteX55" fmla="*/ 939797 w 1826622"/>
              <a:gd name="connsiteY55" fmla="*/ 151382 h 157696"/>
              <a:gd name="connsiteX56" fmla="*/ 939797 w 1826622"/>
              <a:gd name="connsiteY56" fmla="*/ 143390 h 157696"/>
              <a:gd name="connsiteX57" fmla="*/ 961032 w 1826622"/>
              <a:gd name="connsiteY57" fmla="*/ 114849 h 157696"/>
              <a:gd name="connsiteX58" fmla="*/ 961032 w 1826622"/>
              <a:gd name="connsiteY58" fmla="*/ 38815 h 157696"/>
              <a:gd name="connsiteX59" fmla="*/ 939797 w 1826622"/>
              <a:gd name="connsiteY59" fmla="*/ 10731 h 157696"/>
              <a:gd name="connsiteX60" fmla="*/ 932947 w 1826622"/>
              <a:gd name="connsiteY60" fmla="*/ 10731 h 157696"/>
              <a:gd name="connsiteX61" fmla="*/ 913083 w 1826622"/>
              <a:gd name="connsiteY61" fmla="*/ 46350 h 157696"/>
              <a:gd name="connsiteX62" fmla="*/ 913083 w 1826622"/>
              <a:gd name="connsiteY62" fmla="*/ 154350 h 157696"/>
              <a:gd name="connsiteX63" fmla="*/ 902123 w 1826622"/>
              <a:gd name="connsiteY63" fmla="*/ 154350 h 157696"/>
              <a:gd name="connsiteX64" fmla="*/ 799832 w 1826622"/>
              <a:gd name="connsiteY64" fmla="*/ 37902 h 157696"/>
              <a:gd name="connsiteX65" fmla="*/ 799832 w 1826622"/>
              <a:gd name="connsiteY65" fmla="*/ 107543 h 157696"/>
              <a:gd name="connsiteX66" fmla="*/ 821523 w 1826622"/>
              <a:gd name="connsiteY66" fmla="*/ 143162 h 157696"/>
              <a:gd name="connsiteX67" fmla="*/ 821523 w 1826622"/>
              <a:gd name="connsiteY67" fmla="*/ 151154 h 157696"/>
              <a:gd name="connsiteX68" fmla="*/ 768780 w 1826622"/>
              <a:gd name="connsiteY68" fmla="*/ 151154 h 157696"/>
              <a:gd name="connsiteX69" fmla="*/ 768780 w 1826622"/>
              <a:gd name="connsiteY69" fmla="*/ 142705 h 157696"/>
              <a:gd name="connsiteX70" fmla="*/ 788644 w 1826622"/>
              <a:gd name="connsiteY70" fmla="*/ 115991 h 157696"/>
              <a:gd name="connsiteX71" fmla="*/ 788644 w 1826622"/>
              <a:gd name="connsiteY71" fmla="*/ 25800 h 157696"/>
              <a:gd name="connsiteX72" fmla="*/ 766268 w 1826622"/>
              <a:gd name="connsiteY72" fmla="*/ 10731 h 157696"/>
              <a:gd name="connsiteX73" fmla="*/ 766268 w 1826622"/>
              <a:gd name="connsiteY73" fmla="*/ 2739 h 157696"/>
              <a:gd name="connsiteX74" fmla="*/ 1192328 w 1826622"/>
              <a:gd name="connsiteY74" fmla="*/ 2283 h 157696"/>
              <a:gd name="connsiteX75" fmla="*/ 1227947 w 1826622"/>
              <a:gd name="connsiteY75" fmla="*/ 3196 h 157696"/>
              <a:gd name="connsiteX76" fmla="*/ 1272242 w 1826622"/>
              <a:gd name="connsiteY76" fmla="*/ 2283 h 157696"/>
              <a:gd name="connsiteX77" fmla="*/ 1272242 w 1826622"/>
              <a:gd name="connsiteY77" fmla="*/ 10275 h 157696"/>
              <a:gd name="connsiteX78" fmla="*/ 1251236 w 1826622"/>
              <a:gd name="connsiteY78" fmla="*/ 39272 h 157696"/>
              <a:gd name="connsiteX79" fmla="*/ 1251236 w 1826622"/>
              <a:gd name="connsiteY79" fmla="*/ 93158 h 157696"/>
              <a:gd name="connsiteX80" fmla="*/ 1205799 w 1826622"/>
              <a:gd name="connsiteY80" fmla="*/ 156178 h 157696"/>
              <a:gd name="connsiteX81" fmla="*/ 1135017 w 1826622"/>
              <a:gd name="connsiteY81" fmla="*/ 129463 h 157696"/>
              <a:gd name="connsiteX82" fmla="*/ 1132049 w 1826622"/>
              <a:gd name="connsiteY82" fmla="*/ 97040 h 157696"/>
              <a:gd name="connsiteX83" fmla="*/ 1165385 w 1826622"/>
              <a:gd name="connsiteY83" fmla="*/ 90647 h 157696"/>
              <a:gd name="connsiteX84" fmla="*/ 1174290 w 1826622"/>
              <a:gd name="connsiteY84" fmla="*/ 89048 h 157696"/>
              <a:gd name="connsiteX85" fmla="*/ 1176116 w 1826622"/>
              <a:gd name="connsiteY85" fmla="*/ 97953 h 157696"/>
              <a:gd name="connsiteX86" fmla="*/ 1176116 w 1826622"/>
              <a:gd name="connsiteY86" fmla="*/ 98182 h 157696"/>
              <a:gd name="connsiteX87" fmla="*/ 1173148 w 1826622"/>
              <a:gd name="connsiteY87" fmla="*/ 99780 h 157696"/>
              <a:gd name="connsiteX88" fmla="*/ 1168125 w 1826622"/>
              <a:gd name="connsiteY88" fmla="*/ 126266 h 157696"/>
              <a:gd name="connsiteX89" fmla="*/ 1196666 w 1826622"/>
              <a:gd name="connsiteY89" fmla="*/ 147044 h 157696"/>
              <a:gd name="connsiteX90" fmla="*/ 1215160 w 1826622"/>
              <a:gd name="connsiteY90" fmla="*/ 79002 h 157696"/>
              <a:gd name="connsiteX91" fmla="*/ 1215160 w 1826622"/>
              <a:gd name="connsiteY91" fmla="*/ 39272 h 157696"/>
              <a:gd name="connsiteX92" fmla="*/ 1192328 w 1826622"/>
              <a:gd name="connsiteY92" fmla="*/ 10275 h 157696"/>
              <a:gd name="connsiteX93" fmla="*/ 1192328 w 1826622"/>
              <a:gd name="connsiteY93" fmla="*/ 2283 h 157696"/>
              <a:gd name="connsiteX94" fmla="*/ 683841 w 1826622"/>
              <a:gd name="connsiteY94" fmla="*/ 684 h 157696"/>
              <a:gd name="connsiteX95" fmla="*/ 767638 w 1826622"/>
              <a:gd name="connsiteY95" fmla="*/ 77175 h 157696"/>
              <a:gd name="connsiteX96" fmla="*/ 683156 w 1826622"/>
              <a:gd name="connsiteY96" fmla="*/ 153894 h 157696"/>
              <a:gd name="connsiteX97" fmla="*/ 600045 w 1826622"/>
              <a:gd name="connsiteY97" fmla="*/ 77175 h 157696"/>
              <a:gd name="connsiteX98" fmla="*/ 683841 w 1826622"/>
              <a:gd name="connsiteY98" fmla="*/ 684 h 157696"/>
              <a:gd name="connsiteX99" fmla="*/ 1322703 w 1826622"/>
              <a:gd name="connsiteY99" fmla="*/ 228 h 157696"/>
              <a:gd name="connsiteX100" fmla="*/ 1333434 w 1826622"/>
              <a:gd name="connsiteY100" fmla="*/ 228 h 157696"/>
              <a:gd name="connsiteX101" fmla="*/ 1379785 w 1826622"/>
              <a:gd name="connsiteY101" fmla="*/ 115991 h 157696"/>
              <a:gd name="connsiteX102" fmla="*/ 1391429 w 1826622"/>
              <a:gd name="connsiteY102" fmla="*/ 137683 h 157696"/>
              <a:gd name="connsiteX103" fmla="*/ 1396681 w 1826622"/>
              <a:gd name="connsiteY103" fmla="*/ 141108 h 157696"/>
              <a:gd name="connsiteX104" fmla="*/ 1402617 w 1826622"/>
              <a:gd name="connsiteY104" fmla="*/ 141108 h 157696"/>
              <a:gd name="connsiteX105" fmla="*/ 1411294 w 1826622"/>
              <a:gd name="connsiteY105" fmla="*/ 131518 h 157696"/>
              <a:gd name="connsiteX106" fmla="*/ 1412664 w 1826622"/>
              <a:gd name="connsiteY106" fmla="*/ 109826 h 157696"/>
              <a:gd name="connsiteX107" fmla="*/ 1412664 w 1826622"/>
              <a:gd name="connsiteY107" fmla="*/ 20093 h 157696"/>
              <a:gd name="connsiteX108" fmla="*/ 1391658 w 1826622"/>
              <a:gd name="connsiteY108" fmla="*/ 10046 h 157696"/>
              <a:gd name="connsiteX109" fmla="*/ 1391658 w 1826622"/>
              <a:gd name="connsiteY109" fmla="*/ 2055 h 157696"/>
              <a:gd name="connsiteX110" fmla="*/ 1416317 w 1826622"/>
              <a:gd name="connsiteY110" fmla="*/ 2968 h 157696"/>
              <a:gd name="connsiteX111" fmla="*/ 1444401 w 1826622"/>
              <a:gd name="connsiteY111" fmla="*/ 2055 h 157696"/>
              <a:gd name="connsiteX112" fmla="*/ 1488697 w 1826622"/>
              <a:gd name="connsiteY112" fmla="*/ 106858 h 157696"/>
              <a:gd name="connsiteX113" fmla="*/ 1529111 w 1826622"/>
              <a:gd name="connsiteY113" fmla="*/ 2055 h 157696"/>
              <a:gd name="connsiteX114" fmla="*/ 1709718 w 1826622"/>
              <a:gd name="connsiteY114" fmla="*/ 2055 h 157696"/>
              <a:gd name="connsiteX115" fmla="*/ 1711773 w 1826622"/>
              <a:gd name="connsiteY115" fmla="*/ 41556 h 157696"/>
              <a:gd name="connsiteX116" fmla="*/ 1701955 w 1826622"/>
              <a:gd name="connsiteY116" fmla="*/ 41556 h 157696"/>
              <a:gd name="connsiteX117" fmla="*/ 1663596 w 1826622"/>
              <a:gd name="connsiteY117" fmla="*/ 12558 h 157696"/>
              <a:gd name="connsiteX118" fmla="*/ 1645102 w 1826622"/>
              <a:gd name="connsiteY118" fmla="*/ 14841 h 157696"/>
              <a:gd name="connsiteX119" fmla="*/ 1644645 w 1826622"/>
              <a:gd name="connsiteY119" fmla="*/ 27628 h 157696"/>
              <a:gd name="connsiteX120" fmla="*/ 1644645 w 1826622"/>
              <a:gd name="connsiteY120" fmla="*/ 69412 h 157696"/>
              <a:gd name="connsiteX121" fmla="*/ 1675469 w 1826622"/>
              <a:gd name="connsiteY121" fmla="*/ 45209 h 157696"/>
              <a:gd name="connsiteX122" fmla="*/ 1684374 w 1826622"/>
              <a:gd name="connsiteY122" fmla="*/ 45209 h 157696"/>
              <a:gd name="connsiteX123" fmla="*/ 1683461 w 1826622"/>
              <a:gd name="connsiteY123" fmla="*/ 76262 h 157696"/>
              <a:gd name="connsiteX124" fmla="*/ 1684374 w 1826622"/>
              <a:gd name="connsiteY124" fmla="*/ 104118 h 157696"/>
              <a:gd name="connsiteX125" fmla="*/ 1675469 w 1826622"/>
              <a:gd name="connsiteY125" fmla="*/ 104118 h 157696"/>
              <a:gd name="connsiteX126" fmla="*/ 1644645 w 1826622"/>
              <a:gd name="connsiteY126" fmla="*/ 80144 h 157696"/>
              <a:gd name="connsiteX127" fmla="*/ 1644645 w 1826622"/>
              <a:gd name="connsiteY127" fmla="*/ 105945 h 157696"/>
              <a:gd name="connsiteX128" fmla="*/ 1670674 w 1826622"/>
              <a:gd name="connsiteY128" fmla="*/ 140651 h 157696"/>
              <a:gd name="connsiteX129" fmla="*/ 1681634 w 1826622"/>
              <a:gd name="connsiteY129" fmla="*/ 140651 h 157696"/>
              <a:gd name="connsiteX130" fmla="*/ 1720678 w 1826622"/>
              <a:gd name="connsiteY130" fmla="*/ 107771 h 157696"/>
              <a:gd name="connsiteX131" fmla="*/ 1721820 w 1826622"/>
              <a:gd name="connsiteY131" fmla="*/ 103890 h 157696"/>
              <a:gd name="connsiteX132" fmla="*/ 1730725 w 1826622"/>
              <a:gd name="connsiteY132" fmla="*/ 103890 h 157696"/>
              <a:gd name="connsiteX133" fmla="*/ 1772052 w 1826622"/>
              <a:gd name="connsiteY133" fmla="*/ 143391 h 157696"/>
              <a:gd name="connsiteX134" fmla="*/ 1797853 w 1826622"/>
              <a:gd name="connsiteY134" fmla="*/ 120786 h 157696"/>
              <a:gd name="connsiteX135" fmla="*/ 1760407 w 1826622"/>
              <a:gd name="connsiteY135" fmla="*/ 87678 h 157696"/>
              <a:gd name="connsiteX136" fmla="*/ 1723646 w 1826622"/>
              <a:gd name="connsiteY136" fmla="*/ 42697 h 157696"/>
              <a:gd name="connsiteX137" fmla="*/ 1770910 w 1826622"/>
              <a:gd name="connsiteY137" fmla="*/ 228 h 157696"/>
              <a:gd name="connsiteX138" fmla="*/ 1804703 w 1826622"/>
              <a:gd name="connsiteY138" fmla="*/ 11188 h 157696"/>
              <a:gd name="connsiteX139" fmla="*/ 1807214 w 1826622"/>
              <a:gd name="connsiteY139" fmla="*/ 2283 h 157696"/>
              <a:gd name="connsiteX140" fmla="*/ 1817033 w 1826622"/>
              <a:gd name="connsiteY140" fmla="*/ 2283 h 157696"/>
              <a:gd name="connsiteX141" fmla="*/ 1818631 w 1826622"/>
              <a:gd name="connsiteY141" fmla="*/ 42697 h 157696"/>
              <a:gd name="connsiteX142" fmla="*/ 1808813 w 1826622"/>
              <a:gd name="connsiteY142" fmla="*/ 42697 h 157696"/>
              <a:gd name="connsiteX143" fmla="*/ 1772280 w 1826622"/>
              <a:gd name="connsiteY143" fmla="*/ 10275 h 157696"/>
              <a:gd name="connsiteX144" fmla="*/ 1749904 w 1826622"/>
              <a:gd name="connsiteY144" fmla="*/ 28769 h 157696"/>
              <a:gd name="connsiteX145" fmla="*/ 1780043 w 1826622"/>
              <a:gd name="connsiteY145" fmla="*/ 56169 h 157696"/>
              <a:gd name="connsiteX146" fmla="*/ 1826622 w 1826622"/>
              <a:gd name="connsiteY146" fmla="*/ 107086 h 157696"/>
              <a:gd name="connsiteX147" fmla="*/ 1774107 w 1826622"/>
              <a:gd name="connsiteY147" fmla="*/ 153438 h 157696"/>
              <a:gd name="connsiteX148" fmla="*/ 1734834 w 1826622"/>
              <a:gd name="connsiteY148" fmla="*/ 138139 h 157696"/>
              <a:gd name="connsiteX149" fmla="*/ 1731638 w 1826622"/>
              <a:gd name="connsiteY149" fmla="*/ 151154 h 157696"/>
              <a:gd name="connsiteX150" fmla="*/ 1507420 w 1826622"/>
              <a:gd name="connsiteY150" fmla="*/ 151154 h 157696"/>
              <a:gd name="connsiteX151" fmla="*/ 1507420 w 1826622"/>
              <a:gd name="connsiteY151" fmla="*/ 142706 h 157696"/>
              <a:gd name="connsiteX152" fmla="*/ 1526828 w 1826622"/>
              <a:gd name="connsiteY152" fmla="*/ 131289 h 157696"/>
              <a:gd name="connsiteX153" fmla="*/ 1528426 w 1826622"/>
              <a:gd name="connsiteY153" fmla="*/ 109598 h 157696"/>
              <a:gd name="connsiteX154" fmla="*/ 1528426 w 1826622"/>
              <a:gd name="connsiteY154" fmla="*/ 38816 h 157696"/>
              <a:gd name="connsiteX155" fmla="*/ 1527969 w 1826622"/>
              <a:gd name="connsiteY155" fmla="*/ 38816 h 157696"/>
              <a:gd name="connsiteX156" fmla="*/ 1482989 w 1826622"/>
              <a:gd name="connsiteY156" fmla="*/ 151154 h 157696"/>
              <a:gd name="connsiteX157" fmla="*/ 1472486 w 1826622"/>
              <a:gd name="connsiteY157" fmla="*/ 151154 h 157696"/>
              <a:gd name="connsiteX158" fmla="*/ 1425222 w 1826622"/>
              <a:gd name="connsiteY158" fmla="*/ 37217 h 157696"/>
              <a:gd name="connsiteX159" fmla="*/ 1424537 w 1826622"/>
              <a:gd name="connsiteY159" fmla="*/ 37217 h 157696"/>
              <a:gd name="connsiteX160" fmla="*/ 1424537 w 1826622"/>
              <a:gd name="connsiteY160" fmla="*/ 105945 h 157696"/>
              <a:gd name="connsiteX161" fmla="*/ 1427962 w 1826622"/>
              <a:gd name="connsiteY161" fmla="*/ 133801 h 157696"/>
              <a:gd name="connsiteX162" fmla="*/ 1445771 w 1826622"/>
              <a:gd name="connsiteY162" fmla="*/ 142706 h 157696"/>
              <a:gd name="connsiteX163" fmla="*/ 1445771 w 1826622"/>
              <a:gd name="connsiteY163" fmla="*/ 151154 h 157696"/>
              <a:gd name="connsiteX164" fmla="*/ 1331151 w 1826622"/>
              <a:gd name="connsiteY164" fmla="*/ 151154 h 157696"/>
              <a:gd name="connsiteX165" fmla="*/ 1331151 w 1826622"/>
              <a:gd name="connsiteY165" fmla="*/ 142706 h 157696"/>
              <a:gd name="connsiteX166" fmla="*/ 1349417 w 1826622"/>
              <a:gd name="connsiteY166" fmla="*/ 133116 h 157696"/>
              <a:gd name="connsiteX167" fmla="*/ 1345307 w 1826622"/>
              <a:gd name="connsiteY167" fmla="*/ 118275 h 157696"/>
              <a:gd name="connsiteX168" fmla="*/ 1340512 w 1826622"/>
              <a:gd name="connsiteY168" fmla="*/ 105032 h 157696"/>
              <a:gd name="connsiteX169" fmla="*/ 1290965 w 1826622"/>
              <a:gd name="connsiteY169" fmla="*/ 105032 h 157696"/>
              <a:gd name="connsiteX170" fmla="*/ 1288225 w 1826622"/>
              <a:gd name="connsiteY170" fmla="*/ 111653 h 157696"/>
              <a:gd name="connsiteX171" fmla="*/ 1282745 w 1826622"/>
              <a:gd name="connsiteY171" fmla="*/ 130605 h 157696"/>
              <a:gd name="connsiteX172" fmla="*/ 1301468 w 1826622"/>
              <a:gd name="connsiteY172" fmla="*/ 142706 h 157696"/>
              <a:gd name="connsiteX173" fmla="*/ 1301468 w 1826622"/>
              <a:gd name="connsiteY173" fmla="*/ 151154 h 157696"/>
              <a:gd name="connsiteX174" fmla="*/ 1251236 w 1826622"/>
              <a:gd name="connsiteY174" fmla="*/ 151154 h 157696"/>
              <a:gd name="connsiteX175" fmla="*/ 1251236 w 1826622"/>
              <a:gd name="connsiteY175" fmla="*/ 143163 h 157696"/>
              <a:gd name="connsiteX176" fmla="*/ 1270187 w 1826622"/>
              <a:gd name="connsiteY176" fmla="*/ 125810 h 157696"/>
              <a:gd name="connsiteX177" fmla="*/ 1278179 w 1826622"/>
              <a:gd name="connsiteY177" fmla="*/ 107543 h 157696"/>
              <a:gd name="connsiteX178" fmla="*/ 1322703 w 1826622"/>
              <a:gd name="connsiteY178" fmla="*/ 228 h 157696"/>
              <a:gd name="connsiteX179" fmla="*/ 211203 w 1826622"/>
              <a:gd name="connsiteY179" fmla="*/ 0 h 157696"/>
              <a:gd name="connsiteX180" fmla="*/ 221706 w 1826622"/>
              <a:gd name="connsiteY180" fmla="*/ 0 h 157696"/>
              <a:gd name="connsiteX181" fmla="*/ 268057 w 1826622"/>
              <a:gd name="connsiteY181" fmla="*/ 115763 h 157696"/>
              <a:gd name="connsiteX182" fmla="*/ 279702 w 1826622"/>
              <a:gd name="connsiteY182" fmla="*/ 137455 h 157696"/>
              <a:gd name="connsiteX183" fmla="*/ 294315 w 1826622"/>
              <a:gd name="connsiteY183" fmla="*/ 142706 h 157696"/>
              <a:gd name="connsiteX184" fmla="*/ 298881 w 1826622"/>
              <a:gd name="connsiteY184" fmla="*/ 142706 h 157696"/>
              <a:gd name="connsiteX185" fmla="*/ 319887 w 1826622"/>
              <a:gd name="connsiteY185" fmla="*/ 114393 h 157696"/>
              <a:gd name="connsiteX186" fmla="*/ 319887 w 1826622"/>
              <a:gd name="connsiteY186" fmla="*/ 94757 h 157696"/>
              <a:gd name="connsiteX187" fmla="*/ 280843 w 1826622"/>
              <a:gd name="connsiteY187" fmla="*/ 25573 h 157696"/>
              <a:gd name="connsiteX188" fmla="*/ 261892 w 1826622"/>
              <a:gd name="connsiteY188" fmla="*/ 10275 h 157696"/>
              <a:gd name="connsiteX189" fmla="*/ 261892 w 1826622"/>
              <a:gd name="connsiteY189" fmla="*/ 2283 h 157696"/>
              <a:gd name="connsiteX190" fmla="*/ 295685 w 1826622"/>
              <a:gd name="connsiteY190" fmla="*/ 3197 h 157696"/>
              <a:gd name="connsiteX191" fmla="*/ 334272 w 1826622"/>
              <a:gd name="connsiteY191" fmla="*/ 2283 h 157696"/>
              <a:gd name="connsiteX192" fmla="*/ 334272 w 1826622"/>
              <a:gd name="connsiteY192" fmla="*/ 10275 h 157696"/>
              <a:gd name="connsiteX193" fmla="*/ 317376 w 1826622"/>
              <a:gd name="connsiteY193" fmla="*/ 20093 h 157696"/>
              <a:gd name="connsiteX194" fmla="*/ 325367 w 1826622"/>
              <a:gd name="connsiteY194" fmla="*/ 38588 h 157696"/>
              <a:gd name="connsiteX195" fmla="*/ 347743 w 1826622"/>
              <a:gd name="connsiteY195" fmla="*/ 79459 h 157696"/>
              <a:gd name="connsiteX196" fmla="*/ 369663 w 1826622"/>
              <a:gd name="connsiteY196" fmla="*/ 43383 h 157696"/>
              <a:gd name="connsiteX197" fmla="*/ 377883 w 1826622"/>
              <a:gd name="connsiteY197" fmla="*/ 21463 h 157696"/>
              <a:gd name="connsiteX198" fmla="*/ 361671 w 1826622"/>
              <a:gd name="connsiteY198" fmla="*/ 10275 h 157696"/>
              <a:gd name="connsiteX199" fmla="*/ 361671 w 1826622"/>
              <a:gd name="connsiteY199" fmla="*/ 2283 h 157696"/>
              <a:gd name="connsiteX200" fmla="*/ 458482 w 1826622"/>
              <a:gd name="connsiteY200" fmla="*/ 2283 h 157696"/>
              <a:gd name="connsiteX201" fmla="*/ 502778 w 1826622"/>
              <a:gd name="connsiteY201" fmla="*/ 107087 h 157696"/>
              <a:gd name="connsiteX202" fmla="*/ 542964 w 1826622"/>
              <a:gd name="connsiteY202" fmla="*/ 2283 h 157696"/>
              <a:gd name="connsiteX203" fmla="*/ 568536 w 1826622"/>
              <a:gd name="connsiteY203" fmla="*/ 3197 h 157696"/>
              <a:gd name="connsiteX204" fmla="*/ 597077 w 1826622"/>
              <a:gd name="connsiteY204" fmla="*/ 2283 h 157696"/>
              <a:gd name="connsiteX205" fmla="*/ 597077 w 1826622"/>
              <a:gd name="connsiteY205" fmla="*/ 10275 h 157696"/>
              <a:gd name="connsiteX206" fmla="*/ 575615 w 1826622"/>
              <a:gd name="connsiteY206" fmla="*/ 39273 h 157696"/>
              <a:gd name="connsiteX207" fmla="*/ 575615 w 1826622"/>
              <a:gd name="connsiteY207" fmla="*/ 109827 h 157696"/>
              <a:gd name="connsiteX208" fmla="*/ 577441 w 1826622"/>
              <a:gd name="connsiteY208" fmla="*/ 131518 h 157696"/>
              <a:gd name="connsiteX209" fmla="*/ 596849 w 1826622"/>
              <a:gd name="connsiteY209" fmla="*/ 143163 h 157696"/>
              <a:gd name="connsiteX210" fmla="*/ 596849 w 1826622"/>
              <a:gd name="connsiteY210" fmla="*/ 151383 h 157696"/>
              <a:gd name="connsiteX211" fmla="*/ 520816 w 1826622"/>
              <a:gd name="connsiteY211" fmla="*/ 151383 h 157696"/>
              <a:gd name="connsiteX212" fmla="*/ 520816 w 1826622"/>
              <a:gd name="connsiteY212" fmla="*/ 143163 h 157696"/>
              <a:gd name="connsiteX213" fmla="*/ 539995 w 1826622"/>
              <a:gd name="connsiteY213" fmla="*/ 131518 h 157696"/>
              <a:gd name="connsiteX214" fmla="*/ 541822 w 1826622"/>
              <a:gd name="connsiteY214" fmla="*/ 109827 h 157696"/>
              <a:gd name="connsiteX215" fmla="*/ 541822 w 1826622"/>
              <a:gd name="connsiteY215" fmla="*/ 38816 h 157696"/>
              <a:gd name="connsiteX216" fmla="*/ 541365 w 1826622"/>
              <a:gd name="connsiteY216" fmla="*/ 38816 h 157696"/>
              <a:gd name="connsiteX217" fmla="*/ 496385 w 1826622"/>
              <a:gd name="connsiteY217" fmla="*/ 151155 h 157696"/>
              <a:gd name="connsiteX218" fmla="*/ 485653 w 1826622"/>
              <a:gd name="connsiteY218" fmla="*/ 151155 h 157696"/>
              <a:gd name="connsiteX219" fmla="*/ 438846 w 1826622"/>
              <a:gd name="connsiteY219" fmla="*/ 37218 h 157696"/>
              <a:gd name="connsiteX220" fmla="*/ 438161 w 1826622"/>
              <a:gd name="connsiteY220" fmla="*/ 37218 h 157696"/>
              <a:gd name="connsiteX221" fmla="*/ 438161 w 1826622"/>
              <a:gd name="connsiteY221" fmla="*/ 105945 h 157696"/>
              <a:gd name="connsiteX222" fmla="*/ 441814 w 1826622"/>
              <a:gd name="connsiteY222" fmla="*/ 133801 h 157696"/>
              <a:gd name="connsiteX223" fmla="*/ 459852 w 1826622"/>
              <a:gd name="connsiteY223" fmla="*/ 143163 h 157696"/>
              <a:gd name="connsiteX224" fmla="*/ 459852 w 1826622"/>
              <a:gd name="connsiteY224" fmla="*/ 151155 h 157696"/>
              <a:gd name="connsiteX225" fmla="*/ 406195 w 1826622"/>
              <a:gd name="connsiteY225" fmla="*/ 151155 h 157696"/>
              <a:gd name="connsiteX226" fmla="*/ 406195 w 1826622"/>
              <a:gd name="connsiteY226" fmla="*/ 142706 h 157696"/>
              <a:gd name="connsiteX227" fmla="*/ 425375 w 1826622"/>
              <a:gd name="connsiteY227" fmla="*/ 131290 h 157696"/>
              <a:gd name="connsiteX228" fmla="*/ 427201 w 1826622"/>
              <a:gd name="connsiteY228" fmla="*/ 109598 h 157696"/>
              <a:gd name="connsiteX229" fmla="*/ 427201 w 1826622"/>
              <a:gd name="connsiteY229" fmla="*/ 20550 h 157696"/>
              <a:gd name="connsiteX230" fmla="*/ 408479 w 1826622"/>
              <a:gd name="connsiteY230" fmla="*/ 11188 h 157696"/>
              <a:gd name="connsiteX231" fmla="*/ 408250 w 1826622"/>
              <a:gd name="connsiteY231" fmla="*/ 11188 h 157696"/>
              <a:gd name="connsiteX232" fmla="*/ 392267 w 1826622"/>
              <a:gd name="connsiteY232" fmla="*/ 26486 h 157696"/>
              <a:gd name="connsiteX233" fmla="*/ 353908 w 1826622"/>
              <a:gd name="connsiteY233" fmla="*/ 90647 h 157696"/>
              <a:gd name="connsiteX234" fmla="*/ 353908 w 1826622"/>
              <a:gd name="connsiteY234" fmla="*/ 114622 h 157696"/>
              <a:gd name="connsiteX235" fmla="*/ 375828 w 1826622"/>
              <a:gd name="connsiteY235" fmla="*/ 143163 h 157696"/>
              <a:gd name="connsiteX236" fmla="*/ 375828 w 1826622"/>
              <a:gd name="connsiteY236" fmla="*/ 151155 h 157696"/>
              <a:gd name="connsiteX237" fmla="*/ 219423 w 1826622"/>
              <a:gd name="connsiteY237" fmla="*/ 151155 h 157696"/>
              <a:gd name="connsiteX238" fmla="*/ 219423 w 1826622"/>
              <a:gd name="connsiteY238" fmla="*/ 143163 h 157696"/>
              <a:gd name="connsiteX239" fmla="*/ 237918 w 1826622"/>
              <a:gd name="connsiteY239" fmla="*/ 133116 h 157696"/>
              <a:gd name="connsiteX240" fmla="*/ 233579 w 1826622"/>
              <a:gd name="connsiteY240" fmla="*/ 118503 h 157696"/>
              <a:gd name="connsiteX241" fmla="*/ 229013 w 1826622"/>
              <a:gd name="connsiteY241" fmla="*/ 105489 h 157696"/>
              <a:gd name="connsiteX242" fmla="*/ 179009 w 1826622"/>
              <a:gd name="connsiteY242" fmla="*/ 105489 h 157696"/>
              <a:gd name="connsiteX243" fmla="*/ 176269 w 1826622"/>
              <a:gd name="connsiteY243" fmla="*/ 111882 h 157696"/>
              <a:gd name="connsiteX244" fmla="*/ 171018 w 1826622"/>
              <a:gd name="connsiteY244" fmla="*/ 130833 h 157696"/>
              <a:gd name="connsiteX245" fmla="*/ 189512 w 1826622"/>
              <a:gd name="connsiteY245" fmla="*/ 143391 h 157696"/>
              <a:gd name="connsiteX246" fmla="*/ 189512 w 1826622"/>
              <a:gd name="connsiteY246" fmla="*/ 151383 h 157696"/>
              <a:gd name="connsiteX247" fmla="*/ 114392 w 1826622"/>
              <a:gd name="connsiteY247" fmla="*/ 151383 h 157696"/>
              <a:gd name="connsiteX248" fmla="*/ 82655 w 1826622"/>
              <a:gd name="connsiteY248" fmla="*/ 105945 h 157696"/>
              <a:gd name="connsiteX249" fmla="*/ 59137 w 1826622"/>
              <a:gd name="connsiteY249" fmla="*/ 84939 h 157696"/>
              <a:gd name="connsiteX250" fmla="*/ 55484 w 1826622"/>
              <a:gd name="connsiteY250" fmla="*/ 85167 h 157696"/>
              <a:gd name="connsiteX251" fmla="*/ 55484 w 1826622"/>
              <a:gd name="connsiteY251" fmla="*/ 114622 h 157696"/>
              <a:gd name="connsiteX252" fmla="*/ 76946 w 1826622"/>
              <a:gd name="connsiteY252" fmla="*/ 143163 h 157696"/>
              <a:gd name="connsiteX253" fmla="*/ 76946 w 1826622"/>
              <a:gd name="connsiteY253" fmla="*/ 151155 h 157696"/>
              <a:gd name="connsiteX254" fmla="*/ 0 w 1826622"/>
              <a:gd name="connsiteY254" fmla="*/ 151155 h 157696"/>
              <a:gd name="connsiteX255" fmla="*/ 0 w 1826622"/>
              <a:gd name="connsiteY255" fmla="*/ 142706 h 157696"/>
              <a:gd name="connsiteX256" fmla="*/ 21006 w 1826622"/>
              <a:gd name="connsiteY256" fmla="*/ 114622 h 157696"/>
              <a:gd name="connsiteX257" fmla="*/ 21006 w 1826622"/>
              <a:gd name="connsiteY257" fmla="*/ 38816 h 157696"/>
              <a:gd name="connsiteX258" fmla="*/ 0 w 1826622"/>
              <a:gd name="connsiteY258" fmla="*/ 10275 h 157696"/>
              <a:gd name="connsiteX259" fmla="*/ 0 w 1826622"/>
              <a:gd name="connsiteY259" fmla="*/ 2283 h 157696"/>
              <a:gd name="connsiteX260" fmla="*/ 37902 w 1826622"/>
              <a:gd name="connsiteY260" fmla="*/ 3197 h 157696"/>
              <a:gd name="connsiteX261" fmla="*/ 74435 w 1826622"/>
              <a:gd name="connsiteY261" fmla="*/ 2283 h 157696"/>
              <a:gd name="connsiteX262" fmla="*/ 111652 w 1826622"/>
              <a:gd name="connsiteY262" fmla="*/ 7763 h 157696"/>
              <a:gd name="connsiteX263" fmla="*/ 133800 w 1826622"/>
              <a:gd name="connsiteY263" fmla="*/ 41556 h 157696"/>
              <a:gd name="connsiteX264" fmla="*/ 98638 w 1826622"/>
              <a:gd name="connsiteY264" fmla="*/ 76947 h 157696"/>
              <a:gd name="connsiteX265" fmla="*/ 129462 w 1826622"/>
              <a:gd name="connsiteY265" fmla="*/ 115307 h 157696"/>
              <a:gd name="connsiteX266" fmla="*/ 144075 w 1826622"/>
              <a:gd name="connsiteY266" fmla="*/ 134258 h 157696"/>
              <a:gd name="connsiteX267" fmla="*/ 152523 w 1826622"/>
              <a:gd name="connsiteY267" fmla="*/ 134258 h 157696"/>
              <a:gd name="connsiteX268" fmla="*/ 166679 w 1826622"/>
              <a:gd name="connsiteY268" fmla="*/ 107087 h 157696"/>
              <a:gd name="connsiteX269" fmla="*/ 211203 w 1826622"/>
              <a:gd name="connsiteY269" fmla="*/ 0 h 1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1826622" h="157696">
                <a:moveTo>
                  <a:pt x="1316766" y="42469"/>
                </a:moveTo>
                <a:cubicBezTo>
                  <a:pt x="1295532" y="94072"/>
                  <a:pt x="1295532" y="94072"/>
                  <a:pt x="1295532" y="94072"/>
                </a:cubicBezTo>
                <a:lnTo>
                  <a:pt x="1336402" y="94072"/>
                </a:lnTo>
                <a:cubicBezTo>
                  <a:pt x="1316766" y="42469"/>
                  <a:pt x="1316766" y="42469"/>
                  <a:pt x="1316766" y="42469"/>
                </a:cubicBezTo>
                <a:close/>
                <a:moveTo>
                  <a:pt x="204582" y="42469"/>
                </a:moveTo>
                <a:cubicBezTo>
                  <a:pt x="183576" y="94072"/>
                  <a:pt x="183576" y="94072"/>
                  <a:pt x="183576" y="94072"/>
                </a:cubicBezTo>
                <a:lnTo>
                  <a:pt x="224446" y="94072"/>
                </a:lnTo>
                <a:cubicBezTo>
                  <a:pt x="204582" y="42469"/>
                  <a:pt x="204582" y="42469"/>
                  <a:pt x="204582" y="42469"/>
                </a:cubicBezTo>
                <a:close/>
                <a:moveTo>
                  <a:pt x="1000532" y="12786"/>
                </a:moveTo>
                <a:cubicBezTo>
                  <a:pt x="998477" y="12786"/>
                  <a:pt x="993226" y="13242"/>
                  <a:pt x="991399" y="14840"/>
                </a:cubicBezTo>
                <a:cubicBezTo>
                  <a:pt x="990486" y="16667"/>
                  <a:pt x="990258" y="18722"/>
                  <a:pt x="990486" y="20549"/>
                </a:cubicBezTo>
                <a:cubicBezTo>
                  <a:pt x="990486" y="101606"/>
                  <a:pt x="990486" y="101606"/>
                  <a:pt x="990486" y="101606"/>
                </a:cubicBezTo>
                <a:cubicBezTo>
                  <a:pt x="990714" y="101606"/>
                  <a:pt x="990714" y="101606"/>
                  <a:pt x="990714" y="101606"/>
                </a:cubicBezTo>
                <a:cubicBezTo>
                  <a:pt x="990714" y="108456"/>
                  <a:pt x="990714" y="124211"/>
                  <a:pt x="993226" y="130147"/>
                </a:cubicBezTo>
                <a:cubicBezTo>
                  <a:pt x="995966" y="137682"/>
                  <a:pt x="1003272" y="141107"/>
                  <a:pt x="1011264" y="141107"/>
                </a:cubicBezTo>
                <a:cubicBezTo>
                  <a:pt x="1045970" y="141107"/>
                  <a:pt x="1049395" y="106401"/>
                  <a:pt x="1049395" y="79001"/>
                </a:cubicBezTo>
                <a:cubicBezTo>
                  <a:pt x="1049395" y="64160"/>
                  <a:pt x="1047111" y="46122"/>
                  <a:pt x="1040490" y="32422"/>
                </a:cubicBezTo>
                <a:cubicBezTo>
                  <a:pt x="1032042" y="17124"/>
                  <a:pt x="1016744" y="12786"/>
                  <a:pt x="1000532" y="12786"/>
                </a:cubicBezTo>
                <a:close/>
                <a:moveTo>
                  <a:pt x="66900" y="12786"/>
                </a:moveTo>
                <a:cubicBezTo>
                  <a:pt x="64388" y="12786"/>
                  <a:pt x="56625" y="12558"/>
                  <a:pt x="56169" y="15070"/>
                </a:cubicBezTo>
                <a:cubicBezTo>
                  <a:pt x="55255" y="17810"/>
                  <a:pt x="55255" y="32651"/>
                  <a:pt x="55255" y="35848"/>
                </a:cubicBezTo>
                <a:cubicBezTo>
                  <a:pt x="55255" y="74436"/>
                  <a:pt x="55255" y="74436"/>
                  <a:pt x="55255" y="74436"/>
                </a:cubicBezTo>
                <a:lnTo>
                  <a:pt x="63932" y="74436"/>
                </a:lnTo>
                <a:cubicBezTo>
                  <a:pt x="85623" y="74436"/>
                  <a:pt x="96583" y="66216"/>
                  <a:pt x="96583" y="43839"/>
                </a:cubicBezTo>
                <a:cubicBezTo>
                  <a:pt x="96583" y="23518"/>
                  <a:pt x="88135" y="12786"/>
                  <a:pt x="66900" y="12786"/>
                </a:cubicBezTo>
                <a:close/>
                <a:moveTo>
                  <a:pt x="1581398" y="10731"/>
                </a:moveTo>
                <a:cubicBezTo>
                  <a:pt x="1578430" y="10731"/>
                  <a:pt x="1575462" y="10960"/>
                  <a:pt x="1572493" y="11645"/>
                </a:cubicBezTo>
                <a:cubicBezTo>
                  <a:pt x="1561990" y="14841"/>
                  <a:pt x="1562447" y="24659"/>
                  <a:pt x="1562447" y="38816"/>
                </a:cubicBezTo>
                <a:cubicBezTo>
                  <a:pt x="1562447" y="114621"/>
                  <a:pt x="1562447" y="114621"/>
                  <a:pt x="1562447" y="114621"/>
                </a:cubicBezTo>
                <a:cubicBezTo>
                  <a:pt x="1562447" y="129235"/>
                  <a:pt x="1561990" y="138596"/>
                  <a:pt x="1572493" y="142021"/>
                </a:cubicBezTo>
                <a:cubicBezTo>
                  <a:pt x="1575462" y="142478"/>
                  <a:pt x="1578430" y="142706"/>
                  <a:pt x="1581626" y="142706"/>
                </a:cubicBezTo>
                <a:cubicBezTo>
                  <a:pt x="1591445" y="142706"/>
                  <a:pt x="1591445" y="142706"/>
                  <a:pt x="1591445" y="142706"/>
                </a:cubicBezTo>
                <a:cubicBezTo>
                  <a:pt x="1594413" y="142706"/>
                  <a:pt x="1597381" y="142478"/>
                  <a:pt x="1600349" y="142021"/>
                </a:cubicBezTo>
                <a:cubicBezTo>
                  <a:pt x="1610852" y="138596"/>
                  <a:pt x="1610396" y="128778"/>
                  <a:pt x="1610396" y="114621"/>
                </a:cubicBezTo>
                <a:lnTo>
                  <a:pt x="1610852" y="38816"/>
                </a:lnTo>
                <a:cubicBezTo>
                  <a:pt x="1610852" y="24431"/>
                  <a:pt x="1610852" y="14841"/>
                  <a:pt x="1600578" y="11645"/>
                </a:cubicBezTo>
                <a:cubicBezTo>
                  <a:pt x="1597609" y="10960"/>
                  <a:pt x="1594413" y="10731"/>
                  <a:pt x="1591445" y="10731"/>
                </a:cubicBezTo>
                <a:cubicBezTo>
                  <a:pt x="1581398" y="10731"/>
                  <a:pt x="1581398" y="10731"/>
                  <a:pt x="1581398" y="10731"/>
                </a:cubicBezTo>
                <a:close/>
                <a:moveTo>
                  <a:pt x="683156" y="10731"/>
                </a:moveTo>
                <a:cubicBezTo>
                  <a:pt x="647309" y="10731"/>
                  <a:pt x="638861" y="46807"/>
                  <a:pt x="638861" y="75805"/>
                </a:cubicBezTo>
                <a:cubicBezTo>
                  <a:pt x="638861" y="104574"/>
                  <a:pt x="647081" y="143390"/>
                  <a:pt x="683156" y="143390"/>
                </a:cubicBezTo>
                <a:cubicBezTo>
                  <a:pt x="720374" y="143390"/>
                  <a:pt x="728594" y="109597"/>
                  <a:pt x="728594" y="78316"/>
                </a:cubicBezTo>
                <a:cubicBezTo>
                  <a:pt x="728594" y="48405"/>
                  <a:pt x="720602" y="10731"/>
                  <a:pt x="683156" y="10731"/>
                </a:cubicBezTo>
                <a:close/>
                <a:moveTo>
                  <a:pt x="766268" y="2739"/>
                </a:moveTo>
                <a:cubicBezTo>
                  <a:pt x="773574" y="2739"/>
                  <a:pt x="780653" y="3196"/>
                  <a:pt x="787731" y="3652"/>
                </a:cubicBezTo>
                <a:cubicBezTo>
                  <a:pt x="796407" y="3196"/>
                  <a:pt x="804627" y="2739"/>
                  <a:pt x="813304" y="2739"/>
                </a:cubicBezTo>
                <a:cubicBezTo>
                  <a:pt x="902123" y="104803"/>
                  <a:pt x="902123" y="104803"/>
                  <a:pt x="902123" y="104803"/>
                </a:cubicBezTo>
                <a:cubicBezTo>
                  <a:pt x="902123" y="45208"/>
                  <a:pt x="902123" y="45208"/>
                  <a:pt x="902123" y="45208"/>
                </a:cubicBezTo>
                <a:cubicBezTo>
                  <a:pt x="902123" y="27855"/>
                  <a:pt x="902123" y="11187"/>
                  <a:pt x="880432" y="10731"/>
                </a:cubicBezTo>
                <a:cubicBezTo>
                  <a:pt x="880432" y="2739"/>
                  <a:pt x="880432" y="2739"/>
                  <a:pt x="880432" y="2739"/>
                </a:cubicBezTo>
                <a:cubicBezTo>
                  <a:pt x="1007839" y="2739"/>
                  <a:pt x="1007839" y="2739"/>
                  <a:pt x="1007839" y="2739"/>
                </a:cubicBezTo>
                <a:cubicBezTo>
                  <a:pt x="1029758" y="2739"/>
                  <a:pt x="1050080" y="6849"/>
                  <a:pt x="1067432" y="21462"/>
                </a:cubicBezTo>
                <a:cubicBezTo>
                  <a:pt x="1085470" y="36760"/>
                  <a:pt x="1093005" y="57310"/>
                  <a:pt x="1093005" y="80371"/>
                </a:cubicBezTo>
                <a:cubicBezTo>
                  <a:pt x="1093005" y="101149"/>
                  <a:pt x="1086612" y="119872"/>
                  <a:pt x="1071086" y="134257"/>
                </a:cubicBezTo>
                <a:cubicBezTo>
                  <a:pt x="1054874" y="148414"/>
                  <a:pt x="1033183" y="152067"/>
                  <a:pt x="1012405" y="151382"/>
                </a:cubicBezTo>
                <a:cubicBezTo>
                  <a:pt x="1000532" y="151154"/>
                  <a:pt x="939797" y="151382"/>
                  <a:pt x="939797" y="151382"/>
                </a:cubicBezTo>
                <a:cubicBezTo>
                  <a:pt x="939797" y="143390"/>
                  <a:pt x="939797" y="143390"/>
                  <a:pt x="939797" y="143390"/>
                </a:cubicBezTo>
                <a:cubicBezTo>
                  <a:pt x="961717" y="144075"/>
                  <a:pt x="961032" y="133572"/>
                  <a:pt x="961032" y="114849"/>
                </a:cubicBezTo>
                <a:cubicBezTo>
                  <a:pt x="961032" y="38815"/>
                  <a:pt x="961032" y="38815"/>
                  <a:pt x="961032" y="38815"/>
                </a:cubicBezTo>
                <a:cubicBezTo>
                  <a:pt x="961032" y="20777"/>
                  <a:pt x="961717" y="10731"/>
                  <a:pt x="939797" y="10731"/>
                </a:cubicBezTo>
                <a:lnTo>
                  <a:pt x="932947" y="10731"/>
                </a:lnTo>
                <a:cubicBezTo>
                  <a:pt x="912626" y="10959"/>
                  <a:pt x="913083" y="18494"/>
                  <a:pt x="913083" y="46350"/>
                </a:cubicBezTo>
                <a:cubicBezTo>
                  <a:pt x="913083" y="154350"/>
                  <a:pt x="913083" y="154350"/>
                  <a:pt x="913083" y="154350"/>
                </a:cubicBezTo>
                <a:cubicBezTo>
                  <a:pt x="902123" y="154350"/>
                  <a:pt x="902123" y="154350"/>
                  <a:pt x="902123" y="154350"/>
                </a:cubicBezTo>
                <a:cubicBezTo>
                  <a:pt x="799832" y="37902"/>
                  <a:pt x="799832" y="37902"/>
                  <a:pt x="799832" y="37902"/>
                </a:cubicBezTo>
                <a:cubicBezTo>
                  <a:pt x="799832" y="107543"/>
                  <a:pt x="799832" y="107543"/>
                  <a:pt x="799832" y="107543"/>
                </a:cubicBezTo>
                <a:cubicBezTo>
                  <a:pt x="799832" y="124667"/>
                  <a:pt x="799832" y="142249"/>
                  <a:pt x="821523" y="143162"/>
                </a:cubicBezTo>
                <a:cubicBezTo>
                  <a:pt x="821523" y="151154"/>
                  <a:pt x="821523" y="151154"/>
                  <a:pt x="821523" y="151154"/>
                </a:cubicBezTo>
                <a:cubicBezTo>
                  <a:pt x="768780" y="151154"/>
                  <a:pt x="768780" y="151154"/>
                  <a:pt x="768780" y="151154"/>
                </a:cubicBezTo>
                <a:cubicBezTo>
                  <a:pt x="768780" y="142705"/>
                  <a:pt x="768780" y="142705"/>
                  <a:pt x="768780" y="142705"/>
                </a:cubicBezTo>
                <a:cubicBezTo>
                  <a:pt x="787046" y="141107"/>
                  <a:pt x="788644" y="131746"/>
                  <a:pt x="788644" y="115991"/>
                </a:cubicBezTo>
                <a:cubicBezTo>
                  <a:pt x="788644" y="25800"/>
                  <a:pt x="788644" y="25800"/>
                  <a:pt x="788644" y="25800"/>
                </a:cubicBezTo>
                <a:cubicBezTo>
                  <a:pt x="781566" y="15982"/>
                  <a:pt x="778598" y="11872"/>
                  <a:pt x="766268" y="10731"/>
                </a:cubicBezTo>
                <a:cubicBezTo>
                  <a:pt x="766268" y="2739"/>
                  <a:pt x="766268" y="2739"/>
                  <a:pt x="766268" y="2739"/>
                </a:cubicBezTo>
                <a:close/>
                <a:moveTo>
                  <a:pt x="1192328" y="2283"/>
                </a:moveTo>
                <a:cubicBezTo>
                  <a:pt x="1203744" y="2740"/>
                  <a:pt x="1216530" y="2968"/>
                  <a:pt x="1227947" y="3196"/>
                </a:cubicBezTo>
                <a:cubicBezTo>
                  <a:pt x="1242103" y="2968"/>
                  <a:pt x="1258086" y="2740"/>
                  <a:pt x="1272242" y="2283"/>
                </a:cubicBezTo>
                <a:cubicBezTo>
                  <a:pt x="1272242" y="10275"/>
                  <a:pt x="1272242" y="10275"/>
                  <a:pt x="1272242" y="10275"/>
                </a:cubicBezTo>
                <a:cubicBezTo>
                  <a:pt x="1253976" y="10731"/>
                  <a:pt x="1251236" y="13928"/>
                  <a:pt x="1251236" y="39272"/>
                </a:cubicBezTo>
                <a:cubicBezTo>
                  <a:pt x="1251236" y="93158"/>
                  <a:pt x="1251236" y="93158"/>
                  <a:pt x="1251236" y="93158"/>
                </a:cubicBezTo>
                <a:cubicBezTo>
                  <a:pt x="1251236" y="130605"/>
                  <a:pt x="1241418" y="150241"/>
                  <a:pt x="1205799" y="156178"/>
                </a:cubicBezTo>
                <a:cubicBezTo>
                  <a:pt x="1179998" y="160972"/>
                  <a:pt x="1144835" y="155036"/>
                  <a:pt x="1135017" y="129463"/>
                </a:cubicBezTo>
                <a:cubicBezTo>
                  <a:pt x="1130451" y="116676"/>
                  <a:pt x="1132049" y="102748"/>
                  <a:pt x="1132049" y="97040"/>
                </a:cubicBezTo>
                <a:cubicBezTo>
                  <a:pt x="1165385" y="90647"/>
                  <a:pt x="1165385" y="90647"/>
                  <a:pt x="1165385" y="90647"/>
                </a:cubicBezTo>
                <a:cubicBezTo>
                  <a:pt x="1174290" y="89048"/>
                  <a:pt x="1174290" y="89048"/>
                  <a:pt x="1174290" y="89048"/>
                </a:cubicBezTo>
                <a:cubicBezTo>
                  <a:pt x="1176116" y="97953"/>
                  <a:pt x="1176116" y="97953"/>
                  <a:pt x="1176116" y="97953"/>
                </a:cubicBezTo>
                <a:lnTo>
                  <a:pt x="1176116" y="98182"/>
                </a:lnTo>
                <a:cubicBezTo>
                  <a:pt x="1174975" y="98638"/>
                  <a:pt x="1174061" y="99095"/>
                  <a:pt x="1173148" y="99780"/>
                </a:cubicBezTo>
                <a:cubicBezTo>
                  <a:pt x="1169495" y="102748"/>
                  <a:pt x="1166298" y="114393"/>
                  <a:pt x="1168125" y="126266"/>
                </a:cubicBezTo>
                <a:cubicBezTo>
                  <a:pt x="1170408" y="139509"/>
                  <a:pt x="1182966" y="148643"/>
                  <a:pt x="1196666" y="147044"/>
                </a:cubicBezTo>
                <a:cubicBezTo>
                  <a:pt x="1219042" y="144076"/>
                  <a:pt x="1215160" y="127180"/>
                  <a:pt x="1215160" y="79002"/>
                </a:cubicBezTo>
                <a:cubicBezTo>
                  <a:pt x="1215160" y="39272"/>
                  <a:pt x="1215160" y="39272"/>
                  <a:pt x="1215160" y="39272"/>
                </a:cubicBezTo>
                <a:cubicBezTo>
                  <a:pt x="1215160" y="20778"/>
                  <a:pt x="1214475" y="10046"/>
                  <a:pt x="1192328" y="10275"/>
                </a:cubicBezTo>
                <a:cubicBezTo>
                  <a:pt x="1192328" y="2283"/>
                  <a:pt x="1192328" y="2283"/>
                  <a:pt x="1192328" y="2283"/>
                </a:cubicBezTo>
                <a:close/>
                <a:moveTo>
                  <a:pt x="683841" y="684"/>
                </a:moveTo>
                <a:cubicBezTo>
                  <a:pt x="729279" y="684"/>
                  <a:pt x="767638" y="29454"/>
                  <a:pt x="767638" y="77175"/>
                </a:cubicBezTo>
                <a:cubicBezTo>
                  <a:pt x="767638" y="124667"/>
                  <a:pt x="728594" y="153894"/>
                  <a:pt x="683156" y="153894"/>
                </a:cubicBezTo>
                <a:cubicBezTo>
                  <a:pt x="637719" y="153894"/>
                  <a:pt x="600045" y="124439"/>
                  <a:pt x="600045" y="77175"/>
                </a:cubicBezTo>
                <a:cubicBezTo>
                  <a:pt x="600045" y="28769"/>
                  <a:pt x="638632" y="684"/>
                  <a:pt x="683841" y="684"/>
                </a:cubicBezTo>
                <a:close/>
                <a:moveTo>
                  <a:pt x="1322703" y="228"/>
                </a:moveTo>
                <a:cubicBezTo>
                  <a:pt x="1333434" y="228"/>
                  <a:pt x="1333434" y="228"/>
                  <a:pt x="1333434" y="228"/>
                </a:cubicBezTo>
                <a:cubicBezTo>
                  <a:pt x="1379785" y="115991"/>
                  <a:pt x="1379785" y="115991"/>
                  <a:pt x="1379785" y="115991"/>
                </a:cubicBezTo>
                <a:cubicBezTo>
                  <a:pt x="1382068" y="121928"/>
                  <a:pt x="1386863" y="133344"/>
                  <a:pt x="1391429" y="137683"/>
                </a:cubicBezTo>
                <a:cubicBezTo>
                  <a:pt x="1392799" y="139281"/>
                  <a:pt x="1394854" y="140423"/>
                  <a:pt x="1396681" y="141108"/>
                </a:cubicBezTo>
                <a:cubicBezTo>
                  <a:pt x="1398736" y="141564"/>
                  <a:pt x="1400562" y="141564"/>
                  <a:pt x="1402617" y="141108"/>
                </a:cubicBezTo>
                <a:cubicBezTo>
                  <a:pt x="1406727" y="139509"/>
                  <a:pt x="1410152" y="136084"/>
                  <a:pt x="1411294" y="131518"/>
                </a:cubicBezTo>
                <a:cubicBezTo>
                  <a:pt x="1412435" y="124440"/>
                  <a:pt x="1413120" y="116905"/>
                  <a:pt x="1412664" y="109826"/>
                </a:cubicBezTo>
                <a:cubicBezTo>
                  <a:pt x="1412664" y="20093"/>
                  <a:pt x="1412664" y="20093"/>
                  <a:pt x="1412664" y="20093"/>
                </a:cubicBezTo>
                <a:cubicBezTo>
                  <a:pt x="1408782" y="12558"/>
                  <a:pt x="1399877" y="10960"/>
                  <a:pt x="1391658" y="10046"/>
                </a:cubicBezTo>
                <a:cubicBezTo>
                  <a:pt x="1391658" y="2055"/>
                  <a:pt x="1391658" y="2055"/>
                  <a:pt x="1391658" y="2055"/>
                </a:cubicBezTo>
                <a:cubicBezTo>
                  <a:pt x="1399877" y="2283"/>
                  <a:pt x="1408326" y="2740"/>
                  <a:pt x="1416317" y="2968"/>
                </a:cubicBezTo>
                <a:cubicBezTo>
                  <a:pt x="1425679" y="2740"/>
                  <a:pt x="1435040" y="2283"/>
                  <a:pt x="1444401" y="2055"/>
                </a:cubicBezTo>
                <a:cubicBezTo>
                  <a:pt x="1488697" y="106858"/>
                  <a:pt x="1488697" y="106858"/>
                  <a:pt x="1488697" y="106858"/>
                </a:cubicBezTo>
                <a:cubicBezTo>
                  <a:pt x="1529111" y="2055"/>
                  <a:pt x="1529111" y="2055"/>
                  <a:pt x="1529111" y="2055"/>
                </a:cubicBezTo>
                <a:cubicBezTo>
                  <a:pt x="1709718" y="2055"/>
                  <a:pt x="1709718" y="2055"/>
                  <a:pt x="1709718" y="2055"/>
                </a:cubicBezTo>
                <a:cubicBezTo>
                  <a:pt x="1711773" y="41556"/>
                  <a:pt x="1711773" y="41556"/>
                  <a:pt x="1711773" y="41556"/>
                </a:cubicBezTo>
                <a:cubicBezTo>
                  <a:pt x="1701955" y="41556"/>
                  <a:pt x="1701955" y="41556"/>
                  <a:pt x="1701955" y="41556"/>
                </a:cubicBezTo>
                <a:cubicBezTo>
                  <a:pt x="1698074" y="19636"/>
                  <a:pt x="1685287" y="12558"/>
                  <a:pt x="1663596" y="12558"/>
                </a:cubicBezTo>
                <a:cubicBezTo>
                  <a:pt x="1661313" y="12558"/>
                  <a:pt x="1646700" y="12558"/>
                  <a:pt x="1645102" y="14841"/>
                </a:cubicBezTo>
                <a:cubicBezTo>
                  <a:pt x="1644645" y="15983"/>
                  <a:pt x="1644645" y="25801"/>
                  <a:pt x="1644645" y="27628"/>
                </a:cubicBezTo>
                <a:cubicBezTo>
                  <a:pt x="1644645" y="69412"/>
                  <a:pt x="1644645" y="69412"/>
                  <a:pt x="1644645" y="69412"/>
                </a:cubicBezTo>
                <a:cubicBezTo>
                  <a:pt x="1662683" y="69412"/>
                  <a:pt x="1674556" y="65987"/>
                  <a:pt x="1675469" y="45209"/>
                </a:cubicBezTo>
                <a:cubicBezTo>
                  <a:pt x="1684374" y="45209"/>
                  <a:pt x="1684374" y="45209"/>
                  <a:pt x="1684374" y="45209"/>
                </a:cubicBezTo>
                <a:cubicBezTo>
                  <a:pt x="1684146" y="55484"/>
                  <a:pt x="1683917" y="65987"/>
                  <a:pt x="1683461" y="76262"/>
                </a:cubicBezTo>
                <a:cubicBezTo>
                  <a:pt x="1683917" y="85395"/>
                  <a:pt x="1684146" y="94985"/>
                  <a:pt x="1684374" y="104118"/>
                </a:cubicBezTo>
                <a:cubicBezTo>
                  <a:pt x="1675469" y="104118"/>
                  <a:pt x="1675469" y="104118"/>
                  <a:pt x="1675469" y="104118"/>
                </a:cubicBezTo>
                <a:cubicBezTo>
                  <a:pt x="1671131" y="83340"/>
                  <a:pt x="1665423" y="80144"/>
                  <a:pt x="1644645" y="80144"/>
                </a:cubicBezTo>
                <a:cubicBezTo>
                  <a:pt x="1644645" y="105945"/>
                  <a:pt x="1644645" y="105945"/>
                  <a:pt x="1644645" y="105945"/>
                </a:cubicBezTo>
                <a:cubicBezTo>
                  <a:pt x="1644645" y="127408"/>
                  <a:pt x="1643960" y="140651"/>
                  <a:pt x="1670674" y="140651"/>
                </a:cubicBezTo>
                <a:cubicBezTo>
                  <a:pt x="1681634" y="140651"/>
                  <a:pt x="1681634" y="140651"/>
                  <a:pt x="1681634" y="140651"/>
                </a:cubicBezTo>
                <a:cubicBezTo>
                  <a:pt x="1705837" y="140194"/>
                  <a:pt x="1714742" y="132431"/>
                  <a:pt x="1720678" y="107771"/>
                </a:cubicBezTo>
                <a:cubicBezTo>
                  <a:pt x="1720906" y="106630"/>
                  <a:pt x="1721591" y="105032"/>
                  <a:pt x="1721820" y="103890"/>
                </a:cubicBezTo>
                <a:cubicBezTo>
                  <a:pt x="1730725" y="103890"/>
                  <a:pt x="1730725" y="103890"/>
                  <a:pt x="1730725" y="103890"/>
                </a:cubicBezTo>
                <a:cubicBezTo>
                  <a:pt x="1736889" y="124440"/>
                  <a:pt x="1747392" y="143391"/>
                  <a:pt x="1772052" y="143391"/>
                </a:cubicBezTo>
                <a:cubicBezTo>
                  <a:pt x="1785295" y="143391"/>
                  <a:pt x="1797853" y="134714"/>
                  <a:pt x="1797853" y="120786"/>
                </a:cubicBezTo>
                <a:cubicBezTo>
                  <a:pt x="1797853" y="99780"/>
                  <a:pt x="1776162" y="94072"/>
                  <a:pt x="1760407" y="87678"/>
                </a:cubicBezTo>
                <a:cubicBezTo>
                  <a:pt x="1740314" y="78774"/>
                  <a:pt x="1723646" y="67357"/>
                  <a:pt x="1723646" y="42697"/>
                </a:cubicBezTo>
                <a:cubicBezTo>
                  <a:pt x="1723646" y="14841"/>
                  <a:pt x="1744881" y="228"/>
                  <a:pt x="1770910" y="228"/>
                </a:cubicBezTo>
                <a:cubicBezTo>
                  <a:pt x="1783012" y="228"/>
                  <a:pt x="1795798" y="2740"/>
                  <a:pt x="1804703" y="11188"/>
                </a:cubicBezTo>
                <a:cubicBezTo>
                  <a:pt x="1807214" y="2283"/>
                  <a:pt x="1807214" y="2283"/>
                  <a:pt x="1807214" y="2283"/>
                </a:cubicBezTo>
                <a:cubicBezTo>
                  <a:pt x="1817033" y="2283"/>
                  <a:pt x="1817033" y="2283"/>
                  <a:pt x="1817033" y="2283"/>
                </a:cubicBezTo>
                <a:cubicBezTo>
                  <a:pt x="1818631" y="42697"/>
                  <a:pt x="1818631" y="42697"/>
                  <a:pt x="1818631" y="42697"/>
                </a:cubicBezTo>
                <a:cubicBezTo>
                  <a:pt x="1808813" y="42697"/>
                  <a:pt x="1808813" y="42697"/>
                  <a:pt x="1808813" y="42697"/>
                </a:cubicBezTo>
                <a:cubicBezTo>
                  <a:pt x="1804931" y="25573"/>
                  <a:pt x="1791916" y="10275"/>
                  <a:pt x="1772280" y="10275"/>
                </a:cubicBezTo>
                <a:cubicBezTo>
                  <a:pt x="1761320" y="10275"/>
                  <a:pt x="1749904" y="16668"/>
                  <a:pt x="1749904" y="28769"/>
                </a:cubicBezTo>
                <a:cubicBezTo>
                  <a:pt x="1749904" y="45666"/>
                  <a:pt x="1767257" y="50232"/>
                  <a:pt x="1780043" y="56169"/>
                </a:cubicBezTo>
                <a:cubicBezTo>
                  <a:pt x="1804018" y="66444"/>
                  <a:pt x="1826622" y="77175"/>
                  <a:pt x="1826622" y="107086"/>
                </a:cubicBezTo>
                <a:cubicBezTo>
                  <a:pt x="1826622" y="137226"/>
                  <a:pt x="1801278" y="153438"/>
                  <a:pt x="1774107" y="153438"/>
                </a:cubicBezTo>
                <a:cubicBezTo>
                  <a:pt x="1759722" y="153438"/>
                  <a:pt x="1744881" y="148643"/>
                  <a:pt x="1734834" y="138139"/>
                </a:cubicBezTo>
                <a:cubicBezTo>
                  <a:pt x="1731638" y="151154"/>
                  <a:pt x="1731638" y="151154"/>
                  <a:pt x="1731638" y="151154"/>
                </a:cubicBezTo>
                <a:cubicBezTo>
                  <a:pt x="1507420" y="151154"/>
                  <a:pt x="1507420" y="151154"/>
                  <a:pt x="1507420" y="151154"/>
                </a:cubicBezTo>
                <a:cubicBezTo>
                  <a:pt x="1507420" y="142706"/>
                  <a:pt x="1507420" y="142706"/>
                  <a:pt x="1507420" y="142706"/>
                </a:cubicBezTo>
                <a:cubicBezTo>
                  <a:pt x="1516096" y="141564"/>
                  <a:pt x="1524773" y="140423"/>
                  <a:pt x="1526828" y="131289"/>
                </a:cubicBezTo>
                <a:cubicBezTo>
                  <a:pt x="1527969" y="124211"/>
                  <a:pt x="1528426" y="116676"/>
                  <a:pt x="1528426" y="109598"/>
                </a:cubicBezTo>
                <a:cubicBezTo>
                  <a:pt x="1528426" y="38816"/>
                  <a:pt x="1528426" y="38816"/>
                  <a:pt x="1528426" y="38816"/>
                </a:cubicBezTo>
                <a:cubicBezTo>
                  <a:pt x="1527969" y="38816"/>
                  <a:pt x="1527969" y="38816"/>
                  <a:pt x="1527969" y="38816"/>
                </a:cubicBezTo>
                <a:cubicBezTo>
                  <a:pt x="1482989" y="151154"/>
                  <a:pt x="1482989" y="151154"/>
                  <a:pt x="1482989" y="151154"/>
                </a:cubicBezTo>
                <a:cubicBezTo>
                  <a:pt x="1472486" y="151154"/>
                  <a:pt x="1472486" y="151154"/>
                  <a:pt x="1472486" y="151154"/>
                </a:cubicBezTo>
                <a:cubicBezTo>
                  <a:pt x="1425222" y="37217"/>
                  <a:pt x="1425222" y="37217"/>
                  <a:pt x="1425222" y="37217"/>
                </a:cubicBezTo>
                <a:cubicBezTo>
                  <a:pt x="1424537" y="37217"/>
                  <a:pt x="1424537" y="37217"/>
                  <a:pt x="1424537" y="37217"/>
                </a:cubicBezTo>
                <a:cubicBezTo>
                  <a:pt x="1424537" y="105945"/>
                  <a:pt x="1424537" y="105945"/>
                  <a:pt x="1424537" y="105945"/>
                </a:cubicBezTo>
                <a:cubicBezTo>
                  <a:pt x="1424537" y="113023"/>
                  <a:pt x="1424537" y="127636"/>
                  <a:pt x="1427962" y="133801"/>
                </a:cubicBezTo>
                <a:cubicBezTo>
                  <a:pt x="1431387" y="140423"/>
                  <a:pt x="1439150" y="142249"/>
                  <a:pt x="1445771" y="142706"/>
                </a:cubicBezTo>
                <a:cubicBezTo>
                  <a:pt x="1445771" y="151154"/>
                  <a:pt x="1445771" y="151154"/>
                  <a:pt x="1445771" y="151154"/>
                </a:cubicBezTo>
                <a:cubicBezTo>
                  <a:pt x="1331151" y="151154"/>
                  <a:pt x="1331151" y="151154"/>
                  <a:pt x="1331151" y="151154"/>
                </a:cubicBezTo>
                <a:cubicBezTo>
                  <a:pt x="1331151" y="142706"/>
                  <a:pt x="1331151" y="142706"/>
                  <a:pt x="1331151" y="142706"/>
                </a:cubicBezTo>
                <a:cubicBezTo>
                  <a:pt x="1337544" y="142021"/>
                  <a:pt x="1349417" y="142478"/>
                  <a:pt x="1349417" y="133116"/>
                </a:cubicBezTo>
                <a:cubicBezTo>
                  <a:pt x="1349417" y="129463"/>
                  <a:pt x="1346905" y="121471"/>
                  <a:pt x="1345307" y="118275"/>
                </a:cubicBezTo>
                <a:cubicBezTo>
                  <a:pt x="1340512" y="105032"/>
                  <a:pt x="1340512" y="105032"/>
                  <a:pt x="1340512" y="105032"/>
                </a:cubicBezTo>
                <a:cubicBezTo>
                  <a:pt x="1290965" y="105032"/>
                  <a:pt x="1290965" y="105032"/>
                  <a:pt x="1290965" y="105032"/>
                </a:cubicBezTo>
                <a:cubicBezTo>
                  <a:pt x="1288225" y="111653"/>
                  <a:pt x="1288225" y="111653"/>
                  <a:pt x="1288225" y="111653"/>
                </a:cubicBezTo>
                <a:cubicBezTo>
                  <a:pt x="1286170" y="117361"/>
                  <a:pt x="1282745" y="124668"/>
                  <a:pt x="1282745" y="130605"/>
                </a:cubicBezTo>
                <a:cubicBezTo>
                  <a:pt x="1282745" y="141564"/>
                  <a:pt x="1293020" y="142249"/>
                  <a:pt x="1301468" y="142706"/>
                </a:cubicBezTo>
                <a:cubicBezTo>
                  <a:pt x="1301468" y="151154"/>
                  <a:pt x="1301468" y="151154"/>
                  <a:pt x="1301468" y="151154"/>
                </a:cubicBezTo>
                <a:cubicBezTo>
                  <a:pt x="1251236" y="151154"/>
                  <a:pt x="1251236" y="151154"/>
                  <a:pt x="1251236" y="151154"/>
                </a:cubicBezTo>
                <a:cubicBezTo>
                  <a:pt x="1251236" y="143163"/>
                  <a:pt x="1251236" y="143163"/>
                  <a:pt x="1251236" y="143163"/>
                </a:cubicBezTo>
                <a:cubicBezTo>
                  <a:pt x="1260369" y="141564"/>
                  <a:pt x="1265849" y="134258"/>
                  <a:pt x="1270187" y="125810"/>
                </a:cubicBezTo>
                <a:cubicBezTo>
                  <a:pt x="1273155" y="119645"/>
                  <a:pt x="1275895" y="113708"/>
                  <a:pt x="1278179" y="107543"/>
                </a:cubicBezTo>
                <a:cubicBezTo>
                  <a:pt x="1322703" y="228"/>
                  <a:pt x="1322703" y="228"/>
                  <a:pt x="1322703" y="228"/>
                </a:cubicBezTo>
                <a:close/>
                <a:moveTo>
                  <a:pt x="211203" y="0"/>
                </a:moveTo>
                <a:cubicBezTo>
                  <a:pt x="221706" y="0"/>
                  <a:pt x="221706" y="0"/>
                  <a:pt x="221706" y="0"/>
                </a:cubicBezTo>
                <a:cubicBezTo>
                  <a:pt x="268057" y="115763"/>
                  <a:pt x="268057" y="115763"/>
                  <a:pt x="268057" y="115763"/>
                </a:cubicBezTo>
                <a:cubicBezTo>
                  <a:pt x="270569" y="121700"/>
                  <a:pt x="274907" y="133116"/>
                  <a:pt x="279702" y="137455"/>
                </a:cubicBezTo>
                <a:cubicBezTo>
                  <a:pt x="283812" y="140423"/>
                  <a:pt x="289291" y="142250"/>
                  <a:pt x="294315" y="142706"/>
                </a:cubicBezTo>
                <a:cubicBezTo>
                  <a:pt x="298881" y="142706"/>
                  <a:pt x="298881" y="142706"/>
                  <a:pt x="298881" y="142706"/>
                </a:cubicBezTo>
                <a:cubicBezTo>
                  <a:pt x="320116" y="142706"/>
                  <a:pt x="319431" y="133345"/>
                  <a:pt x="319887" y="114393"/>
                </a:cubicBezTo>
                <a:cubicBezTo>
                  <a:pt x="319887" y="94757"/>
                  <a:pt x="319887" y="94757"/>
                  <a:pt x="319887" y="94757"/>
                </a:cubicBezTo>
                <a:cubicBezTo>
                  <a:pt x="280843" y="25573"/>
                  <a:pt x="280843" y="25573"/>
                  <a:pt x="280843" y="25573"/>
                </a:cubicBezTo>
                <a:cubicBezTo>
                  <a:pt x="274907" y="15526"/>
                  <a:pt x="273765" y="13015"/>
                  <a:pt x="261892" y="10275"/>
                </a:cubicBezTo>
                <a:cubicBezTo>
                  <a:pt x="261892" y="2283"/>
                  <a:pt x="261892" y="2283"/>
                  <a:pt x="261892" y="2283"/>
                </a:cubicBezTo>
                <a:cubicBezTo>
                  <a:pt x="273080" y="2740"/>
                  <a:pt x="284725" y="2968"/>
                  <a:pt x="295685" y="3197"/>
                </a:cubicBezTo>
                <a:cubicBezTo>
                  <a:pt x="308699" y="2968"/>
                  <a:pt x="321257" y="2740"/>
                  <a:pt x="334272" y="2283"/>
                </a:cubicBezTo>
                <a:cubicBezTo>
                  <a:pt x="334272" y="10275"/>
                  <a:pt x="334272" y="10275"/>
                  <a:pt x="334272" y="10275"/>
                </a:cubicBezTo>
                <a:cubicBezTo>
                  <a:pt x="328335" y="10732"/>
                  <a:pt x="317376" y="11645"/>
                  <a:pt x="317376" y="20093"/>
                </a:cubicBezTo>
                <a:cubicBezTo>
                  <a:pt x="317376" y="24660"/>
                  <a:pt x="323084" y="34706"/>
                  <a:pt x="325367" y="38588"/>
                </a:cubicBezTo>
                <a:cubicBezTo>
                  <a:pt x="347743" y="79459"/>
                  <a:pt x="347743" y="79459"/>
                  <a:pt x="347743" y="79459"/>
                </a:cubicBezTo>
                <a:cubicBezTo>
                  <a:pt x="369663" y="43383"/>
                  <a:pt x="369663" y="43383"/>
                  <a:pt x="369663" y="43383"/>
                </a:cubicBezTo>
                <a:cubicBezTo>
                  <a:pt x="372403" y="37674"/>
                  <a:pt x="377883" y="27628"/>
                  <a:pt x="377883" y="21463"/>
                </a:cubicBezTo>
                <a:cubicBezTo>
                  <a:pt x="377883" y="11873"/>
                  <a:pt x="369663" y="10275"/>
                  <a:pt x="361671" y="10275"/>
                </a:cubicBezTo>
                <a:cubicBezTo>
                  <a:pt x="361671" y="2283"/>
                  <a:pt x="361671" y="2283"/>
                  <a:pt x="361671" y="2283"/>
                </a:cubicBezTo>
                <a:cubicBezTo>
                  <a:pt x="458482" y="2283"/>
                  <a:pt x="458482" y="2283"/>
                  <a:pt x="458482" y="2283"/>
                </a:cubicBezTo>
                <a:cubicBezTo>
                  <a:pt x="502778" y="107087"/>
                  <a:pt x="502778" y="107087"/>
                  <a:pt x="502778" y="107087"/>
                </a:cubicBezTo>
                <a:cubicBezTo>
                  <a:pt x="542964" y="2283"/>
                  <a:pt x="542964" y="2283"/>
                  <a:pt x="542964" y="2283"/>
                </a:cubicBezTo>
                <a:cubicBezTo>
                  <a:pt x="551640" y="2740"/>
                  <a:pt x="560317" y="2968"/>
                  <a:pt x="568536" y="3197"/>
                </a:cubicBezTo>
                <a:cubicBezTo>
                  <a:pt x="577898" y="2968"/>
                  <a:pt x="586803" y="2740"/>
                  <a:pt x="597077" y="2283"/>
                </a:cubicBezTo>
                <a:cubicBezTo>
                  <a:pt x="597077" y="10275"/>
                  <a:pt x="597077" y="10275"/>
                  <a:pt x="597077" y="10275"/>
                </a:cubicBezTo>
                <a:cubicBezTo>
                  <a:pt x="575386" y="9590"/>
                  <a:pt x="576071" y="20550"/>
                  <a:pt x="575615" y="39273"/>
                </a:cubicBezTo>
                <a:cubicBezTo>
                  <a:pt x="575615" y="109827"/>
                  <a:pt x="575615" y="109827"/>
                  <a:pt x="575615" y="109827"/>
                </a:cubicBezTo>
                <a:cubicBezTo>
                  <a:pt x="575615" y="116905"/>
                  <a:pt x="576071" y="124440"/>
                  <a:pt x="577441" y="131518"/>
                </a:cubicBezTo>
                <a:cubicBezTo>
                  <a:pt x="579953" y="141108"/>
                  <a:pt x="588173" y="141565"/>
                  <a:pt x="596849" y="143163"/>
                </a:cubicBezTo>
                <a:cubicBezTo>
                  <a:pt x="596849" y="151383"/>
                  <a:pt x="596849" y="151383"/>
                  <a:pt x="596849" y="151383"/>
                </a:cubicBezTo>
                <a:cubicBezTo>
                  <a:pt x="520816" y="151383"/>
                  <a:pt x="520816" y="151383"/>
                  <a:pt x="520816" y="151383"/>
                </a:cubicBezTo>
                <a:cubicBezTo>
                  <a:pt x="520816" y="143163"/>
                  <a:pt x="520816" y="143163"/>
                  <a:pt x="520816" y="143163"/>
                </a:cubicBezTo>
                <a:cubicBezTo>
                  <a:pt x="529492" y="141565"/>
                  <a:pt x="537941" y="140651"/>
                  <a:pt x="539995" y="131518"/>
                </a:cubicBezTo>
                <a:cubicBezTo>
                  <a:pt x="541365" y="124440"/>
                  <a:pt x="541822" y="116905"/>
                  <a:pt x="541822" y="109827"/>
                </a:cubicBezTo>
                <a:cubicBezTo>
                  <a:pt x="541822" y="38816"/>
                  <a:pt x="541822" y="38816"/>
                  <a:pt x="541822" y="38816"/>
                </a:cubicBezTo>
                <a:cubicBezTo>
                  <a:pt x="541365" y="38816"/>
                  <a:pt x="541365" y="38816"/>
                  <a:pt x="541365" y="38816"/>
                </a:cubicBezTo>
                <a:cubicBezTo>
                  <a:pt x="496385" y="151155"/>
                  <a:pt x="496385" y="151155"/>
                  <a:pt x="496385" y="151155"/>
                </a:cubicBezTo>
                <a:cubicBezTo>
                  <a:pt x="485653" y="151155"/>
                  <a:pt x="485653" y="151155"/>
                  <a:pt x="485653" y="151155"/>
                </a:cubicBezTo>
                <a:cubicBezTo>
                  <a:pt x="438846" y="37218"/>
                  <a:pt x="438846" y="37218"/>
                  <a:pt x="438846" y="37218"/>
                </a:cubicBezTo>
                <a:cubicBezTo>
                  <a:pt x="438161" y="37218"/>
                  <a:pt x="438161" y="37218"/>
                  <a:pt x="438161" y="37218"/>
                </a:cubicBezTo>
                <a:cubicBezTo>
                  <a:pt x="438161" y="105945"/>
                  <a:pt x="438161" y="105945"/>
                  <a:pt x="438161" y="105945"/>
                </a:cubicBezTo>
                <a:cubicBezTo>
                  <a:pt x="438161" y="113023"/>
                  <a:pt x="438161" y="127637"/>
                  <a:pt x="441814" y="133801"/>
                </a:cubicBezTo>
                <a:cubicBezTo>
                  <a:pt x="445468" y="140651"/>
                  <a:pt x="452774" y="142250"/>
                  <a:pt x="459852" y="143163"/>
                </a:cubicBezTo>
                <a:cubicBezTo>
                  <a:pt x="459852" y="151155"/>
                  <a:pt x="459852" y="151155"/>
                  <a:pt x="459852" y="151155"/>
                </a:cubicBezTo>
                <a:cubicBezTo>
                  <a:pt x="406195" y="151155"/>
                  <a:pt x="406195" y="151155"/>
                  <a:pt x="406195" y="151155"/>
                </a:cubicBezTo>
                <a:cubicBezTo>
                  <a:pt x="406195" y="142706"/>
                  <a:pt x="406195" y="142706"/>
                  <a:pt x="406195" y="142706"/>
                </a:cubicBezTo>
                <a:cubicBezTo>
                  <a:pt x="414872" y="141565"/>
                  <a:pt x="423320" y="140423"/>
                  <a:pt x="425375" y="131290"/>
                </a:cubicBezTo>
                <a:cubicBezTo>
                  <a:pt x="426745" y="124212"/>
                  <a:pt x="427201" y="116677"/>
                  <a:pt x="427201" y="109598"/>
                </a:cubicBezTo>
                <a:cubicBezTo>
                  <a:pt x="427201" y="20550"/>
                  <a:pt x="427201" y="20550"/>
                  <a:pt x="427201" y="20550"/>
                </a:cubicBezTo>
                <a:cubicBezTo>
                  <a:pt x="423092" y="13928"/>
                  <a:pt x="416013" y="10275"/>
                  <a:pt x="408479" y="11188"/>
                </a:cubicBezTo>
                <a:lnTo>
                  <a:pt x="408250" y="11188"/>
                </a:lnTo>
                <a:cubicBezTo>
                  <a:pt x="400030" y="12558"/>
                  <a:pt x="396377" y="18723"/>
                  <a:pt x="392267" y="26486"/>
                </a:cubicBezTo>
                <a:cubicBezTo>
                  <a:pt x="353908" y="90647"/>
                  <a:pt x="353908" y="90647"/>
                  <a:pt x="353908" y="90647"/>
                </a:cubicBezTo>
                <a:cubicBezTo>
                  <a:pt x="353908" y="114622"/>
                  <a:pt x="353908" y="114622"/>
                  <a:pt x="353908" y="114622"/>
                </a:cubicBezTo>
                <a:cubicBezTo>
                  <a:pt x="353908" y="133801"/>
                  <a:pt x="353680" y="143620"/>
                  <a:pt x="375828" y="143163"/>
                </a:cubicBezTo>
                <a:cubicBezTo>
                  <a:pt x="375828" y="151155"/>
                  <a:pt x="375828" y="151155"/>
                  <a:pt x="375828" y="151155"/>
                </a:cubicBezTo>
                <a:cubicBezTo>
                  <a:pt x="219423" y="151155"/>
                  <a:pt x="219423" y="151155"/>
                  <a:pt x="219423" y="151155"/>
                </a:cubicBezTo>
                <a:cubicBezTo>
                  <a:pt x="219423" y="143163"/>
                  <a:pt x="219423" y="143163"/>
                  <a:pt x="219423" y="143163"/>
                </a:cubicBezTo>
                <a:cubicBezTo>
                  <a:pt x="226045" y="142250"/>
                  <a:pt x="237918" y="142706"/>
                  <a:pt x="237918" y="133116"/>
                </a:cubicBezTo>
                <a:cubicBezTo>
                  <a:pt x="237918" y="129463"/>
                  <a:pt x="235178" y="121700"/>
                  <a:pt x="233579" y="118503"/>
                </a:cubicBezTo>
                <a:cubicBezTo>
                  <a:pt x="229013" y="105489"/>
                  <a:pt x="229013" y="105489"/>
                  <a:pt x="229013" y="105489"/>
                </a:cubicBezTo>
                <a:cubicBezTo>
                  <a:pt x="179009" y="105489"/>
                  <a:pt x="179009" y="105489"/>
                  <a:pt x="179009" y="105489"/>
                </a:cubicBezTo>
                <a:cubicBezTo>
                  <a:pt x="176269" y="111882"/>
                  <a:pt x="176269" y="111882"/>
                  <a:pt x="176269" y="111882"/>
                </a:cubicBezTo>
                <a:cubicBezTo>
                  <a:pt x="174214" y="117818"/>
                  <a:pt x="171018" y="124897"/>
                  <a:pt x="171018" y="130833"/>
                </a:cubicBezTo>
                <a:cubicBezTo>
                  <a:pt x="171018" y="142021"/>
                  <a:pt x="181064" y="142478"/>
                  <a:pt x="189512" y="143391"/>
                </a:cubicBezTo>
                <a:cubicBezTo>
                  <a:pt x="189512" y="151383"/>
                  <a:pt x="189512" y="151383"/>
                  <a:pt x="189512" y="151383"/>
                </a:cubicBezTo>
                <a:cubicBezTo>
                  <a:pt x="114392" y="151383"/>
                  <a:pt x="114392" y="151383"/>
                  <a:pt x="114392" y="151383"/>
                </a:cubicBezTo>
                <a:cubicBezTo>
                  <a:pt x="82655" y="105945"/>
                  <a:pt x="82655" y="105945"/>
                  <a:pt x="82655" y="105945"/>
                </a:cubicBezTo>
                <a:cubicBezTo>
                  <a:pt x="75120" y="95899"/>
                  <a:pt x="65302" y="84254"/>
                  <a:pt x="59137" y="84939"/>
                </a:cubicBezTo>
                <a:cubicBezTo>
                  <a:pt x="57995" y="84939"/>
                  <a:pt x="56625" y="85167"/>
                  <a:pt x="55484" y="85167"/>
                </a:cubicBezTo>
                <a:cubicBezTo>
                  <a:pt x="55484" y="114622"/>
                  <a:pt x="55484" y="114622"/>
                  <a:pt x="55484" y="114622"/>
                </a:cubicBezTo>
                <a:cubicBezTo>
                  <a:pt x="55484" y="133116"/>
                  <a:pt x="55255" y="143620"/>
                  <a:pt x="76946" y="143163"/>
                </a:cubicBezTo>
                <a:cubicBezTo>
                  <a:pt x="76946" y="151155"/>
                  <a:pt x="76946" y="151155"/>
                  <a:pt x="76946" y="151155"/>
                </a:cubicBezTo>
                <a:cubicBezTo>
                  <a:pt x="0" y="151155"/>
                  <a:pt x="0" y="151155"/>
                  <a:pt x="0" y="151155"/>
                </a:cubicBezTo>
                <a:cubicBezTo>
                  <a:pt x="0" y="142706"/>
                  <a:pt x="0" y="142706"/>
                  <a:pt x="0" y="142706"/>
                </a:cubicBezTo>
                <a:cubicBezTo>
                  <a:pt x="21463" y="143620"/>
                  <a:pt x="21006" y="133116"/>
                  <a:pt x="21006" y="114622"/>
                </a:cubicBezTo>
                <a:cubicBezTo>
                  <a:pt x="21006" y="38816"/>
                  <a:pt x="21006" y="38816"/>
                  <a:pt x="21006" y="38816"/>
                </a:cubicBezTo>
                <a:cubicBezTo>
                  <a:pt x="21006" y="20550"/>
                  <a:pt x="21691" y="9818"/>
                  <a:pt x="0" y="10275"/>
                </a:cubicBezTo>
                <a:cubicBezTo>
                  <a:pt x="0" y="2283"/>
                  <a:pt x="0" y="2283"/>
                  <a:pt x="0" y="2283"/>
                </a:cubicBezTo>
                <a:cubicBezTo>
                  <a:pt x="12786" y="2740"/>
                  <a:pt x="25573" y="2968"/>
                  <a:pt x="37902" y="3197"/>
                </a:cubicBezTo>
                <a:cubicBezTo>
                  <a:pt x="50232" y="2968"/>
                  <a:pt x="62105" y="2740"/>
                  <a:pt x="74435" y="2283"/>
                </a:cubicBezTo>
                <a:cubicBezTo>
                  <a:pt x="85166" y="2740"/>
                  <a:pt x="101834" y="3653"/>
                  <a:pt x="111652" y="7763"/>
                </a:cubicBezTo>
                <a:cubicBezTo>
                  <a:pt x="126265" y="13700"/>
                  <a:pt x="133800" y="25801"/>
                  <a:pt x="133800" y="41556"/>
                </a:cubicBezTo>
                <a:cubicBezTo>
                  <a:pt x="133800" y="61421"/>
                  <a:pt x="116904" y="74207"/>
                  <a:pt x="98638" y="76947"/>
                </a:cubicBezTo>
                <a:cubicBezTo>
                  <a:pt x="129462" y="115307"/>
                  <a:pt x="129462" y="115307"/>
                  <a:pt x="129462" y="115307"/>
                </a:cubicBezTo>
                <a:cubicBezTo>
                  <a:pt x="133572" y="121928"/>
                  <a:pt x="138595" y="128322"/>
                  <a:pt x="144075" y="134258"/>
                </a:cubicBezTo>
                <a:cubicBezTo>
                  <a:pt x="145673" y="136313"/>
                  <a:pt x="148641" y="139053"/>
                  <a:pt x="152523" y="134258"/>
                </a:cubicBezTo>
                <a:cubicBezTo>
                  <a:pt x="159145" y="126723"/>
                  <a:pt x="163026" y="115535"/>
                  <a:pt x="166679" y="107087"/>
                </a:cubicBezTo>
                <a:cubicBezTo>
                  <a:pt x="211203" y="0"/>
                  <a:pt x="211203" y="0"/>
                  <a:pt x="211203" y="0"/>
                </a:cubicBezTo>
                <a:close/>
              </a:path>
            </a:pathLst>
          </a:custGeom>
          <a:solidFill>
            <a:schemeClr val="tx1"/>
          </a:solidFill>
        </p:spPr>
        <p:txBody>
          <a:bodyPr wrap="square">
            <a:noAutofit/>
          </a:bodyPr>
          <a:lstStyle>
            <a:lvl1pPr marL="0" indent="0">
              <a:buNone/>
              <a:defRPr sz="500" b="0" i="0">
                <a:noFill/>
                <a:latin typeface="Source Sans Pro" panose="020B0503030403020204" pitchFamily="34" charset="0"/>
              </a:defRPr>
            </a:lvl1pPr>
            <a:lvl2pPr marL="233362" indent="0">
              <a:buNone/>
              <a:defRPr sz="800"/>
            </a:lvl2pPr>
            <a:lvl3pPr marL="457200" indent="0">
              <a:buNone/>
              <a:defRPr sz="800"/>
            </a:lvl3pPr>
            <a:lvl4pPr marL="690562" indent="0">
              <a:buNone/>
              <a:defRPr sz="800"/>
            </a:lvl4pPr>
            <a:lvl5pPr marL="914400" indent="0">
              <a:buNone/>
              <a:defRPr sz="800"/>
            </a:lvl5pPr>
          </a:lstStyle>
          <a:p>
            <a:pPr lvl="0"/>
            <a:r>
              <a:rPr lang="en-US"/>
              <a:t>Click to edit Master text styles</a:t>
            </a:r>
          </a:p>
        </p:txBody>
      </p:sp>
    </p:spTree>
    <p:extLst>
      <p:ext uri="{BB962C8B-B14F-4D97-AF65-F5344CB8AC3E}">
        <p14:creationId xmlns:p14="http://schemas.microsoft.com/office/powerpoint/2010/main" val="33185031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 preserve="1">
  <p:cSld name="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7A7F3-1BEE-4E36-8276-A73CF8334142}"/>
              </a:ext>
            </a:extLst>
          </p:cNvPr>
          <p:cNvSpPr>
            <a:spLocks noGrp="1"/>
          </p:cNvSpPr>
          <p:nvPr>
            <p:ph type="title"/>
          </p:nvPr>
        </p:nvSpPr>
        <p:spPr>
          <a:xfrm rot="5400000">
            <a:off x="8306079" y="2972082"/>
            <a:ext cx="5486401" cy="913839"/>
          </a:xfrm>
        </p:spPr>
        <p:txBody>
          <a:bodyPr/>
          <a:lstStyle>
            <a:lvl1pPr>
              <a:defRPr b="0" i="0">
                <a:latin typeface="Source Sans Pro" panose="020B0503030403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0586654-FB02-4AD7-9E0C-110F4DABF321}"/>
              </a:ext>
            </a:extLst>
          </p:cNvPr>
          <p:cNvSpPr>
            <a:spLocks noGrp="1"/>
          </p:cNvSpPr>
          <p:nvPr>
            <p:ph idx="1" hasCustomPrompt="1"/>
          </p:nvPr>
        </p:nvSpPr>
        <p:spPr>
          <a:xfrm rot="5400000">
            <a:off x="3352799" y="-190497"/>
            <a:ext cx="5486399" cy="7239000"/>
          </a:xfrm>
        </p:spPr>
        <p:txBody>
          <a:bodyPr/>
          <a:lstStyle>
            <a:lvl1pPr>
              <a:defRPr b="0" i="0">
                <a:latin typeface="Source Sans Pro" panose="020B0503030403020204" pitchFamily="34" charset="0"/>
              </a:defRPr>
            </a:lvl1pPr>
            <a:lvl2pPr>
              <a:defRPr b="0" i="0">
                <a:latin typeface="Source Sans Pro" panose="020B0503030403020204" pitchFamily="34" charset="0"/>
              </a:defRPr>
            </a:lvl2pPr>
            <a:lvl3pPr>
              <a:defRPr b="0" i="0">
                <a:latin typeface="Source Sans Pro" panose="020B0503030403020204" pitchFamily="34" charset="0"/>
              </a:defRPr>
            </a:lvl3pPr>
            <a:lvl4pPr>
              <a:defRPr b="0" i="0">
                <a:latin typeface="Source Sans Pro" panose="020B0503030403020204" pitchFamily="34" charset="0"/>
              </a:defRPr>
            </a:lvl4pPr>
            <a:lvl5pPr>
              <a:defRPr b="0" i="0">
                <a:latin typeface="Source Sans Pro" panose="020B0503030403020204" pitchFamily="34" charset="0"/>
              </a:defRPr>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9FAA16-E70E-4455-BBF7-DFC20FED6021}"/>
              </a:ext>
            </a:extLst>
          </p:cNvPr>
          <p:cNvSpPr>
            <a:spLocks noGrp="1"/>
          </p:cNvSpPr>
          <p:nvPr>
            <p:ph type="dt" sz="half" idx="10"/>
          </p:nvPr>
        </p:nvSpPr>
        <p:spPr>
          <a:xfrm rot="5400000">
            <a:off x="-243082" y="1559334"/>
            <a:ext cx="1175662" cy="128851"/>
          </a:xfrm>
        </p:spPr>
        <p:txBody>
          <a:bodyPr/>
          <a:lstStyle>
            <a:lvl1pPr>
              <a:defRPr b="0" i="0">
                <a:solidFill>
                  <a:schemeClr val="accent4"/>
                </a:solidFill>
                <a:latin typeface="Source Sans Pro" panose="020B0503030403020204" pitchFamily="34" charset="0"/>
              </a:defRPr>
            </a:lvl1pPr>
          </a:lstStyle>
          <a:p>
            <a:fld id="{6A069B2E-7200-4430-8F80-F0A9F761D275}" type="datetimeFigureOut">
              <a:rPr lang="en-US" smtClean="0"/>
              <a:t>3/11/2025</a:t>
            </a:fld>
            <a:endParaRPr lang="en-US"/>
          </a:p>
        </p:txBody>
      </p:sp>
      <p:sp>
        <p:nvSpPr>
          <p:cNvPr id="5" name="Footer Placeholder 4">
            <a:extLst>
              <a:ext uri="{FF2B5EF4-FFF2-40B4-BE49-F238E27FC236}">
                <a16:creationId xmlns:a16="http://schemas.microsoft.com/office/drawing/2014/main" id="{DAC1FB17-72CA-48D3-B67A-A4F204802A94}"/>
              </a:ext>
            </a:extLst>
          </p:cNvPr>
          <p:cNvSpPr>
            <a:spLocks noGrp="1"/>
          </p:cNvSpPr>
          <p:nvPr>
            <p:ph type="ftr" sz="quarter" idx="11"/>
          </p:nvPr>
        </p:nvSpPr>
        <p:spPr>
          <a:xfrm rot="5400000">
            <a:off x="-579867" y="3289069"/>
            <a:ext cx="2000250" cy="279862"/>
          </a:xfrm>
        </p:spPr>
        <p:txBody>
          <a:bodyPr/>
          <a:lstStyle>
            <a:lvl1pPr>
              <a:defRPr b="0" i="0">
                <a:solidFill>
                  <a:schemeClr val="accent4"/>
                </a:solidFill>
                <a:latin typeface="Source Sans Pro" panose="020B0503030403020204" pitchFamily="34" charset="0"/>
              </a:defRPr>
            </a:lvl1pPr>
          </a:lstStyle>
          <a:p>
            <a:endParaRPr lang="en-US"/>
          </a:p>
        </p:txBody>
      </p:sp>
      <p:sp>
        <p:nvSpPr>
          <p:cNvPr id="6" name="Slide Number Placeholder 5">
            <a:extLst>
              <a:ext uri="{FF2B5EF4-FFF2-40B4-BE49-F238E27FC236}">
                <a16:creationId xmlns:a16="http://schemas.microsoft.com/office/drawing/2014/main" id="{8F5733EA-8232-42B5-8645-0C7D05477A30}"/>
              </a:ext>
            </a:extLst>
          </p:cNvPr>
          <p:cNvSpPr>
            <a:spLocks noGrp="1"/>
          </p:cNvSpPr>
          <p:nvPr>
            <p:ph type="sldNum" sz="quarter" idx="12"/>
          </p:nvPr>
        </p:nvSpPr>
        <p:spPr>
          <a:xfrm rot="5400000">
            <a:off x="210478" y="755650"/>
            <a:ext cx="276224" cy="136525"/>
          </a:xfrm>
        </p:spPr>
        <p:txBody>
          <a:bodyPr/>
          <a:lstStyle>
            <a:lvl1pPr>
              <a:defRPr b="0" i="0">
                <a:solidFill>
                  <a:schemeClr val="accent4"/>
                </a:solidFill>
                <a:latin typeface="Source Sans Pro" panose="020B0503030403020204" pitchFamily="34" charset="0"/>
              </a:defRPr>
            </a:lvl1pPr>
          </a:lstStyle>
          <a:p>
            <a:fld id="{B3AE46F4-4864-4315-A47A-19C4C99E379A}" type="slidenum">
              <a:rPr lang="en-US" smtClean="0"/>
              <a:t>‹#›</a:t>
            </a:fld>
            <a:endParaRPr lang="en-US"/>
          </a:p>
        </p:txBody>
      </p:sp>
      <p:pic>
        <p:nvPicPr>
          <p:cNvPr id="8" name="Graphic 7">
            <a:extLst>
              <a:ext uri="{FF2B5EF4-FFF2-40B4-BE49-F238E27FC236}">
                <a16:creationId xmlns:a16="http://schemas.microsoft.com/office/drawing/2014/main" id="{3B37A083-5BE7-43B2-BBBA-F6EE185198B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424791" y="5338231"/>
            <a:ext cx="1535382" cy="132556"/>
          </a:xfrm>
          <a:prstGeom prst="rect">
            <a:avLst/>
          </a:prstGeom>
        </p:spPr>
      </p:pic>
      <p:cxnSp>
        <p:nvCxnSpPr>
          <p:cNvPr id="11" name="Straight Connector 10">
            <a:extLst>
              <a:ext uri="{FF2B5EF4-FFF2-40B4-BE49-F238E27FC236}">
                <a16:creationId xmlns:a16="http://schemas.microsoft.com/office/drawing/2014/main" id="{9C8397C3-9C60-7C4E-B19B-A58309EC5169}"/>
              </a:ext>
            </a:extLst>
          </p:cNvPr>
          <p:cNvCxnSpPr/>
          <p:nvPr/>
        </p:nvCxnSpPr>
        <p:spPr>
          <a:xfrm>
            <a:off x="690687" y="685800"/>
            <a:ext cx="0" cy="5501898"/>
          </a:xfrm>
          <a:prstGeom prst="line">
            <a:avLst/>
          </a:prstGeom>
          <a:ln w="12700" cap="flat">
            <a:solidFill>
              <a:schemeClr val="tx2">
                <a:alpha val="2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84834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8AD44D-1B24-453E-B5DA-419C35AA1352}"/>
              </a:ext>
            </a:extLst>
          </p:cNvPr>
          <p:cNvSpPr>
            <a:spLocks noGrp="1"/>
          </p:cNvSpPr>
          <p:nvPr>
            <p:ph type="dt" sz="half" idx="10"/>
          </p:nvPr>
        </p:nvSpPr>
        <p:spPr/>
        <p:txBody>
          <a:bodyPr/>
          <a:lstStyle>
            <a:lvl1pPr>
              <a:defRPr b="0" i="0">
                <a:solidFill>
                  <a:schemeClr val="accent4"/>
                </a:solidFill>
                <a:latin typeface="Source Sans Pro" panose="020B0503030403020204" pitchFamily="34" charset="0"/>
              </a:defRPr>
            </a:lvl1pPr>
          </a:lstStyle>
          <a:p>
            <a:fld id="{6A069B2E-7200-4430-8F80-F0A9F761D275}" type="datetimeFigureOut">
              <a:rPr lang="en-US" smtClean="0"/>
              <a:t>3/11/2025</a:t>
            </a:fld>
            <a:endParaRPr lang="en-US"/>
          </a:p>
        </p:txBody>
      </p:sp>
      <p:sp>
        <p:nvSpPr>
          <p:cNvPr id="3" name="Footer Placeholder 2">
            <a:extLst>
              <a:ext uri="{FF2B5EF4-FFF2-40B4-BE49-F238E27FC236}">
                <a16:creationId xmlns:a16="http://schemas.microsoft.com/office/drawing/2014/main" id="{F2AF97F5-E6B1-495F-BF95-B766902BFAF5}"/>
              </a:ext>
            </a:extLst>
          </p:cNvPr>
          <p:cNvSpPr>
            <a:spLocks noGrp="1"/>
          </p:cNvSpPr>
          <p:nvPr>
            <p:ph type="ftr" sz="quarter" idx="11"/>
          </p:nvPr>
        </p:nvSpPr>
        <p:spPr/>
        <p:txBody>
          <a:bodyPr/>
          <a:lstStyle>
            <a:lvl1pPr>
              <a:defRPr b="0" i="0">
                <a:solidFill>
                  <a:schemeClr val="accent4"/>
                </a:solidFill>
                <a:latin typeface="Source Sans Pro" panose="020B0503030403020204" pitchFamily="34" charset="0"/>
              </a:defRPr>
            </a:lvl1pPr>
          </a:lstStyle>
          <a:p>
            <a:endParaRPr lang="en-US"/>
          </a:p>
        </p:txBody>
      </p:sp>
      <p:sp>
        <p:nvSpPr>
          <p:cNvPr id="4" name="Slide Number Placeholder 3">
            <a:extLst>
              <a:ext uri="{FF2B5EF4-FFF2-40B4-BE49-F238E27FC236}">
                <a16:creationId xmlns:a16="http://schemas.microsoft.com/office/drawing/2014/main" id="{410AE58D-283F-44CA-B126-3CF58AFA35E5}"/>
              </a:ext>
            </a:extLst>
          </p:cNvPr>
          <p:cNvSpPr>
            <a:spLocks noGrp="1"/>
          </p:cNvSpPr>
          <p:nvPr>
            <p:ph type="sldNum" sz="quarter" idx="12"/>
          </p:nvPr>
        </p:nvSpPr>
        <p:spPr/>
        <p:txBody>
          <a:bodyPr/>
          <a:lstStyle>
            <a:lvl1pPr>
              <a:defRPr b="0" i="0">
                <a:solidFill>
                  <a:schemeClr val="accent4"/>
                </a:solidFill>
                <a:latin typeface="Source Sans Pro" panose="020B0503030403020204" pitchFamily="34" charset="0"/>
              </a:defRPr>
            </a:lvl1pPr>
          </a:lstStyle>
          <a:p>
            <a:fld id="{B3AE46F4-4864-4315-A47A-19C4C99E379A}" type="slidenum">
              <a:rPr lang="en-US" smtClean="0"/>
              <a:t>‹#›</a:t>
            </a:fld>
            <a:endParaRPr lang="en-US"/>
          </a:p>
        </p:txBody>
      </p:sp>
    </p:spTree>
    <p:extLst>
      <p:ext uri="{BB962C8B-B14F-4D97-AF65-F5344CB8AC3E}">
        <p14:creationId xmlns:p14="http://schemas.microsoft.com/office/powerpoint/2010/main" val="16700713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Closing Pag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BEA4C18-AD7B-6842-9DD5-E6A529B120AB}"/>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09729" y="3274784"/>
            <a:ext cx="3572543" cy="308433"/>
          </a:xfrm>
          <a:prstGeom prst="rect">
            <a:avLst/>
          </a:prstGeom>
        </p:spPr>
      </p:pic>
    </p:spTree>
    <p:extLst>
      <p:ext uri="{BB962C8B-B14F-4D97-AF65-F5344CB8AC3E}">
        <p14:creationId xmlns:p14="http://schemas.microsoft.com/office/powerpoint/2010/main" val="8682538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END OF LAYOUTS]">
    <p:bg>
      <p:bgPr>
        <a:solidFill>
          <a:schemeClr val="tx2">
            <a:lumMod val="1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775A2FB-C964-03FC-2214-569B1532E611}"/>
              </a:ext>
            </a:extLst>
          </p:cNvPr>
          <p:cNvSpPr txBox="1"/>
          <p:nvPr/>
        </p:nvSpPr>
        <p:spPr>
          <a:xfrm>
            <a:off x="685800" y="685800"/>
            <a:ext cx="10820400" cy="5486400"/>
          </a:xfrm>
          <a:prstGeom prst="rect">
            <a:avLst/>
          </a:prstGeom>
          <a:noFill/>
        </p:spPr>
        <p:txBody>
          <a:bodyPr wrap="square" lIns="0" tIns="0" rIns="0" bIns="0" rtlCol="0" anchor="ctr">
            <a:noAutofit/>
          </a:bodyPr>
          <a:lstStyle/>
          <a:p>
            <a:pPr algn="ctr"/>
            <a:r>
              <a:rPr lang="en-US" sz="11500" b="0" i="0" cap="all" baseline="0" dirty="0">
                <a:solidFill>
                  <a:schemeClr val="tx1"/>
                </a:solidFill>
                <a:latin typeface="Source Sans Pro" panose="020B0503030403020204" pitchFamily="34" charset="0"/>
              </a:rPr>
              <a:t>Do not use layouts past this point</a:t>
            </a:r>
          </a:p>
        </p:txBody>
      </p:sp>
    </p:spTree>
    <p:extLst>
      <p:ext uri="{BB962C8B-B14F-4D97-AF65-F5344CB8AC3E}">
        <p14:creationId xmlns:p14="http://schemas.microsoft.com/office/powerpoint/2010/main" val="42411643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13" name="Text Placeholder 17"/>
          <p:cNvSpPr>
            <a:spLocks noGrp="1"/>
          </p:cNvSpPr>
          <p:nvPr>
            <p:ph type="body" sz="quarter" idx="12"/>
          </p:nvPr>
        </p:nvSpPr>
        <p:spPr>
          <a:xfrm>
            <a:off x="602980" y="130875"/>
            <a:ext cx="10972800" cy="434975"/>
          </a:xfrm>
        </p:spPr>
        <p:txBody>
          <a:bodyPr anchor="ctr">
            <a:noAutofit/>
          </a:bodyPr>
          <a:lstStyle>
            <a:lvl1pPr algn="l">
              <a:buFontTx/>
              <a:buNone/>
              <a:defRPr sz="1000" baseline="0"/>
            </a:lvl1pPr>
          </a:lstStyle>
          <a:p>
            <a:pPr lvl="0"/>
            <a:r>
              <a:rPr lang="en-US"/>
              <a:t>Click to edit Master text styles</a:t>
            </a:r>
          </a:p>
        </p:txBody>
      </p:sp>
      <p:sp>
        <p:nvSpPr>
          <p:cNvPr id="5" name="Content Placeholder 2"/>
          <p:cNvSpPr>
            <a:spLocks noGrp="1"/>
          </p:cNvSpPr>
          <p:nvPr>
            <p:ph sz="half" idx="18"/>
          </p:nvPr>
        </p:nvSpPr>
        <p:spPr>
          <a:xfrm>
            <a:off x="6193234" y="1600203"/>
            <a:ext cx="4714721" cy="4525963"/>
          </a:xfrm>
        </p:spPr>
        <p:txBody>
          <a:bodyPr>
            <a:noAutofit/>
          </a:bodyPr>
          <a:lstStyle>
            <a:lvl1pPr>
              <a:buFontTx/>
              <a:buNone/>
              <a:tabLst>
                <a:tab pos="3355975" algn="r"/>
              </a:tabLst>
              <a:defRPr sz="1200"/>
            </a:lvl1pPr>
            <a:lvl2pPr>
              <a:buFontTx/>
              <a:buNone/>
              <a:tabLst>
                <a:tab pos="3355975" algn="r"/>
              </a:tabLst>
              <a:defRPr sz="1200"/>
            </a:lvl2pPr>
            <a:lvl3pPr>
              <a:buFontTx/>
              <a:buNone/>
              <a:tabLst>
                <a:tab pos="3355975" algn="r"/>
              </a:tabLst>
              <a:defRPr sz="1200"/>
            </a:lvl3pPr>
            <a:lvl4pPr>
              <a:buFontTx/>
              <a:buNone/>
              <a:tabLst>
                <a:tab pos="3355975" algn="r"/>
              </a:tabLst>
              <a:defRPr sz="1200"/>
            </a:lvl4pPr>
            <a:lvl5pPr>
              <a:buFontTx/>
              <a:buNone/>
              <a:tabLst>
                <a:tab pos="3355975" algn="r"/>
              </a:tabLst>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half" idx="17"/>
          </p:nvPr>
        </p:nvSpPr>
        <p:spPr>
          <a:xfrm>
            <a:off x="620460" y="1600203"/>
            <a:ext cx="4714721" cy="4525963"/>
          </a:xfrm>
        </p:spPr>
        <p:txBody>
          <a:bodyPr>
            <a:noAutofit/>
          </a:bodyPr>
          <a:lstStyle>
            <a:lvl1pPr marL="0" indent="0">
              <a:buFontTx/>
              <a:buNone/>
              <a:tabLst>
                <a:tab pos="3355975" algn="r"/>
              </a:tabLst>
              <a:defRPr sz="1200"/>
            </a:lvl1pPr>
            <a:lvl2pPr>
              <a:buFontTx/>
              <a:buNone/>
              <a:tabLst>
                <a:tab pos="3355975" algn="r"/>
              </a:tabLst>
              <a:defRPr sz="1200"/>
            </a:lvl2pPr>
            <a:lvl3pPr>
              <a:buFontTx/>
              <a:buNone/>
              <a:tabLst>
                <a:tab pos="3355975" algn="r"/>
              </a:tabLst>
              <a:defRPr sz="1200"/>
            </a:lvl3pPr>
            <a:lvl4pPr>
              <a:buFontTx/>
              <a:buNone/>
              <a:tabLst>
                <a:tab pos="3355975" algn="r"/>
              </a:tabLst>
              <a:defRPr sz="1200"/>
            </a:lvl4pPr>
            <a:lvl5pPr>
              <a:buFontTx/>
              <a:buNone/>
              <a:tabLst>
                <a:tab pos="3355975" algn="r"/>
              </a:tabLst>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0"/>
          <p:cNvSpPr>
            <a:spLocks noGrp="1"/>
          </p:cNvSpPr>
          <p:nvPr>
            <p:ph type="body" sz="quarter" idx="13"/>
          </p:nvPr>
        </p:nvSpPr>
        <p:spPr>
          <a:xfrm>
            <a:off x="614742" y="1253301"/>
            <a:ext cx="4709583" cy="277708"/>
          </a:xfrm>
        </p:spPr>
        <p:txBody>
          <a:bodyPr>
            <a:noAutofit/>
          </a:bodyPr>
          <a:lstStyle>
            <a:lvl1pPr algn="l">
              <a:spcBef>
                <a:spcPts val="0"/>
              </a:spcBef>
              <a:buFontTx/>
              <a:buNone/>
              <a:defRPr sz="14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a:t>Click to edit Master text styles</a:t>
            </a:r>
          </a:p>
        </p:txBody>
      </p:sp>
      <p:sp>
        <p:nvSpPr>
          <p:cNvPr id="9" name="Text Placeholder 20"/>
          <p:cNvSpPr>
            <a:spLocks noGrp="1"/>
          </p:cNvSpPr>
          <p:nvPr>
            <p:ph type="body" sz="quarter" idx="15"/>
          </p:nvPr>
        </p:nvSpPr>
        <p:spPr>
          <a:xfrm>
            <a:off x="6193197" y="1253301"/>
            <a:ext cx="4709583" cy="277708"/>
          </a:xfrm>
        </p:spPr>
        <p:txBody>
          <a:bodyPr>
            <a:noAutofit/>
          </a:bodyPr>
          <a:lstStyle>
            <a:lvl1pPr algn="l">
              <a:spcBef>
                <a:spcPts val="0"/>
              </a:spcBef>
              <a:buFontTx/>
              <a:buNone/>
              <a:defRPr sz="14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a:t>Click to edit Master text styles</a:t>
            </a:r>
          </a:p>
        </p:txBody>
      </p:sp>
      <p:sp>
        <p:nvSpPr>
          <p:cNvPr id="14" name="Title 1"/>
          <p:cNvSpPr>
            <a:spLocks noGrp="1"/>
          </p:cNvSpPr>
          <p:nvPr>
            <p:ph type="title"/>
          </p:nvPr>
        </p:nvSpPr>
        <p:spPr>
          <a:xfrm>
            <a:off x="963084" y="561748"/>
            <a:ext cx="10363200" cy="513386"/>
          </a:xfrm>
        </p:spPr>
        <p:txBody>
          <a:bodyPr/>
          <a:lstStyle>
            <a:lvl1pPr algn="ctr">
              <a:defRPr sz="1600" b="1" cap="all"/>
            </a:lvl1pPr>
          </a:lstStyle>
          <a:p>
            <a:r>
              <a:rPr lang="en-US"/>
              <a:t>Click to edit Master title style</a:t>
            </a:r>
            <a:endParaRPr lang="en-US" dirty="0"/>
          </a:p>
        </p:txBody>
      </p:sp>
      <p:sp>
        <p:nvSpPr>
          <p:cNvPr id="11" name="Slide Number Placeholder 5"/>
          <p:cNvSpPr>
            <a:spLocks noGrp="1"/>
          </p:cNvSpPr>
          <p:nvPr>
            <p:ph type="sldNum" sz="quarter" idx="19"/>
          </p:nvPr>
        </p:nvSpPr>
        <p:spPr/>
        <p:txBody>
          <a:bodyPr/>
          <a:lstStyle>
            <a:lvl1pPr>
              <a:defRPr smtClean="0"/>
            </a:lvl1pPr>
          </a:lstStyle>
          <a:p>
            <a:pPr>
              <a:defRPr/>
            </a:pPr>
            <a:fld id="{0262E76A-FC27-49F6-9E9F-AF19A17AF888}" type="slidenum">
              <a:rPr lang="en-US" altLang="en-US"/>
              <a:pPr>
                <a:defRPr/>
              </a:pPr>
              <a:t>‹#›</a:t>
            </a:fld>
            <a:endParaRPr lang="en-US" altLang="en-US"/>
          </a:p>
        </p:txBody>
      </p:sp>
    </p:spTree>
    <p:extLst>
      <p:ext uri="{BB962C8B-B14F-4D97-AF65-F5344CB8AC3E}">
        <p14:creationId xmlns:p14="http://schemas.microsoft.com/office/powerpoint/2010/main" val="105273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1_Title Slide (Client Logo)">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624638C-8CE5-4247-9970-8768D0AD3455}"/>
              </a:ext>
            </a:extLst>
          </p:cNvPr>
          <p:cNvSpPr/>
          <p:nvPr userDrawn="1"/>
        </p:nvSpPr>
        <p:spPr>
          <a:xfrm flipV="1">
            <a:off x="0" y="0"/>
            <a:ext cx="12192000" cy="6172200"/>
          </a:xfrm>
          <a:prstGeom prst="rect">
            <a:avLst/>
          </a:prstGeom>
          <a:solidFill>
            <a:schemeClr val="bg2"/>
          </a:solidFill>
          <a:ln>
            <a:noFill/>
          </a:ln>
          <a:effectLst>
            <a:innerShdw blurRad="254000" dist="50800" dir="16200000">
              <a:schemeClr val="bg2">
                <a:lumMod val="1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sp>
        <p:nvSpPr>
          <p:cNvPr id="3" name="Subtitle 2">
            <a:extLst>
              <a:ext uri="{FF2B5EF4-FFF2-40B4-BE49-F238E27FC236}">
                <a16:creationId xmlns:a16="http://schemas.microsoft.com/office/drawing/2014/main" id="{9A3ED149-C23D-40D9-9CE0-C20C9EAC0CF3}"/>
              </a:ext>
            </a:extLst>
          </p:cNvPr>
          <p:cNvSpPr>
            <a:spLocks noGrp="1"/>
          </p:cNvSpPr>
          <p:nvPr>
            <p:ph type="subTitle" idx="1"/>
          </p:nvPr>
        </p:nvSpPr>
        <p:spPr>
          <a:xfrm>
            <a:off x="685800" y="3675888"/>
            <a:ext cx="10820400" cy="914399"/>
          </a:xfrm>
        </p:spPr>
        <p:txBody>
          <a:bodyPr/>
          <a:lstStyle>
            <a:lvl1pPr marL="0" indent="0" algn="ctr">
              <a:lnSpc>
                <a:spcPct val="100000"/>
              </a:lnSpc>
              <a:buNone/>
              <a:defRPr sz="3200" b="0" i="0">
                <a:solidFill>
                  <a:schemeClr val="accent2"/>
                </a:solidFill>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Graphic 13">
            <a:extLst>
              <a:ext uri="{FF2B5EF4-FFF2-40B4-BE49-F238E27FC236}">
                <a16:creationId xmlns:a16="http://schemas.microsoft.com/office/drawing/2014/main" id="{F5CDBCA0-5E97-4356-ABF4-7CBFF60B2A6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34857" y="6414854"/>
            <a:ext cx="2322286" cy="200492"/>
          </a:xfrm>
          <a:prstGeom prst="rect">
            <a:avLst/>
          </a:prstGeom>
        </p:spPr>
      </p:pic>
      <p:sp>
        <p:nvSpPr>
          <p:cNvPr id="2" name="Title 1">
            <a:extLst>
              <a:ext uri="{FF2B5EF4-FFF2-40B4-BE49-F238E27FC236}">
                <a16:creationId xmlns:a16="http://schemas.microsoft.com/office/drawing/2014/main" id="{63336ABC-A68B-47AA-8637-A30E5C19AE60}"/>
              </a:ext>
            </a:extLst>
          </p:cNvPr>
          <p:cNvSpPr>
            <a:spLocks noGrp="1"/>
          </p:cNvSpPr>
          <p:nvPr>
            <p:ph type="ctrTitle"/>
          </p:nvPr>
        </p:nvSpPr>
        <p:spPr>
          <a:xfrm>
            <a:off x="685800" y="2069512"/>
            <a:ext cx="10820400" cy="1304387"/>
          </a:xfrm>
        </p:spPr>
        <p:txBody>
          <a:bodyPr anchor="b"/>
          <a:lstStyle>
            <a:lvl1pPr algn="ctr">
              <a:defRPr sz="6000" b="0" i="0">
                <a:latin typeface="Source Sans Pro" panose="020B0503030403020204" pitchFamily="34" charset="0"/>
              </a:defRPr>
            </a:lvl1pPr>
          </a:lstStyle>
          <a:p>
            <a:r>
              <a:rPr lang="en-US" dirty="0"/>
              <a:t>Click to edit Master title style</a:t>
            </a:r>
          </a:p>
        </p:txBody>
      </p:sp>
      <p:sp>
        <p:nvSpPr>
          <p:cNvPr id="7" name="Date Placeholder 6">
            <a:extLst>
              <a:ext uri="{FF2B5EF4-FFF2-40B4-BE49-F238E27FC236}">
                <a16:creationId xmlns:a16="http://schemas.microsoft.com/office/drawing/2014/main" id="{24A86C2B-C1E7-4752-AC50-E8E1E734E782}"/>
              </a:ext>
            </a:extLst>
          </p:cNvPr>
          <p:cNvSpPr>
            <a:spLocks noGrp="1"/>
          </p:cNvSpPr>
          <p:nvPr>
            <p:ph type="dt" sz="half" idx="10"/>
          </p:nvPr>
        </p:nvSpPr>
        <p:spPr>
          <a:xfrm>
            <a:off x="685800" y="5798148"/>
            <a:ext cx="1245681" cy="136525"/>
          </a:xfrm>
        </p:spPr>
        <p:txBody>
          <a:bodyPr/>
          <a:lstStyle>
            <a:lvl1pPr>
              <a:defRPr b="0" i="0">
                <a:solidFill>
                  <a:schemeClr val="accent4"/>
                </a:solidFill>
                <a:latin typeface="Source Sans Pro" panose="020B0503030403020204" pitchFamily="34" charset="0"/>
              </a:defRPr>
            </a:lvl1pPr>
          </a:lstStyle>
          <a:p>
            <a:fld id="{0BBDF3C6-B9C0-4E42-9FB2-D436DD6B22E2}" type="datetime1">
              <a:rPr lang="en-US" smtClean="0"/>
              <a:pPr/>
              <a:t>3/11/2025</a:t>
            </a:fld>
            <a:endParaRPr lang="en-US" dirty="0"/>
          </a:p>
        </p:txBody>
      </p:sp>
      <p:sp>
        <p:nvSpPr>
          <p:cNvPr id="8" name="Footer Placeholder 7">
            <a:extLst>
              <a:ext uri="{FF2B5EF4-FFF2-40B4-BE49-F238E27FC236}">
                <a16:creationId xmlns:a16="http://schemas.microsoft.com/office/drawing/2014/main" id="{8EE54B2F-3B18-4E97-9866-8FA7084F54BF}"/>
              </a:ext>
            </a:extLst>
          </p:cNvPr>
          <p:cNvSpPr>
            <a:spLocks noGrp="1"/>
          </p:cNvSpPr>
          <p:nvPr>
            <p:ph type="ftr" sz="quarter" idx="11"/>
          </p:nvPr>
        </p:nvSpPr>
        <p:spPr>
          <a:xfrm>
            <a:off x="3390900" y="5654811"/>
            <a:ext cx="5410200" cy="279862"/>
          </a:xfrm>
        </p:spPr>
        <p:txBody>
          <a:bodyPr/>
          <a:lstStyle>
            <a:lvl1pPr>
              <a:defRPr b="0" i="0">
                <a:solidFill>
                  <a:schemeClr val="accent4"/>
                </a:solidFill>
                <a:latin typeface="Source Sans Pro" panose="020B0503030403020204" pitchFamily="34" charset="0"/>
              </a:defRPr>
            </a:lvl1pPr>
          </a:lstStyle>
          <a:p>
            <a:endParaRPr lang="en-US" dirty="0"/>
          </a:p>
        </p:txBody>
      </p:sp>
      <p:sp>
        <p:nvSpPr>
          <p:cNvPr id="15" name="Picture Placeholder 14">
            <a:extLst>
              <a:ext uri="{FF2B5EF4-FFF2-40B4-BE49-F238E27FC236}">
                <a16:creationId xmlns:a16="http://schemas.microsoft.com/office/drawing/2014/main" id="{5D63F37A-40B7-4A13-BBCC-4C190819C13A}"/>
              </a:ext>
            </a:extLst>
          </p:cNvPr>
          <p:cNvSpPr>
            <a:spLocks noGrp="1"/>
          </p:cNvSpPr>
          <p:nvPr>
            <p:ph type="pic" sz="quarter" idx="12" hasCustomPrompt="1"/>
          </p:nvPr>
        </p:nvSpPr>
        <p:spPr>
          <a:xfrm>
            <a:off x="4358640" y="952230"/>
            <a:ext cx="3474720" cy="795232"/>
          </a:xfrm>
        </p:spPr>
        <p:txBody>
          <a:bodyPr anchor="t"/>
          <a:lstStyle>
            <a:lvl1pPr algn="ctr">
              <a:buNone/>
              <a:defRPr sz="1400" b="0" i="0">
                <a:solidFill>
                  <a:schemeClr val="tx1"/>
                </a:solidFill>
                <a:latin typeface="Source Sans Pro" panose="020B0503030403020204" pitchFamily="34" charset="0"/>
              </a:defRPr>
            </a:lvl1pPr>
          </a:lstStyle>
          <a:p>
            <a:r>
              <a:rPr lang="en-US" dirty="0"/>
              <a:t>Click picture icon to insert client logo</a:t>
            </a:r>
          </a:p>
        </p:txBody>
      </p:sp>
    </p:spTree>
    <p:extLst>
      <p:ext uri="{BB962C8B-B14F-4D97-AF65-F5344CB8AC3E}">
        <p14:creationId xmlns:p14="http://schemas.microsoft.com/office/powerpoint/2010/main" val="1948694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Digit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7B48A0B-BEB4-4A18-9468-43BE2B6A7D77}"/>
              </a:ext>
            </a:extLst>
          </p:cNvPr>
          <p:cNvSpPr/>
          <p:nvPr userDrawn="1"/>
        </p:nvSpPr>
        <p:spPr>
          <a:xfrm>
            <a:off x="0" y="0"/>
            <a:ext cx="12192000" cy="604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6F512F7-AA42-4F36-8F7E-CB7CD6AAEAF3}"/>
              </a:ext>
            </a:extLst>
          </p:cNvPr>
          <p:cNvSpPr/>
          <p:nvPr userDrawn="1"/>
        </p:nvSpPr>
        <p:spPr>
          <a:xfrm>
            <a:off x="0" y="5962709"/>
            <a:ext cx="12192000" cy="228600"/>
          </a:xfrm>
          <a:prstGeom prst="rect">
            <a:avLst/>
          </a:prstGeom>
          <a:solidFill>
            <a:schemeClr val="accent2"/>
          </a:solidFill>
          <a:ln>
            <a:noFill/>
          </a:ln>
          <a:effectLst>
            <a:innerShdw blurRad="254000" dist="50800" dir="16200000">
              <a:schemeClr val="tx2">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ACC65C-1E8A-4AD7-BF9E-A307D4C49436}"/>
              </a:ext>
            </a:extLst>
          </p:cNvPr>
          <p:cNvSpPr>
            <a:spLocks noGrp="1"/>
          </p:cNvSpPr>
          <p:nvPr>
            <p:ph type="title"/>
          </p:nvPr>
        </p:nvSpPr>
        <p:spPr>
          <a:xfrm>
            <a:off x="1371600" y="0"/>
            <a:ext cx="8343900" cy="2918710"/>
          </a:xfrm>
        </p:spPr>
        <p:txBody>
          <a:bodyPr anchor="b"/>
          <a:lstStyle>
            <a:lvl1pPr algn="l">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045F2A9-1816-4BBB-BE9D-5D22652D3F48}"/>
              </a:ext>
            </a:extLst>
          </p:cNvPr>
          <p:cNvSpPr>
            <a:spLocks noGrp="1"/>
          </p:cNvSpPr>
          <p:nvPr>
            <p:ph type="body" idx="1"/>
          </p:nvPr>
        </p:nvSpPr>
        <p:spPr>
          <a:xfrm>
            <a:off x="1371600" y="3400566"/>
            <a:ext cx="8343900" cy="1171434"/>
          </a:xfrm>
        </p:spPr>
        <p:txBody>
          <a:bodyPr/>
          <a:lstStyle>
            <a:lvl1pPr marL="0" indent="0" algn="l">
              <a:lnSpc>
                <a:spcPct val="90000"/>
              </a:lnSpc>
              <a:spcBef>
                <a:spcPts val="0"/>
              </a:spcBef>
              <a:buNone/>
              <a:defRPr sz="2400" b="1" i="0" cap="all" baseline="0">
                <a:solidFill>
                  <a:schemeClr val="accent2"/>
                </a:solidFill>
                <a:latin typeface="Source Sans Pro Semibold"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379D892E-440C-4A40-83D9-EDBD28138604}"/>
              </a:ext>
            </a:extLst>
          </p:cNvPr>
          <p:cNvSpPr>
            <a:spLocks noGrp="1"/>
          </p:cNvSpPr>
          <p:nvPr>
            <p:ph type="dt" sz="half" idx="10"/>
          </p:nvPr>
        </p:nvSpPr>
        <p:spPr/>
        <p:txBody>
          <a:bodyPr/>
          <a:lstStyle>
            <a:lvl1pPr>
              <a:defRPr>
                <a:solidFill>
                  <a:schemeClr val="accent4"/>
                </a:solidFill>
              </a:defRPr>
            </a:lvl1pPr>
          </a:lstStyle>
          <a:p>
            <a:fld id="{949AAA2D-9032-43D5-B2E1-0FD95A86EF3E}" type="datetime1">
              <a:rPr lang="en-US" smtClean="0"/>
              <a:pPr/>
              <a:t>3/11/2025</a:t>
            </a:fld>
            <a:endParaRPr lang="en-US"/>
          </a:p>
        </p:txBody>
      </p:sp>
      <p:sp>
        <p:nvSpPr>
          <p:cNvPr id="5" name="Footer Placeholder 4">
            <a:extLst>
              <a:ext uri="{FF2B5EF4-FFF2-40B4-BE49-F238E27FC236}">
                <a16:creationId xmlns:a16="http://schemas.microsoft.com/office/drawing/2014/main" id="{33C6AEC0-C462-4EF0-B0E9-663A359BFB81}"/>
              </a:ext>
            </a:extLst>
          </p:cNvPr>
          <p:cNvSpPr>
            <a:spLocks noGrp="1"/>
          </p:cNvSpPr>
          <p:nvPr>
            <p:ph type="ftr" sz="quarter" idx="11"/>
          </p:nvPr>
        </p:nvSpPr>
        <p:spPr/>
        <p:txBody>
          <a:bodyPr/>
          <a:lstStyle>
            <a:lvl1pPr>
              <a:defRPr>
                <a:solidFill>
                  <a:schemeClr val="accent4"/>
                </a:solidFill>
              </a:defRPr>
            </a:lvl1pPr>
          </a:lstStyle>
          <a:p>
            <a:endParaRPr lang="en-US" dirty="0"/>
          </a:p>
        </p:txBody>
      </p:sp>
      <p:sp>
        <p:nvSpPr>
          <p:cNvPr id="6" name="Slide Number Placeholder 5">
            <a:extLst>
              <a:ext uri="{FF2B5EF4-FFF2-40B4-BE49-F238E27FC236}">
                <a16:creationId xmlns:a16="http://schemas.microsoft.com/office/drawing/2014/main" id="{E9DD5AAD-DB3A-437E-9FAD-30BF2B5DFD00}"/>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dirty="0"/>
          </a:p>
        </p:txBody>
      </p:sp>
    </p:spTree>
    <p:extLst>
      <p:ext uri="{BB962C8B-B14F-4D97-AF65-F5344CB8AC3E}">
        <p14:creationId xmlns:p14="http://schemas.microsoft.com/office/powerpoint/2010/main" val="3003303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7A7F3-1BEE-4E36-8276-A73CF83341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586654-FB02-4AD7-9E0C-110F4DABF321}"/>
              </a:ext>
            </a:extLst>
          </p:cNvPr>
          <p:cNvSpPr>
            <a:spLocks noGrp="1"/>
          </p:cNvSpPr>
          <p:nvPr>
            <p:ph idx="1" hasCustomPrompt="1"/>
          </p:nvPr>
        </p:nvSpPr>
        <p:spPr>
          <a:xfrm>
            <a:off x="685799" y="1600201"/>
            <a:ext cx="10820399" cy="4499272"/>
          </a:xfrm>
        </p:spPr>
        <p:txBody>
          <a:bodyPr/>
          <a:lstStyle>
            <a:lvl1pPr>
              <a:defRPr/>
            </a:lvl1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9FAA16-E70E-4455-BBF7-DFC20FED6021}"/>
              </a:ext>
            </a:extLst>
          </p:cNvPr>
          <p:cNvSpPr>
            <a:spLocks noGrp="1"/>
          </p:cNvSpPr>
          <p:nvPr>
            <p:ph type="dt" sz="half" idx="10"/>
          </p:nvPr>
        </p:nvSpPr>
        <p:spPr/>
        <p:txBody>
          <a:bodyPr/>
          <a:lstStyle>
            <a:lvl1pPr>
              <a:defRPr b="0" i="0">
                <a:solidFill>
                  <a:schemeClr val="accent4"/>
                </a:solidFill>
                <a:latin typeface="Arial" panose="020B0604020202020204" pitchFamily="34" charset="0"/>
              </a:defRPr>
            </a:lvl1pPr>
          </a:lstStyle>
          <a:p>
            <a:fld id="{ECA1D3C3-3695-4641-9A0B-E8F3C7980BCD}" type="datetime1">
              <a:rPr lang="en-US" smtClean="0"/>
              <a:pPr/>
              <a:t>3/11/2025</a:t>
            </a:fld>
            <a:endParaRPr lang="en-US" dirty="0"/>
          </a:p>
        </p:txBody>
      </p:sp>
      <p:sp>
        <p:nvSpPr>
          <p:cNvPr id="5" name="Footer Placeholder 4">
            <a:extLst>
              <a:ext uri="{FF2B5EF4-FFF2-40B4-BE49-F238E27FC236}">
                <a16:creationId xmlns:a16="http://schemas.microsoft.com/office/drawing/2014/main" id="{DAC1FB17-72CA-48D3-B67A-A4F204802A94}"/>
              </a:ext>
            </a:extLst>
          </p:cNvPr>
          <p:cNvSpPr>
            <a:spLocks noGrp="1"/>
          </p:cNvSpPr>
          <p:nvPr>
            <p:ph type="ftr" sz="quarter" idx="11"/>
          </p:nvPr>
        </p:nvSpPr>
        <p:spPr/>
        <p:txBody>
          <a:bodyPr/>
          <a:lstStyle>
            <a:lvl1pPr>
              <a:defRPr b="0" i="0">
                <a:solidFill>
                  <a:schemeClr val="accent4"/>
                </a:solidFill>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8F5733EA-8232-42B5-8645-0C7D05477A30}"/>
              </a:ext>
            </a:extLst>
          </p:cNvPr>
          <p:cNvSpPr>
            <a:spLocks noGrp="1"/>
          </p:cNvSpPr>
          <p:nvPr>
            <p:ph type="sldNum" sz="quarter" idx="12"/>
          </p:nvPr>
        </p:nvSpPr>
        <p:spPr/>
        <p:txBody>
          <a:bodyPr/>
          <a:lstStyle>
            <a:lvl1pPr>
              <a:defRPr b="0" i="0">
                <a:solidFill>
                  <a:schemeClr val="accent4"/>
                </a:solidFill>
                <a:latin typeface="Arial" panose="020B0604020202020204" pitchFamily="34" charset="0"/>
              </a:defRPr>
            </a:lvl1pPr>
          </a:lstStyle>
          <a:p>
            <a:fld id="{4737D6AF-2FA5-476A-AF60-7A8CDF2E2DFB}" type="slidenum">
              <a:rPr lang="en-US" smtClean="0"/>
              <a:pPr/>
              <a:t>‹#›</a:t>
            </a:fld>
            <a:endParaRPr lang="en-US" dirty="0"/>
          </a:p>
        </p:txBody>
      </p:sp>
      <p:cxnSp>
        <p:nvCxnSpPr>
          <p:cNvPr id="7" name="Straight Connector 6">
            <a:extLst>
              <a:ext uri="{FF2B5EF4-FFF2-40B4-BE49-F238E27FC236}">
                <a16:creationId xmlns:a16="http://schemas.microsoft.com/office/drawing/2014/main" id="{530A776A-63F9-DE40-BCF3-A21320E0C27F}"/>
              </a:ext>
            </a:extLst>
          </p:cNvPr>
          <p:cNvCxnSpPr>
            <a:cxnSpLocks/>
          </p:cNvCxnSpPr>
          <p:nvPr userDrawn="1"/>
        </p:nvCxnSpPr>
        <p:spPr>
          <a:xfrm flipH="1">
            <a:off x="685800" y="6246477"/>
            <a:ext cx="108204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64084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7A7F3-1BEE-4E36-8276-A73CF83341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586654-FB02-4AD7-9E0C-110F4DABF321}"/>
              </a:ext>
            </a:extLst>
          </p:cNvPr>
          <p:cNvSpPr>
            <a:spLocks noGrp="1"/>
          </p:cNvSpPr>
          <p:nvPr>
            <p:ph idx="1" hasCustomPrompt="1"/>
          </p:nvPr>
        </p:nvSpPr>
        <p:spPr>
          <a:xfrm>
            <a:off x="685800" y="1600201"/>
            <a:ext cx="10820400" cy="4499272"/>
          </a:xfrm>
        </p:spPr>
        <p:txBody>
          <a:bodyPr numCol="3" spcCol="228600"/>
          <a:lstStyle>
            <a:lvl1pPr>
              <a:defRPr/>
            </a:lvl1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9FAA16-E70E-4455-BBF7-DFC20FED6021}"/>
              </a:ext>
            </a:extLst>
          </p:cNvPr>
          <p:cNvSpPr>
            <a:spLocks noGrp="1"/>
          </p:cNvSpPr>
          <p:nvPr>
            <p:ph type="dt" sz="half" idx="10"/>
          </p:nvPr>
        </p:nvSpPr>
        <p:spPr/>
        <p:txBody>
          <a:bodyPr/>
          <a:lstStyle>
            <a:lvl1pPr>
              <a:defRPr>
                <a:solidFill>
                  <a:schemeClr val="accent4"/>
                </a:solidFill>
              </a:defRPr>
            </a:lvl1pPr>
          </a:lstStyle>
          <a:p>
            <a:fld id="{141C7F59-666D-404A-8467-C49F4F553A31}" type="datetime1">
              <a:rPr lang="en-US" smtClean="0"/>
              <a:pPr/>
              <a:t>3/11/2025</a:t>
            </a:fld>
            <a:endParaRPr lang="en-US"/>
          </a:p>
        </p:txBody>
      </p:sp>
      <p:sp>
        <p:nvSpPr>
          <p:cNvPr id="5" name="Footer Placeholder 4">
            <a:extLst>
              <a:ext uri="{FF2B5EF4-FFF2-40B4-BE49-F238E27FC236}">
                <a16:creationId xmlns:a16="http://schemas.microsoft.com/office/drawing/2014/main" id="{DAC1FB17-72CA-48D3-B67A-A4F204802A94}"/>
              </a:ext>
            </a:extLst>
          </p:cNvPr>
          <p:cNvSpPr>
            <a:spLocks noGrp="1"/>
          </p:cNvSpPr>
          <p:nvPr>
            <p:ph type="ftr" sz="quarter" idx="11"/>
          </p:nvPr>
        </p:nvSpPr>
        <p:spPr/>
        <p:txBody>
          <a:bodyPr/>
          <a:lstStyle>
            <a:lvl1pPr>
              <a:defRPr>
                <a:solidFill>
                  <a:schemeClr val="accent4"/>
                </a:solidFill>
              </a:defRPr>
            </a:lvl1pPr>
          </a:lstStyle>
          <a:p>
            <a:endParaRPr lang="en-US"/>
          </a:p>
        </p:txBody>
      </p:sp>
      <p:sp>
        <p:nvSpPr>
          <p:cNvPr id="6" name="Slide Number Placeholder 5">
            <a:extLst>
              <a:ext uri="{FF2B5EF4-FFF2-40B4-BE49-F238E27FC236}">
                <a16:creationId xmlns:a16="http://schemas.microsoft.com/office/drawing/2014/main" id="{8F5733EA-8232-42B5-8645-0C7D05477A30}"/>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a:p>
        </p:txBody>
      </p:sp>
      <p:cxnSp>
        <p:nvCxnSpPr>
          <p:cNvPr id="8" name="Straight Connector 7">
            <a:extLst>
              <a:ext uri="{FF2B5EF4-FFF2-40B4-BE49-F238E27FC236}">
                <a16:creationId xmlns:a16="http://schemas.microsoft.com/office/drawing/2014/main" id="{9B00EF6A-E835-074F-AC4B-1F7108BE6ABC}"/>
              </a:ext>
            </a:extLst>
          </p:cNvPr>
          <p:cNvCxnSpPr>
            <a:cxnSpLocks/>
          </p:cNvCxnSpPr>
          <p:nvPr userDrawn="1"/>
        </p:nvCxnSpPr>
        <p:spPr>
          <a:xfrm flipH="1">
            <a:off x="685800" y="6246477"/>
            <a:ext cx="108204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7897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7A7F3-1BEE-4E36-8276-A73CF8334142}"/>
              </a:ext>
            </a:extLst>
          </p:cNvPr>
          <p:cNvSpPr>
            <a:spLocks noGrp="1"/>
          </p:cNvSpPr>
          <p:nvPr>
            <p:ph type="title"/>
          </p:nvPr>
        </p:nvSpPr>
        <p:spPr>
          <a:xfrm>
            <a:off x="685800" y="681038"/>
            <a:ext cx="2924367" cy="1833562"/>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0586654-FB02-4AD7-9E0C-110F4DABF321}"/>
              </a:ext>
            </a:extLst>
          </p:cNvPr>
          <p:cNvSpPr>
            <a:spLocks noGrp="1"/>
          </p:cNvSpPr>
          <p:nvPr>
            <p:ph idx="1" hasCustomPrompt="1"/>
          </p:nvPr>
        </p:nvSpPr>
        <p:spPr>
          <a:xfrm>
            <a:off x="4978400" y="685800"/>
            <a:ext cx="6527800" cy="5486398"/>
          </a:xfrm>
        </p:spPr>
        <p:txBody>
          <a:bodyPr/>
          <a:lstStyle>
            <a:lvl1pPr>
              <a:defRPr/>
            </a:lvl1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9FAA16-E70E-4455-BBF7-DFC20FED6021}"/>
              </a:ext>
            </a:extLst>
          </p:cNvPr>
          <p:cNvSpPr>
            <a:spLocks noGrp="1"/>
          </p:cNvSpPr>
          <p:nvPr>
            <p:ph type="dt" sz="half" idx="10"/>
          </p:nvPr>
        </p:nvSpPr>
        <p:spPr/>
        <p:txBody>
          <a:bodyPr/>
          <a:lstStyle>
            <a:lvl1pPr>
              <a:defRPr>
                <a:solidFill>
                  <a:schemeClr val="accent4"/>
                </a:solidFill>
              </a:defRPr>
            </a:lvl1pPr>
          </a:lstStyle>
          <a:p>
            <a:fld id="{AE51C0AA-D096-4EE5-9576-72C3497234FE}" type="datetime1">
              <a:rPr lang="en-US" smtClean="0"/>
              <a:pPr/>
              <a:t>3/11/2025</a:t>
            </a:fld>
            <a:endParaRPr lang="en-US"/>
          </a:p>
        </p:txBody>
      </p:sp>
      <p:sp>
        <p:nvSpPr>
          <p:cNvPr id="6" name="Slide Number Placeholder 5">
            <a:extLst>
              <a:ext uri="{FF2B5EF4-FFF2-40B4-BE49-F238E27FC236}">
                <a16:creationId xmlns:a16="http://schemas.microsoft.com/office/drawing/2014/main" id="{8F5733EA-8232-42B5-8645-0C7D05477A30}"/>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a:p>
        </p:txBody>
      </p:sp>
      <p:sp>
        <p:nvSpPr>
          <p:cNvPr id="14" name="Rectangle 13">
            <a:extLst>
              <a:ext uri="{FF2B5EF4-FFF2-40B4-BE49-F238E27FC236}">
                <a16:creationId xmlns:a16="http://schemas.microsoft.com/office/drawing/2014/main" id="{EF7638DF-6C01-48BB-B7BF-B5F70035EFE3}"/>
              </a:ext>
            </a:extLst>
          </p:cNvPr>
          <p:cNvSpPr/>
          <p:nvPr userDrawn="1"/>
        </p:nvSpPr>
        <p:spPr>
          <a:xfrm rot="5400000">
            <a:off x="749299" y="3314700"/>
            <a:ext cx="6858000" cy="228600"/>
          </a:xfrm>
          <a:prstGeom prst="rect">
            <a:avLst/>
          </a:prstGeom>
          <a:solidFill>
            <a:schemeClr val="accent1"/>
          </a:solidFill>
          <a:ln>
            <a:noFill/>
          </a:ln>
          <a:effectLst>
            <a:innerShdw blurRad="254000" dist="50800" dir="16200000">
              <a:schemeClr val="bg2">
                <a:lumMod val="1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oter Placeholder 4">
            <a:extLst>
              <a:ext uri="{FF2B5EF4-FFF2-40B4-BE49-F238E27FC236}">
                <a16:creationId xmlns:a16="http://schemas.microsoft.com/office/drawing/2014/main" id="{C62D786E-FA93-44DB-ACEB-89390A63B0E2}"/>
              </a:ext>
            </a:extLst>
          </p:cNvPr>
          <p:cNvSpPr>
            <a:spLocks noGrp="1"/>
          </p:cNvSpPr>
          <p:nvPr>
            <p:ph type="ftr" sz="quarter" idx="11"/>
          </p:nvPr>
        </p:nvSpPr>
        <p:spPr>
          <a:xfrm>
            <a:off x="4978400" y="6335716"/>
            <a:ext cx="2926080" cy="279862"/>
          </a:xfrm>
        </p:spPr>
        <p:txBody>
          <a:bodyPr/>
          <a:lstStyle>
            <a:lvl1pPr algn="l">
              <a:defRPr/>
            </a:lvl1pPr>
          </a:lstStyle>
          <a:p>
            <a:pPr algn="l"/>
            <a:endParaRPr lang="en-US" dirty="0"/>
          </a:p>
        </p:txBody>
      </p:sp>
      <p:sp>
        <p:nvSpPr>
          <p:cNvPr id="17" name="Text Placeholder 3">
            <a:extLst>
              <a:ext uri="{FF2B5EF4-FFF2-40B4-BE49-F238E27FC236}">
                <a16:creationId xmlns:a16="http://schemas.microsoft.com/office/drawing/2014/main" id="{7652D102-DE40-4AF0-93EC-10D2C2A30868}"/>
              </a:ext>
            </a:extLst>
          </p:cNvPr>
          <p:cNvSpPr>
            <a:spLocks noGrp="1"/>
          </p:cNvSpPr>
          <p:nvPr>
            <p:ph type="body" sz="half" idx="2" hasCustomPrompt="1"/>
          </p:nvPr>
        </p:nvSpPr>
        <p:spPr>
          <a:xfrm>
            <a:off x="685801" y="2514600"/>
            <a:ext cx="2924366" cy="3565454"/>
          </a:xfrm>
        </p:spPr>
        <p:txBody>
          <a:bodyPr anchor="ctr"/>
          <a:lstStyle>
            <a:lvl1pPr marL="0" indent="0">
              <a:lnSpc>
                <a:spcPct val="90000"/>
              </a:lnSpc>
              <a:buNone/>
              <a:defRPr sz="2400" cap="none" baseline="0">
                <a:solidFill>
                  <a:schemeClr val="accent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Subtitle</a:t>
            </a:r>
          </a:p>
        </p:txBody>
      </p:sp>
      <p:cxnSp>
        <p:nvCxnSpPr>
          <p:cNvPr id="10" name="Straight Connector 9">
            <a:extLst>
              <a:ext uri="{FF2B5EF4-FFF2-40B4-BE49-F238E27FC236}">
                <a16:creationId xmlns:a16="http://schemas.microsoft.com/office/drawing/2014/main" id="{2214858F-0BB7-2541-8842-0CD34F3D9714}"/>
              </a:ext>
            </a:extLst>
          </p:cNvPr>
          <p:cNvCxnSpPr>
            <a:cxnSpLocks/>
          </p:cNvCxnSpPr>
          <p:nvPr userDrawn="1"/>
        </p:nvCxnSpPr>
        <p:spPr>
          <a:xfrm flipH="1">
            <a:off x="4978400" y="6246477"/>
            <a:ext cx="65278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48533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image" Target="../media/image7.svg"/><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5133FD-7A8D-458C-8439-040FC785187A}"/>
              </a:ext>
            </a:extLst>
          </p:cNvPr>
          <p:cNvSpPr>
            <a:spLocks noGrp="1"/>
          </p:cNvSpPr>
          <p:nvPr>
            <p:ph type="title"/>
          </p:nvPr>
        </p:nvSpPr>
        <p:spPr>
          <a:xfrm>
            <a:off x="685800" y="681038"/>
            <a:ext cx="10820400" cy="913839"/>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DA5EF38-7B05-4AAD-B470-B7DC131D8F4E}"/>
              </a:ext>
            </a:extLst>
          </p:cNvPr>
          <p:cNvSpPr>
            <a:spLocks noGrp="1"/>
          </p:cNvSpPr>
          <p:nvPr>
            <p:ph type="body" idx="1"/>
          </p:nvPr>
        </p:nvSpPr>
        <p:spPr>
          <a:xfrm>
            <a:off x="685800" y="1831506"/>
            <a:ext cx="10820400" cy="41195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40B2114-431E-4877-9811-C34559DC0FA3}"/>
              </a:ext>
            </a:extLst>
          </p:cNvPr>
          <p:cNvSpPr>
            <a:spLocks noGrp="1"/>
          </p:cNvSpPr>
          <p:nvPr>
            <p:ph type="dt" sz="half" idx="2"/>
          </p:nvPr>
        </p:nvSpPr>
        <p:spPr>
          <a:xfrm>
            <a:off x="1218229" y="6479052"/>
            <a:ext cx="1245681" cy="136525"/>
          </a:xfrm>
          <a:prstGeom prst="rect">
            <a:avLst/>
          </a:prstGeom>
        </p:spPr>
        <p:txBody>
          <a:bodyPr vert="horz" lIns="0" tIns="0" rIns="0" bIns="0" rtlCol="0" anchor="b">
            <a:noAutofit/>
          </a:bodyPr>
          <a:lstStyle>
            <a:lvl1pPr algn="l">
              <a:defRPr sz="800">
                <a:solidFill>
                  <a:schemeClr val="accent4"/>
                </a:solidFill>
                <a:latin typeface="+mn-lt"/>
              </a:defRPr>
            </a:lvl1pPr>
          </a:lstStyle>
          <a:p>
            <a:fld id="{26985383-48D8-45E7-971D-1C406F773915}" type="datetime1">
              <a:rPr lang="en-US" smtClean="0"/>
              <a:pPr/>
              <a:t>3/11/2025</a:t>
            </a:fld>
            <a:endParaRPr lang="en-US" dirty="0"/>
          </a:p>
        </p:txBody>
      </p:sp>
      <p:sp>
        <p:nvSpPr>
          <p:cNvPr id="5" name="Footer Placeholder 4">
            <a:extLst>
              <a:ext uri="{FF2B5EF4-FFF2-40B4-BE49-F238E27FC236}">
                <a16:creationId xmlns:a16="http://schemas.microsoft.com/office/drawing/2014/main" id="{9E3605BE-F6E2-45F4-B9B1-964426D2DF25}"/>
              </a:ext>
            </a:extLst>
          </p:cNvPr>
          <p:cNvSpPr>
            <a:spLocks noGrp="1"/>
          </p:cNvSpPr>
          <p:nvPr>
            <p:ph type="ftr" sz="quarter" idx="3"/>
          </p:nvPr>
        </p:nvSpPr>
        <p:spPr>
          <a:xfrm>
            <a:off x="4129378" y="6335716"/>
            <a:ext cx="3933245" cy="279862"/>
          </a:xfrm>
          <a:prstGeom prst="rect">
            <a:avLst/>
          </a:prstGeom>
        </p:spPr>
        <p:txBody>
          <a:bodyPr vert="horz" lIns="0" tIns="0" rIns="0" bIns="0" rtlCol="0" anchor="b">
            <a:noAutofit/>
          </a:bodyPr>
          <a:lstStyle>
            <a:lvl1pPr algn="ctr">
              <a:defRPr sz="900">
                <a:solidFill>
                  <a:schemeClr val="accent4"/>
                </a:solidFill>
                <a:latin typeface="+mn-lt"/>
              </a:defRPr>
            </a:lvl1pPr>
          </a:lstStyle>
          <a:p>
            <a:endParaRPr lang="en-US" dirty="0">
              <a:solidFill>
                <a:schemeClr val="accent4"/>
              </a:solidFill>
            </a:endParaRPr>
          </a:p>
        </p:txBody>
      </p:sp>
      <p:sp>
        <p:nvSpPr>
          <p:cNvPr id="6" name="Slide Number Placeholder 5">
            <a:extLst>
              <a:ext uri="{FF2B5EF4-FFF2-40B4-BE49-F238E27FC236}">
                <a16:creationId xmlns:a16="http://schemas.microsoft.com/office/drawing/2014/main" id="{B9FC0610-B941-4063-98F3-1A92C0453E10}"/>
              </a:ext>
            </a:extLst>
          </p:cNvPr>
          <p:cNvSpPr>
            <a:spLocks noGrp="1"/>
          </p:cNvSpPr>
          <p:nvPr>
            <p:ph type="sldNum" sz="quarter" idx="4"/>
          </p:nvPr>
        </p:nvSpPr>
        <p:spPr>
          <a:xfrm>
            <a:off x="685800" y="6479052"/>
            <a:ext cx="276224" cy="136525"/>
          </a:xfrm>
          <a:prstGeom prst="rect">
            <a:avLst/>
          </a:prstGeom>
        </p:spPr>
        <p:txBody>
          <a:bodyPr vert="horz" lIns="0" tIns="0" rIns="0" bIns="0" rtlCol="0" anchor="b">
            <a:noAutofit/>
          </a:bodyPr>
          <a:lstStyle>
            <a:lvl1pPr algn="l">
              <a:defRPr sz="900">
                <a:solidFill>
                  <a:schemeClr val="accent4"/>
                </a:solidFill>
                <a:latin typeface="+mn-lt"/>
              </a:defRPr>
            </a:lvl1pPr>
          </a:lstStyle>
          <a:p>
            <a:fld id="{4737D6AF-2FA5-476A-AF60-7A8CDF2E2DFB}" type="slidenum">
              <a:rPr lang="en-US" smtClean="0"/>
              <a:pPr/>
              <a:t>‹#›</a:t>
            </a:fld>
            <a:endParaRPr lang="en-US" dirty="0"/>
          </a:p>
        </p:txBody>
      </p:sp>
      <p:pic>
        <p:nvPicPr>
          <p:cNvPr id="7" name="Graphic 6">
            <a:extLst>
              <a:ext uri="{FF2B5EF4-FFF2-40B4-BE49-F238E27FC236}">
                <a16:creationId xmlns:a16="http://schemas.microsoft.com/office/drawing/2014/main" id="{561B3D46-2F2B-4C2A-BEC7-B8245B43B53B}"/>
              </a:ext>
            </a:extLst>
          </p:cNvPr>
          <p:cNvPicPr>
            <a:picLocks noChangeAspect="1"/>
          </p:cNvPicPr>
          <p:nvPr userDrawn="1"/>
        </p:nvPicPr>
        <p:blipFill>
          <a:blip r:embed="rId30" cstate="screen">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9679577" y="6450788"/>
            <a:ext cx="1826623" cy="157700"/>
          </a:xfrm>
          <a:prstGeom prst="rect">
            <a:avLst/>
          </a:prstGeom>
        </p:spPr>
      </p:pic>
    </p:spTree>
    <p:extLst>
      <p:ext uri="{BB962C8B-B14F-4D97-AF65-F5344CB8AC3E}">
        <p14:creationId xmlns:p14="http://schemas.microsoft.com/office/powerpoint/2010/main" val="4052764935"/>
      </p:ext>
    </p:extLst>
  </p:cSld>
  <p:clrMap bg1="lt1" tx1="dk1" bg2="lt2" tx2="dk2" accent1="accent1" accent2="accent2" accent3="accent3" accent4="accent4" accent5="accent5" accent6="accent6" hlink="hlink" folHlink="folHlink"/>
  <p:sldLayoutIdLst>
    <p:sldLayoutId id="2147483691" r:id="rId1"/>
    <p:sldLayoutId id="2147483662" r:id="rId2"/>
    <p:sldLayoutId id="2147483674" r:id="rId3"/>
    <p:sldLayoutId id="2147483675" r:id="rId4"/>
    <p:sldLayoutId id="2147483664" r:id="rId5"/>
    <p:sldLayoutId id="2147483676" r:id="rId6"/>
    <p:sldLayoutId id="2147483665" r:id="rId7"/>
    <p:sldLayoutId id="2147483684" r:id="rId8"/>
    <p:sldLayoutId id="2147483685" r:id="rId9"/>
    <p:sldLayoutId id="2147483686" r:id="rId10"/>
    <p:sldLayoutId id="2147483666" r:id="rId11"/>
    <p:sldLayoutId id="2147483667" r:id="rId12"/>
    <p:sldLayoutId id="2147483677" r:id="rId13"/>
    <p:sldLayoutId id="2147483680" r:id="rId14"/>
    <p:sldLayoutId id="2147483682" r:id="rId15"/>
    <p:sldLayoutId id="2147483678" r:id="rId16"/>
    <p:sldLayoutId id="2147483681" r:id="rId17"/>
    <p:sldLayoutId id="2147483683" r:id="rId18"/>
    <p:sldLayoutId id="2147483668" r:id="rId19"/>
    <p:sldLayoutId id="2147483670" r:id="rId20"/>
    <p:sldLayoutId id="2147483671" r:id="rId21"/>
    <p:sldLayoutId id="2147483689" r:id="rId22"/>
    <p:sldLayoutId id="2147483690" r:id="rId23"/>
    <p:sldLayoutId id="2147483672" r:id="rId24"/>
    <p:sldLayoutId id="2147483679" r:id="rId25"/>
    <p:sldLayoutId id="2147483669" r:id="rId26"/>
    <p:sldLayoutId id="2147483687" r:id="rId27"/>
    <p:sldLayoutId id="2147483688" r:id="rId28"/>
  </p:sldLayoutIdLst>
  <p:hf hd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1" userDrawn="1">
          <p15:clr>
            <a:srgbClr val="F26B43"/>
          </p15:clr>
        </p15:guide>
        <p15:guide id="22" pos="7680" userDrawn="1">
          <p15:clr>
            <a:srgbClr val="F26B43"/>
          </p15:clr>
        </p15:guide>
        <p15:guide id="23" pos="432" userDrawn="1">
          <p15:clr>
            <a:srgbClr val="F26B43"/>
          </p15:clr>
        </p15:guide>
        <p15:guide id="24" pos="2704" userDrawn="1">
          <p15:clr>
            <a:srgbClr val="F26B43"/>
          </p15:clr>
        </p15:guide>
        <p15:guide id="25" pos="4976" userDrawn="1">
          <p15:clr>
            <a:srgbClr val="F26B43"/>
          </p15:clr>
        </p15:guide>
        <p15:guide id="26" pos="7248" userDrawn="1">
          <p15:clr>
            <a:srgbClr val="F26B43"/>
          </p15:clr>
        </p15:guide>
        <p15:guide id="27" orient="horz" userDrawn="1">
          <p15:clr>
            <a:srgbClr val="F26B43"/>
          </p15:clr>
        </p15:guide>
        <p15:guide id="28" orient="horz" pos="4320" userDrawn="1">
          <p15:clr>
            <a:srgbClr val="F26B43"/>
          </p15:clr>
        </p15:guide>
        <p15:guide id="29" orient="horz" pos="432" userDrawn="1">
          <p15:clr>
            <a:srgbClr val="F26B43"/>
          </p15:clr>
        </p15:guide>
        <p15:guide id="30" orient="horz" pos="1584" userDrawn="1">
          <p15:clr>
            <a:srgbClr val="F26B43"/>
          </p15:clr>
        </p15:guide>
        <p15:guide id="31" orient="horz" pos="2736" userDrawn="1">
          <p15:clr>
            <a:srgbClr val="F26B43"/>
          </p15:clr>
        </p15:guide>
        <p15:guide id="32" orient="horz" pos="3888" userDrawn="1">
          <p15:clr>
            <a:srgbClr val="F26B43"/>
          </p15:clr>
        </p15:guide>
        <p15:guide id="33" orient="horz" pos="4104" userDrawn="1">
          <p15:clr>
            <a:srgbClr val="5ACBF0"/>
          </p15:clr>
        </p15:guide>
        <p15:guide id="34" orient="horz" pos="1008" userDrawn="1">
          <p15:clr>
            <a:srgbClr val="A4A3A4"/>
          </p15:clr>
        </p15:guide>
        <p15:guide id="35" orient="horz" pos="2160" userDrawn="1">
          <p15:clr>
            <a:srgbClr val="A4A3A4"/>
          </p15:clr>
        </p15:guide>
        <p15:guide id="36" orient="horz" pos="3312" userDrawn="1">
          <p15:clr>
            <a:srgbClr val="A4A3A4"/>
          </p15:clr>
        </p15:guide>
        <p15:guide id="37" pos="3840" userDrawn="1">
          <p15:clr>
            <a:srgbClr val="A4A3A4"/>
          </p15:clr>
        </p15:guide>
        <p15:guide id="38" orient="horz" pos="1296" userDrawn="1">
          <p15:clr>
            <a:srgbClr val="5ACBF0"/>
          </p15:clr>
        </p15:guide>
        <p15:guide id="39" pos="6120" userDrawn="1">
          <p15:clr>
            <a:srgbClr val="A4A3A4"/>
          </p15:clr>
        </p15:guide>
        <p15:guide id="40" pos="1560" userDrawn="1">
          <p15:clr>
            <a:srgbClr val="A4A3A4"/>
          </p15:clr>
        </p15:guide>
        <p15:guide id="41" pos="7464" userDrawn="1">
          <p15:clr>
            <a:srgbClr val="A4A3A4"/>
          </p15:clr>
        </p15:guide>
        <p15:guide id="42" pos="216"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5133FD-7A8D-458C-8439-040FC785187A}"/>
              </a:ext>
            </a:extLst>
          </p:cNvPr>
          <p:cNvSpPr>
            <a:spLocks noGrp="1"/>
          </p:cNvSpPr>
          <p:nvPr>
            <p:ph type="title"/>
          </p:nvPr>
        </p:nvSpPr>
        <p:spPr>
          <a:xfrm>
            <a:off x="685800" y="681038"/>
            <a:ext cx="10820400" cy="913839"/>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DA5EF38-7B05-4AAD-B470-B7DC131D8F4E}"/>
              </a:ext>
            </a:extLst>
          </p:cNvPr>
          <p:cNvSpPr>
            <a:spLocks noGrp="1"/>
          </p:cNvSpPr>
          <p:nvPr>
            <p:ph type="body" idx="1"/>
          </p:nvPr>
        </p:nvSpPr>
        <p:spPr>
          <a:xfrm>
            <a:off x="685800" y="1831507"/>
            <a:ext cx="10820400" cy="399779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40B2114-431E-4877-9811-C34559DC0FA3}"/>
              </a:ext>
            </a:extLst>
          </p:cNvPr>
          <p:cNvSpPr>
            <a:spLocks noGrp="1"/>
          </p:cNvSpPr>
          <p:nvPr>
            <p:ph type="dt" sz="half" idx="2"/>
          </p:nvPr>
        </p:nvSpPr>
        <p:spPr>
          <a:xfrm>
            <a:off x="1218229" y="6479052"/>
            <a:ext cx="1245681" cy="136525"/>
          </a:xfrm>
          <a:prstGeom prst="rect">
            <a:avLst/>
          </a:prstGeom>
        </p:spPr>
        <p:txBody>
          <a:bodyPr vert="horz" lIns="0" tIns="0" rIns="0" bIns="0" rtlCol="0" anchor="b">
            <a:noAutofit/>
          </a:bodyPr>
          <a:lstStyle>
            <a:lvl1pPr algn="l">
              <a:defRPr sz="800" b="0" i="0">
                <a:solidFill>
                  <a:schemeClr val="accent4"/>
                </a:solidFill>
                <a:latin typeface="Source Sans Pro" panose="020B0503030403020204" pitchFamily="34" charset="0"/>
              </a:defRPr>
            </a:lvl1pPr>
          </a:lstStyle>
          <a:p>
            <a:fld id="{6A069B2E-7200-4430-8F80-F0A9F761D275}" type="datetimeFigureOut">
              <a:rPr lang="en-US" smtClean="0"/>
              <a:t>3/11/2025</a:t>
            </a:fld>
            <a:endParaRPr lang="en-US"/>
          </a:p>
        </p:txBody>
      </p:sp>
      <p:sp>
        <p:nvSpPr>
          <p:cNvPr id="5" name="Footer Placeholder 4">
            <a:extLst>
              <a:ext uri="{FF2B5EF4-FFF2-40B4-BE49-F238E27FC236}">
                <a16:creationId xmlns:a16="http://schemas.microsoft.com/office/drawing/2014/main" id="{9E3605BE-F6E2-45F4-B9B1-964426D2DF25}"/>
              </a:ext>
            </a:extLst>
          </p:cNvPr>
          <p:cNvSpPr>
            <a:spLocks noGrp="1"/>
          </p:cNvSpPr>
          <p:nvPr>
            <p:ph type="ftr" sz="quarter" idx="3"/>
          </p:nvPr>
        </p:nvSpPr>
        <p:spPr>
          <a:xfrm>
            <a:off x="4129378" y="6335716"/>
            <a:ext cx="3933245" cy="279862"/>
          </a:xfrm>
          <a:prstGeom prst="rect">
            <a:avLst/>
          </a:prstGeom>
        </p:spPr>
        <p:txBody>
          <a:bodyPr vert="horz" lIns="0" tIns="0" rIns="0" bIns="0" rtlCol="0" anchor="b">
            <a:noAutofit/>
          </a:bodyPr>
          <a:lstStyle>
            <a:lvl1pPr algn="ctr">
              <a:defRPr sz="900" b="0" i="0">
                <a:solidFill>
                  <a:schemeClr val="accent4"/>
                </a:solidFill>
                <a:latin typeface="Source Sans Pro" panose="020B0503030403020204" pitchFamily="34" charset="0"/>
              </a:defRPr>
            </a:lvl1pPr>
          </a:lstStyle>
          <a:p>
            <a:endParaRPr lang="en-US"/>
          </a:p>
        </p:txBody>
      </p:sp>
      <p:sp>
        <p:nvSpPr>
          <p:cNvPr id="6" name="Slide Number Placeholder 5">
            <a:extLst>
              <a:ext uri="{FF2B5EF4-FFF2-40B4-BE49-F238E27FC236}">
                <a16:creationId xmlns:a16="http://schemas.microsoft.com/office/drawing/2014/main" id="{B9FC0610-B941-4063-98F3-1A92C0453E10}"/>
              </a:ext>
            </a:extLst>
          </p:cNvPr>
          <p:cNvSpPr>
            <a:spLocks noGrp="1"/>
          </p:cNvSpPr>
          <p:nvPr>
            <p:ph type="sldNum" sz="quarter" idx="4"/>
          </p:nvPr>
        </p:nvSpPr>
        <p:spPr>
          <a:xfrm>
            <a:off x="685800" y="6479052"/>
            <a:ext cx="276224" cy="136525"/>
          </a:xfrm>
          <a:prstGeom prst="rect">
            <a:avLst/>
          </a:prstGeom>
        </p:spPr>
        <p:txBody>
          <a:bodyPr vert="horz" lIns="0" tIns="0" rIns="0" bIns="0" rtlCol="0" anchor="b">
            <a:noAutofit/>
          </a:bodyPr>
          <a:lstStyle>
            <a:lvl1pPr algn="l">
              <a:defRPr sz="900" b="0" i="0">
                <a:solidFill>
                  <a:schemeClr val="accent4"/>
                </a:solidFill>
                <a:latin typeface="Source Sans Pro" panose="020B0503030403020204" pitchFamily="34" charset="0"/>
              </a:defRPr>
            </a:lvl1pPr>
          </a:lstStyle>
          <a:p>
            <a:fld id="{B3AE46F4-4864-4315-A47A-19C4C99E379A}" type="slidenum">
              <a:rPr lang="en-US" smtClean="0"/>
              <a:t>‹#›</a:t>
            </a:fld>
            <a:endParaRPr lang="en-US"/>
          </a:p>
        </p:txBody>
      </p:sp>
      <p:pic>
        <p:nvPicPr>
          <p:cNvPr id="7" name="Graphic 6">
            <a:extLst>
              <a:ext uri="{FF2B5EF4-FFF2-40B4-BE49-F238E27FC236}">
                <a16:creationId xmlns:a16="http://schemas.microsoft.com/office/drawing/2014/main" id="{561B3D46-2F2B-4C2A-BEC7-B8245B43B53B}"/>
              </a:ext>
            </a:extLst>
          </p:cNvPr>
          <p:cNvPicPr>
            <a:picLocks noChangeAspect="1"/>
          </p:cNvPicPr>
          <p:nvPr/>
        </p:nvPicPr>
        <p:blipFill>
          <a:blip r:embed="rId31" cstate="screen">
            <a:extLst>
              <a:ext uri="{28A0092B-C50C-407E-A947-70E740481C1C}">
                <a14:useLocalDpi xmlns:a14="http://schemas.microsoft.com/office/drawing/2010/main"/>
              </a:ext>
              <a:ext uri="{96DAC541-7B7A-43D3-8B79-37D633B846F1}">
                <asvg:svgBlip xmlns:asvg="http://schemas.microsoft.com/office/drawing/2016/SVG/main" r:embed="rId32"/>
              </a:ext>
            </a:extLst>
          </a:blip>
          <a:stretch>
            <a:fillRect/>
          </a:stretch>
        </p:blipFill>
        <p:spPr>
          <a:xfrm>
            <a:off x="9679577" y="6450788"/>
            <a:ext cx="1826623" cy="157700"/>
          </a:xfrm>
          <a:prstGeom prst="rect">
            <a:avLst/>
          </a:prstGeom>
        </p:spPr>
      </p:pic>
      <p:cxnSp>
        <p:nvCxnSpPr>
          <p:cNvPr id="8" name="Straight Connector 7">
            <a:extLst>
              <a:ext uri="{FF2B5EF4-FFF2-40B4-BE49-F238E27FC236}">
                <a16:creationId xmlns:a16="http://schemas.microsoft.com/office/drawing/2014/main" id="{8CC51723-F7B1-9C83-D903-701EF8372A7B}"/>
              </a:ext>
            </a:extLst>
          </p:cNvPr>
          <p:cNvCxnSpPr>
            <a:cxnSpLocks/>
          </p:cNvCxnSpPr>
          <p:nvPr/>
        </p:nvCxnSpPr>
        <p:spPr>
          <a:xfrm flipH="1">
            <a:off x="685800" y="6174114"/>
            <a:ext cx="10820400" cy="0"/>
          </a:xfrm>
          <a:prstGeom prst="line">
            <a:avLst/>
          </a:prstGeom>
          <a:ln>
            <a:solidFill>
              <a:schemeClr val="tx2">
                <a:alpha val="20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8954220"/>
      </p:ext>
    </p:extLst>
  </p:cSld>
  <p:clrMap bg1="dk1" tx1="lt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Lst>
  <p:txStyles>
    <p:titleStyle>
      <a:lvl1pPr algn="l" defTabSz="914400" rtl="0" eaLnBrk="1" latinLnBrk="0" hangingPunct="1">
        <a:lnSpc>
          <a:spcPct val="90000"/>
        </a:lnSpc>
        <a:spcBef>
          <a:spcPct val="0"/>
        </a:spcBef>
        <a:buNone/>
        <a:defRPr sz="3600" b="0" i="0" kern="1200">
          <a:solidFill>
            <a:schemeClr val="tx1"/>
          </a:solidFill>
          <a:latin typeface="Source Sans Pro" panose="020B0503030403020204" pitchFamily="34" charset="0"/>
          <a:ea typeface="+mj-ea"/>
          <a:cs typeface="+mj-cs"/>
        </a:defRPr>
      </a:lvl1pPr>
    </p:titleStyle>
    <p:bodyStyle>
      <a:lvl1pPr marL="228600" indent="-228600" algn="l" defTabSz="914400" rtl="0" eaLnBrk="1" latinLnBrk="0" hangingPunct="1">
        <a:lnSpc>
          <a:spcPct val="100000"/>
        </a:lnSpc>
        <a:spcBef>
          <a:spcPts val="1800"/>
        </a:spcBef>
        <a:buFont typeface="Arial" panose="020B0604020202020204" pitchFamily="34" charset="0"/>
        <a:buChar char="•"/>
        <a:defRPr sz="1600" b="0" i="0" kern="1200">
          <a:solidFill>
            <a:schemeClr val="tx1"/>
          </a:solidFill>
          <a:latin typeface="Source Sans Pro" panose="020B0503030403020204" pitchFamily="34" charset="0"/>
          <a:ea typeface="+mn-ea"/>
          <a:cs typeface="+mn-cs"/>
        </a:defRPr>
      </a:lvl1pPr>
      <a:lvl2pPr marL="457200" indent="-223838" algn="l" defTabSz="914400" rtl="0" eaLnBrk="1" latinLnBrk="0" hangingPunct="1">
        <a:lnSpc>
          <a:spcPct val="100000"/>
        </a:lnSpc>
        <a:spcBef>
          <a:spcPts val="600"/>
        </a:spcBef>
        <a:buFont typeface="Arial" panose="020B0604020202020204" pitchFamily="34" charset="0"/>
        <a:buChar char="−"/>
        <a:defRPr sz="1600" b="0" i="0" kern="1200">
          <a:solidFill>
            <a:schemeClr val="tx1"/>
          </a:solidFill>
          <a:latin typeface="Source Sans Pro" panose="020B0503030403020204" pitchFamily="34" charset="0"/>
          <a:ea typeface="+mn-ea"/>
          <a:cs typeface="+mn-cs"/>
        </a:defRPr>
      </a:lvl2pPr>
      <a:lvl3pPr marL="690563" indent="-233363" algn="l" defTabSz="914400" rtl="0" eaLnBrk="1" latinLnBrk="0" hangingPunct="1">
        <a:lnSpc>
          <a:spcPct val="100000"/>
        </a:lnSpc>
        <a:spcBef>
          <a:spcPts val="600"/>
        </a:spcBef>
        <a:buFont typeface="Arial" panose="020B0604020202020204" pitchFamily="34" charset="0"/>
        <a:buChar char="−"/>
        <a:defRPr sz="1400" b="0" i="0" kern="1200">
          <a:solidFill>
            <a:schemeClr val="tx1"/>
          </a:solidFill>
          <a:latin typeface="Source Sans Pro" panose="020B0503030403020204" pitchFamily="34" charset="0"/>
          <a:ea typeface="+mn-ea"/>
          <a:cs typeface="+mn-cs"/>
        </a:defRPr>
      </a:lvl3pPr>
      <a:lvl4pPr marL="914400" indent="-223838" algn="l" defTabSz="914400" rtl="0" eaLnBrk="1" latinLnBrk="0" hangingPunct="1">
        <a:lnSpc>
          <a:spcPct val="100000"/>
        </a:lnSpc>
        <a:spcBef>
          <a:spcPts val="600"/>
        </a:spcBef>
        <a:buFont typeface="Arial" panose="020B0604020202020204" pitchFamily="34" charset="0"/>
        <a:buChar char="−"/>
        <a:defRPr sz="1200" b="0" i="0" kern="1200">
          <a:solidFill>
            <a:schemeClr val="tx1"/>
          </a:solidFill>
          <a:latin typeface="Source Sans Pro" panose="020B0503030403020204" pitchFamily="34" charset="0"/>
          <a:ea typeface="+mn-ea"/>
          <a:cs typeface="+mn-cs"/>
        </a:defRPr>
      </a:lvl4pPr>
      <a:lvl5pPr marL="1147763" indent="-233363" algn="l" defTabSz="914400" rtl="0" eaLnBrk="1" latinLnBrk="0" hangingPunct="1">
        <a:lnSpc>
          <a:spcPct val="100000"/>
        </a:lnSpc>
        <a:spcBef>
          <a:spcPts val="600"/>
        </a:spcBef>
        <a:buFont typeface="Arial" panose="020B0604020202020204" pitchFamily="34" charset="0"/>
        <a:buChar char="−"/>
        <a:defRPr sz="12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1">
          <p15:clr>
            <a:srgbClr val="F26B43"/>
          </p15:clr>
        </p15:guide>
        <p15:guide id="22" pos="7680">
          <p15:clr>
            <a:srgbClr val="F26B43"/>
          </p15:clr>
        </p15:guide>
        <p15:guide id="23" pos="432">
          <p15:clr>
            <a:srgbClr val="F26B43"/>
          </p15:clr>
        </p15:guide>
        <p15:guide id="24" pos="2704">
          <p15:clr>
            <a:srgbClr val="F26B43"/>
          </p15:clr>
        </p15:guide>
        <p15:guide id="25" pos="4976">
          <p15:clr>
            <a:srgbClr val="F26B43"/>
          </p15:clr>
        </p15:guide>
        <p15:guide id="26" pos="7248">
          <p15:clr>
            <a:srgbClr val="F26B43"/>
          </p15:clr>
        </p15:guide>
        <p15:guide id="27" orient="horz">
          <p15:clr>
            <a:srgbClr val="F26B43"/>
          </p15:clr>
        </p15:guide>
        <p15:guide id="28" orient="horz" pos="4320">
          <p15:clr>
            <a:srgbClr val="F26B43"/>
          </p15:clr>
        </p15:guide>
        <p15:guide id="29" orient="horz" pos="432">
          <p15:clr>
            <a:srgbClr val="F26B43"/>
          </p15:clr>
        </p15:guide>
        <p15:guide id="30" orient="horz" pos="1584">
          <p15:clr>
            <a:srgbClr val="F26B43"/>
          </p15:clr>
        </p15:guide>
        <p15:guide id="31" orient="horz" pos="2736">
          <p15:clr>
            <a:srgbClr val="F26B43"/>
          </p15:clr>
        </p15:guide>
        <p15:guide id="32" orient="horz" pos="3888">
          <p15:clr>
            <a:srgbClr val="F26B43"/>
          </p15:clr>
        </p15:guide>
        <p15:guide id="33" orient="horz" pos="4104">
          <p15:clr>
            <a:srgbClr val="5ACBF0"/>
          </p15:clr>
        </p15:guide>
        <p15:guide id="34" orient="horz" pos="1008">
          <p15:clr>
            <a:srgbClr val="A4A3A4"/>
          </p15:clr>
        </p15:guide>
        <p15:guide id="35" orient="horz" pos="2160">
          <p15:clr>
            <a:srgbClr val="A4A3A4"/>
          </p15:clr>
        </p15:guide>
        <p15:guide id="36" orient="horz" pos="3312">
          <p15:clr>
            <a:srgbClr val="A4A3A4"/>
          </p15:clr>
        </p15:guide>
        <p15:guide id="37" pos="3840">
          <p15:clr>
            <a:srgbClr val="A4A3A4"/>
          </p15:clr>
        </p15:guide>
        <p15:guide id="38" orient="horz" pos="1296">
          <p15:clr>
            <a:srgbClr val="5ACBF0"/>
          </p15:clr>
        </p15:guide>
        <p15:guide id="39" pos="6120">
          <p15:clr>
            <a:srgbClr val="A4A3A4"/>
          </p15:clr>
        </p15:guide>
        <p15:guide id="40" pos="1560">
          <p15:clr>
            <a:srgbClr val="A4A3A4"/>
          </p15:clr>
        </p15:guide>
        <p15:guide id="41" pos="7464">
          <p15:clr>
            <a:srgbClr val="A4A3A4"/>
          </p15:clr>
        </p15:guide>
        <p15:guide id="42" pos="216">
          <p15:clr>
            <a:srgbClr val="A4A3A4"/>
          </p15:clr>
        </p15:guide>
        <p15:guide id="43" orient="horz" pos="3672">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5.xml"/><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6.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9263D4-494D-260C-120B-78311E4FD401}"/>
              </a:ext>
            </a:extLst>
          </p:cNvPr>
          <p:cNvSpPr>
            <a:spLocks noGrp="1"/>
          </p:cNvSpPr>
          <p:nvPr>
            <p:ph idx="1"/>
          </p:nvPr>
        </p:nvSpPr>
        <p:spPr>
          <a:xfrm>
            <a:off x="2285302" y="3657084"/>
            <a:ext cx="7181383" cy="1524903"/>
          </a:xfrm>
        </p:spPr>
        <p:txBody>
          <a:bodyPr>
            <a:normAutofit/>
          </a:bodyPr>
          <a:lstStyle/>
          <a:p>
            <a:pPr marL="0" indent="0" algn="ctr">
              <a:buNone/>
            </a:pPr>
            <a:endParaRPr lang="en-US">
              <a:solidFill>
                <a:srgbClr val="244072"/>
              </a:solidFill>
            </a:endParaRPr>
          </a:p>
          <a:p>
            <a:pPr marL="0" indent="0" algn="ctr">
              <a:buNone/>
            </a:pPr>
            <a:endParaRPr lang="en-US" i="1">
              <a:solidFill>
                <a:srgbClr val="244072"/>
              </a:solidFill>
            </a:endParaRPr>
          </a:p>
          <a:p>
            <a:pPr marL="0" indent="0" algn="ctr">
              <a:buNone/>
            </a:pPr>
            <a:endParaRPr lang="en-US" i="1">
              <a:solidFill>
                <a:srgbClr val="244072"/>
              </a:solidFill>
            </a:endParaRPr>
          </a:p>
          <a:p>
            <a:pPr marL="0" indent="0" algn="ctr">
              <a:buNone/>
            </a:pPr>
            <a:endParaRPr lang="en-US" i="1" dirty="0">
              <a:solidFill>
                <a:srgbClr val="244072"/>
              </a:solidFill>
            </a:endParaRPr>
          </a:p>
        </p:txBody>
      </p:sp>
      <p:cxnSp>
        <p:nvCxnSpPr>
          <p:cNvPr id="5" name="Straight Connector 4">
            <a:extLst>
              <a:ext uri="{FF2B5EF4-FFF2-40B4-BE49-F238E27FC236}">
                <a16:creationId xmlns:a16="http://schemas.microsoft.com/office/drawing/2014/main" id="{6F9DF380-5DB8-40AC-D550-0D0F46409FD8}"/>
              </a:ext>
            </a:extLst>
          </p:cNvPr>
          <p:cNvCxnSpPr>
            <a:cxnSpLocks/>
          </p:cNvCxnSpPr>
          <p:nvPr/>
        </p:nvCxnSpPr>
        <p:spPr>
          <a:xfrm>
            <a:off x="1524000" y="6261900"/>
            <a:ext cx="9144000" cy="0"/>
          </a:xfrm>
          <a:prstGeom prst="line">
            <a:avLst/>
          </a:prstGeom>
          <a:ln>
            <a:solidFill>
              <a:srgbClr val="24407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7DC0719-624A-A5CE-D7D4-927E852F186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64435" y="1291905"/>
            <a:ext cx="5463128" cy="2597970"/>
          </a:xfrm>
          <a:prstGeom prst="rect">
            <a:avLst/>
          </a:prstGeom>
        </p:spPr>
      </p:pic>
      <p:sp>
        <p:nvSpPr>
          <p:cNvPr id="9" name="TextBox 8">
            <a:extLst>
              <a:ext uri="{FF2B5EF4-FFF2-40B4-BE49-F238E27FC236}">
                <a16:creationId xmlns:a16="http://schemas.microsoft.com/office/drawing/2014/main" id="{651C992E-1DE5-65E8-7C2B-08191F95C88B}"/>
              </a:ext>
            </a:extLst>
          </p:cNvPr>
          <p:cNvSpPr txBox="1"/>
          <p:nvPr/>
        </p:nvSpPr>
        <p:spPr>
          <a:xfrm>
            <a:off x="2232869" y="4122666"/>
            <a:ext cx="7726261" cy="1938992"/>
          </a:xfrm>
          <a:prstGeom prst="rect">
            <a:avLst/>
          </a:prstGeom>
          <a:noFill/>
        </p:spPr>
        <p:txBody>
          <a:bodyPr wrap="square" rtlCol="0">
            <a:spAutoFit/>
          </a:bodyPr>
          <a:lstStyle/>
          <a:p>
            <a:pPr algn="ctr"/>
            <a:r>
              <a:rPr lang="en-US" sz="2400" b="1" i="1" dirty="0">
                <a:solidFill>
                  <a:schemeClr val="bg1"/>
                </a:solidFill>
              </a:rPr>
              <a:t>A TWU Local 591 Resource Partner</a:t>
            </a:r>
          </a:p>
          <a:p>
            <a:pPr algn="ctr"/>
            <a:endParaRPr lang="en-US" sz="2400" b="1" i="1" dirty="0">
              <a:solidFill>
                <a:schemeClr val="bg1"/>
              </a:solidFill>
            </a:endParaRPr>
          </a:p>
          <a:p>
            <a:pPr algn="ctr"/>
            <a:r>
              <a:rPr lang="en-US" i="1" dirty="0">
                <a:solidFill>
                  <a:schemeClr val="bg1"/>
                </a:solidFill>
              </a:rPr>
              <a:t>The Meyer Rotolo Group is committed to supporting the goals and objectives of the Transport Workers Union through comprehensive financial management of union funds, cost-free consulting on all financial topics, and retirement planning and investment management for all union members and retirees.</a:t>
            </a:r>
          </a:p>
        </p:txBody>
      </p:sp>
      <p:pic>
        <p:nvPicPr>
          <p:cNvPr id="10" name="Picture 9" descr="A close-up of a logo&#10;&#10;Description automatically generated">
            <a:extLst>
              <a:ext uri="{FF2B5EF4-FFF2-40B4-BE49-F238E27FC236}">
                <a16:creationId xmlns:a16="http://schemas.microsoft.com/office/drawing/2014/main" id="{6B9D48C6-D6A8-2287-4836-5FB332CB65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9840" y="216936"/>
            <a:ext cx="2038524" cy="882022"/>
          </a:xfrm>
          <a:prstGeom prst="rect">
            <a:avLst/>
          </a:prstGeom>
        </p:spPr>
      </p:pic>
    </p:spTree>
    <p:extLst>
      <p:ext uri="{BB962C8B-B14F-4D97-AF65-F5344CB8AC3E}">
        <p14:creationId xmlns:p14="http://schemas.microsoft.com/office/powerpoint/2010/main" val="2606269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a:t>The Four Parts Of Medicare</a:t>
            </a:r>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10</a:t>
            </a:fld>
            <a:endParaRPr lang="en-US"/>
          </a:p>
        </p:txBody>
      </p:sp>
      <p:sp>
        <p:nvSpPr>
          <p:cNvPr id="39" name="Rectangle: Rounded Corners 37">
            <a:extLst>
              <a:ext uri="{FF2B5EF4-FFF2-40B4-BE49-F238E27FC236}">
                <a16:creationId xmlns:a16="http://schemas.microsoft.com/office/drawing/2014/main" id="{D916513C-444B-0F4D-848E-CF24A5C6741A}"/>
              </a:ext>
            </a:extLst>
          </p:cNvPr>
          <p:cNvSpPr/>
          <p:nvPr/>
        </p:nvSpPr>
        <p:spPr>
          <a:xfrm>
            <a:off x="693580" y="2088789"/>
            <a:ext cx="2453471" cy="3315724"/>
          </a:xfrm>
          <a:prstGeom prst="roundRect">
            <a:avLst>
              <a:gd name="adj" fmla="val 154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6" name="Rectangle: Rounded Corners 37">
            <a:extLst>
              <a:ext uri="{FF2B5EF4-FFF2-40B4-BE49-F238E27FC236}">
                <a16:creationId xmlns:a16="http://schemas.microsoft.com/office/drawing/2014/main" id="{D916513C-444B-0F4D-848E-CF24A5C6741A}"/>
              </a:ext>
            </a:extLst>
          </p:cNvPr>
          <p:cNvSpPr/>
          <p:nvPr/>
        </p:nvSpPr>
        <p:spPr>
          <a:xfrm>
            <a:off x="3346496" y="2088789"/>
            <a:ext cx="2453471" cy="3315724"/>
          </a:xfrm>
          <a:prstGeom prst="roundRect">
            <a:avLst>
              <a:gd name="adj" fmla="val 154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7" name="Rectangle: Rounded Corners 37">
            <a:extLst>
              <a:ext uri="{FF2B5EF4-FFF2-40B4-BE49-F238E27FC236}">
                <a16:creationId xmlns:a16="http://schemas.microsoft.com/office/drawing/2014/main" id="{D916513C-444B-0F4D-848E-CF24A5C6741A}"/>
              </a:ext>
            </a:extLst>
          </p:cNvPr>
          <p:cNvSpPr/>
          <p:nvPr/>
        </p:nvSpPr>
        <p:spPr>
          <a:xfrm>
            <a:off x="5999412" y="2080421"/>
            <a:ext cx="2453471" cy="3315724"/>
          </a:xfrm>
          <a:prstGeom prst="roundRect">
            <a:avLst>
              <a:gd name="adj" fmla="val 154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8" name="Rectangle: Rounded Corners 37">
            <a:extLst>
              <a:ext uri="{FF2B5EF4-FFF2-40B4-BE49-F238E27FC236}">
                <a16:creationId xmlns:a16="http://schemas.microsoft.com/office/drawing/2014/main" id="{D916513C-444B-0F4D-848E-CF24A5C6741A}"/>
              </a:ext>
            </a:extLst>
          </p:cNvPr>
          <p:cNvSpPr/>
          <p:nvPr/>
        </p:nvSpPr>
        <p:spPr>
          <a:xfrm>
            <a:off x="8652328" y="2080421"/>
            <a:ext cx="2453471" cy="3315724"/>
          </a:xfrm>
          <a:prstGeom prst="roundRect">
            <a:avLst>
              <a:gd name="adj" fmla="val 154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3" name="Content Placeholder 11">
            <a:extLst>
              <a:ext uri="{FF2B5EF4-FFF2-40B4-BE49-F238E27FC236}">
                <a16:creationId xmlns:a16="http://schemas.microsoft.com/office/drawing/2014/main" id="{E0881E10-2429-C64A-AFBD-EBD96F65BFBB}"/>
              </a:ext>
            </a:extLst>
          </p:cNvPr>
          <p:cNvSpPr txBox="1">
            <a:spLocks/>
          </p:cNvSpPr>
          <p:nvPr/>
        </p:nvSpPr>
        <p:spPr>
          <a:xfrm>
            <a:off x="1183569" y="3865068"/>
            <a:ext cx="1473493" cy="477957"/>
          </a:xfrm>
          <a:prstGeom prst="rect">
            <a:avLst/>
          </a:prstGeom>
          <a:solidFill>
            <a:schemeClr val="bg1"/>
          </a:solidFill>
        </p:spPr>
        <p:txBody>
          <a:bodyPr vert="horz" lIns="0" tIns="0" rIns="0" bIns="0" rtlCol="0">
            <a:noAutofit/>
          </a:bodyPr>
          <a:lst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800" dirty="0">
                <a:solidFill>
                  <a:schemeClr val="tx2"/>
                </a:solidFill>
              </a:rPr>
              <a:t>Part A</a:t>
            </a:r>
          </a:p>
        </p:txBody>
      </p:sp>
      <p:sp>
        <p:nvSpPr>
          <p:cNvPr id="74" name="Freeform: Shape 1000">
            <a:extLst>
              <a:ext uri="{FF2B5EF4-FFF2-40B4-BE49-F238E27FC236}">
                <a16:creationId xmlns:a16="http://schemas.microsoft.com/office/drawing/2014/main" id="{3CEE6C42-B5A2-4887-8EC7-5A312EC2C62D}"/>
              </a:ext>
            </a:extLst>
          </p:cNvPr>
          <p:cNvSpPr/>
          <p:nvPr/>
        </p:nvSpPr>
        <p:spPr>
          <a:xfrm>
            <a:off x="1514619" y="2726658"/>
            <a:ext cx="811392" cy="1028880"/>
          </a:xfrm>
          <a:custGeom>
            <a:avLst/>
            <a:gdLst>
              <a:gd name="connsiteX0" fmla="*/ 437102 w 461962"/>
              <a:gd name="connsiteY0" fmla="*/ 585788 h 585787"/>
              <a:gd name="connsiteX1" fmla="*/ 24860 w 461962"/>
              <a:gd name="connsiteY1" fmla="*/ 585788 h 585787"/>
              <a:gd name="connsiteX2" fmla="*/ 0 w 461962"/>
              <a:gd name="connsiteY2" fmla="*/ 560927 h 585787"/>
              <a:gd name="connsiteX3" fmla="*/ 0 w 461962"/>
              <a:gd name="connsiteY3" fmla="*/ 24860 h 585787"/>
              <a:gd name="connsiteX4" fmla="*/ 24860 w 461962"/>
              <a:gd name="connsiteY4" fmla="*/ 0 h 585787"/>
              <a:gd name="connsiteX5" fmla="*/ 437102 w 461962"/>
              <a:gd name="connsiteY5" fmla="*/ 0 h 585787"/>
              <a:gd name="connsiteX6" fmla="*/ 461963 w 461962"/>
              <a:gd name="connsiteY6" fmla="*/ 24860 h 585787"/>
              <a:gd name="connsiteX7" fmla="*/ 461963 w 461962"/>
              <a:gd name="connsiteY7" fmla="*/ 560927 h 585787"/>
              <a:gd name="connsiteX8" fmla="*/ 437102 w 461962"/>
              <a:gd name="connsiteY8" fmla="*/ 585788 h 585787"/>
              <a:gd name="connsiteX9" fmla="*/ 24765 w 461962"/>
              <a:gd name="connsiteY9" fmla="*/ 14288 h 585787"/>
              <a:gd name="connsiteX10" fmla="*/ 14192 w 461962"/>
              <a:gd name="connsiteY10" fmla="*/ 24860 h 585787"/>
              <a:gd name="connsiteX11" fmla="*/ 14192 w 461962"/>
              <a:gd name="connsiteY11" fmla="*/ 560927 h 585787"/>
              <a:gd name="connsiteX12" fmla="*/ 24765 w 461962"/>
              <a:gd name="connsiteY12" fmla="*/ 571500 h 585787"/>
              <a:gd name="connsiteX13" fmla="*/ 437007 w 461962"/>
              <a:gd name="connsiteY13" fmla="*/ 571500 h 585787"/>
              <a:gd name="connsiteX14" fmla="*/ 447580 w 461962"/>
              <a:gd name="connsiteY14" fmla="*/ 560927 h 585787"/>
              <a:gd name="connsiteX15" fmla="*/ 447580 w 461962"/>
              <a:gd name="connsiteY15" fmla="*/ 24860 h 585787"/>
              <a:gd name="connsiteX16" fmla="*/ 437007 w 461962"/>
              <a:gd name="connsiteY16" fmla="*/ 14288 h 585787"/>
              <a:gd name="connsiteX17" fmla="*/ 24765 w 461962"/>
              <a:gd name="connsiteY17" fmla="*/ 14288 h 585787"/>
              <a:gd name="connsiteX18" fmla="*/ 383381 w 461962"/>
              <a:gd name="connsiteY18" fmla="*/ 484632 h 585787"/>
              <a:gd name="connsiteX19" fmla="*/ 270319 w 461962"/>
              <a:gd name="connsiteY19" fmla="*/ 484632 h 585787"/>
              <a:gd name="connsiteX20" fmla="*/ 270319 w 461962"/>
              <a:gd name="connsiteY20" fmla="*/ 338900 h 585787"/>
              <a:gd name="connsiteX21" fmla="*/ 191548 w 461962"/>
              <a:gd name="connsiteY21" fmla="*/ 338900 h 585787"/>
              <a:gd name="connsiteX22" fmla="*/ 191548 w 461962"/>
              <a:gd name="connsiteY22" fmla="*/ 484632 h 585787"/>
              <a:gd name="connsiteX23" fmla="*/ 78486 w 461962"/>
              <a:gd name="connsiteY23" fmla="*/ 484632 h 585787"/>
              <a:gd name="connsiteX24" fmla="*/ 78486 w 461962"/>
              <a:gd name="connsiteY24" fmla="*/ 101251 h 585787"/>
              <a:gd name="connsiteX25" fmla="*/ 191548 w 461962"/>
              <a:gd name="connsiteY25" fmla="*/ 101251 h 585787"/>
              <a:gd name="connsiteX26" fmla="*/ 191548 w 461962"/>
              <a:gd name="connsiteY26" fmla="*/ 230886 h 585787"/>
              <a:gd name="connsiteX27" fmla="*/ 270319 w 461962"/>
              <a:gd name="connsiteY27" fmla="*/ 230886 h 585787"/>
              <a:gd name="connsiteX28" fmla="*/ 270319 w 461962"/>
              <a:gd name="connsiteY28" fmla="*/ 101251 h 585787"/>
              <a:gd name="connsiteX29" fmla="*/ 383381 w 461962"/>
              <a:gd name="connsiteY29" fmla="*/ 101251 h 585787"/>
              <a:gd name="connsiteX30" fmla="*/ 383381 w 461962"/>
              <a:gd name="connsiteY30" fmla="*/ 484632 h 585787"/>
              <a:gd name="connsiteX31" fmla="*/ 284607 w 461962"/>
              <a:gd name="connsiteY31" fmla="*/ 470345 h 585787"/>
              <a:gd name="connsiteX32" fmla="*/ 369094 w 461962"/>
              <a:gd name="connsiteY32" fmla="*/ 470345 h 585787"/>
              <a:gd name="connsiteX33" fmla="*/ 369094 w 461962"/>
              <a:gd name="connsiteY33" fmla="*/ 115538 h 585787"/>
              <a:gd name="connsiteX34" fmla="*/ 284607 w 461962"/>
              <a:gd name="connsiteY34" fmla="*/ 115538 h 585787"/>
              <a:gd name="connsiteX35" fmla="*/ 284607 w 461962"/>
              <a:gd name="connsiteY35" fmla="*/ 245174 h 585787"/>
              <a:gd name="connsiteX36" fmla="*/ 177260 w 461962"/>
              <a:gd name="connsiteY36" fmla="*/ 245174 h 585787"/>
              <a:gd name="connsiteX37" fmla="*/ 177260 w 461962"/>
              <a:gd name="connsiteY37" fmla="*/ 115538 h 585787"/>
              <a:gd name="connsiteX38" fmla="*/ 92773 w 461962"/>
              <a:gd name="connsiteY38" fmla="*/ 115538 h 585787"/>
              <a:gd name="connsiteX39" fmla="*/ 92773 w 461962"/>
              <a:gd name="connsiteY39" fmla="*/ 470345 h 585787"/>
              <a:gd name="connsiteX40" fmla="*/ 177260 w 461962"/>
              <a:gd name="connsiteY40" fmla="*/ 470345 h 585787"/>
              <a:gd name="connsiteX41" fmla="*/ 177260 w 461962"/>
              <a:gd name="connsiteY41" fmla="*/ 324612 h 585787"/>
              <a:gd name="connsiteX42" fmla="*/ 284607 w 461962"/>
              <a:gd name="connsiteY42" fmla="*/ 324612 h 585787"/>
              <a:gd name="connsiteX43" fmla="*/ 284607 w 461962"/>
              <a:gd name="connsiteY43" fmla="*/ 470345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61962" h="585787">
                <a:moveTo>
                  <a:pt x="437102" y="585788"/>
                </a:moveTo>
                <a:lnTo>
                  <a:pt x="24860" y="585788"/>
                </a:lnTo>
                <a:cubicBezTo>
                  <a:pt x="11144" y="585788"/>
                  <a:pt x="0" y="574643"/>
                  <a:pt x="0" y="560927"/>
                </a:cubicBezTo>
                <a:lnTo>
                  <a:pt x="0" y="24860"/>
                </a:lnTo>
                <a:cubicBezTo>
                  <a:pt x="0" y="11144"/>
                  <a:pt x="11144" y="0"/>
                  <a:pt x="24860" y="0"/>
                </a:cubicBezTo>
                <a:lnTo>
                  <a:pt x="437102" y="0"/>
                </a:lnTo>
                <a:cubicBezTo>
                  <a:pt x="450818" y="0"/>
                  <a:pt x="461963" y="11144"/>
                  <a:pt x="461963" y="24860"/>
                </a:cubicBezTo>
                <a:lnTo>
                  <a:pt x="461963" y="560927"/>
                </a:lnTo>
                <a:cubicBezTo>
                  <a:pt x="461963" y="574643"/>
                  <a:pt x="450818" y="585788"/>
                  <a:pt x="437102" y="585788"/>
                </a:cubicBezTo>
                <a:close/>
                <a:moveTo>
                  <a:pt x="24765" y="14288"/>
                </a:moveTo>
                <a:cubicBezTo>
                  <a:pt x="18955" y="14288"/>
                  <a:pt x="14192" y="19050"/>
                  <a:pt x="14192" y="24860"/>
                </a:cubicBezTo>
                <a:lnTo>
                  <a:pt x="14192" y="560927"/>
                </a:lnTo>
                <a:cubicBezTo>
                  <a:pt x="14192" y="566738"/>
                  <a:pt x="18955" y="571500"/>
                  <a:pt x="24765" y="571500"/>
                </a:cubicBezTo>
                <a:lnTo>
                  <a:pt x="437007" y="571500"/>
                </a:lnTo>
                <a:cubicBezTo>
                  <a:pt x="442817" y="571500"/>
                  <a:pt x="447580" y="566738"/>
                  <a:pt x="447580" y="560927"/>
                </a:cubicBezTo>
                <a:lnTo>
                  <a:pt x="447580" y="24860"/>
                </a:lnTo>
                <a:cubicBezTo>
                  <a:pt x="447580" y="19050"/>
                  <a:pt x="442817" y="14288"/>
                  <a:pt x="437007" y="14288"/>
                </a:cubicBezTo>
                <a:lnTo>
                  <a:pt x="24765" y="14288"/>
                </a:lnTo>
                <a:close/>
                <a:moveTo>
                  <a:pt x="383381" y="484632"/>
                </a:moveTo>
                <a:lnTo>
                  <a:pt x="270319" y="484632"/>
                </a:lnTo>
                <a:lnTo>
                  <a:pt x="270319" y="338900"/>
                </a:lnTo>
                <a:lnTo>
                  <a:pt x="191548" y="338900"/>
                </a:lnTo>
                <a:lnTo>
                  <a:pt x="191548" y="484632"/>
                </a:lnTo>
                <a:lnTo>
                  <a:pt x="78486" y="484632"/>
                </a:lnTo>
                <a:lnTo>
                  <a:pt x="78486" y="101251"/>
                </a:lnTo>
                <a:lnTo>
                  <a:pt x="191548" y="101251"/>
                </a:lnTo>
                <a:lnTo>
                  <a:pt x="191548" y="230886"/>
                </a:lnTo>
                <a:lnTo>
                  <a:pt x="270319" y="230886"/>
                </a:lnTo>
                <a:lnTo>
                  <a:pt x="270319" y="101251"/>
                </a:lnTo>
                <a:lnTo>
                  <a:pt x="383381" y="101251"/>
                </a:lnTo>
                <a:lnTo>
                  <a:pt x="383381" y="484632"/>
                </a:lnTo>
                <a:close/>
                <a:moveTo>
                  <a:pt x="284607" y="470345"/>
                </a:moveTo>
                <a:lnTo>
                  <a:pt x="369094" y="470345"/>
                </a:lnTo>
                <a:lnTo>
                  <a:pt x="369094" y="115538"/>
                </a:lnTo>
                <a:lnTo>
                  <a:pt x="284607" y="115538"/>
                </a:lnTo>
                <a:lnTo>
                  <a:pt x="284607" y="245174"/>
                </a:lnTo>
                <a:lnTo>
                  <a:pt x="177260" y="245174"/>
                </a:lnTo>
                <a:lnTo>
                  <a:pt x="177260" y="115538"/>
                </a:lnTo>
                <a:lnTo>
                  <a:pt x="92773" y="115538"/>
                </a:lnTo>
                <a:lnTo>
                  <a:pt x="92773" y="470345"/>
                </a:lnTo>
                <a:lnTo>
                  <a:pt x="177260" y="470345"/>
                </a:lnTo>
                <a:lnTo>
                  <a:pt x="177260" y="324612"/>
                </a:lnTo>
                <a:lnTo>
                  <a:pt x="284607" y="324612"/>
                </a:lnTo>
                <a:lnTo>
                  <a:pt x="284607" y="470345"/>
                </a:lnTo>
                <a:close/>
              </a:path>
            </a:pathLst>
          </a:custGeom>
          <a:solidFill>
            <a:srgbClr val="0B2949"/>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sp>
        <p:nvSpPr>
          <p:cNvPr id="75" name="Freeform 74"/>
          <p:cNvSpPr/>
          <p:nvPr/>
        </p:nvSpPr>
        <p:spPr>
          <a:xfrm flipH="1">
            <a:off x="830656" y="4358073"/>
            <a:ext cx="2179319" cy="307777"/>
          </a:xfrm>
          <a:custGeom>
            <a:avLst/>
            <a:gdLst>
              <a:gd name="connsiteX0" fmla="*/ 0 w 2150541"/>
              <a:gd name="connsiteY0" fmla="*/ 0 h 1075270"/>
              <a:gd name="connsiteX1" fmla="*/ 2150541 w 2150541"/>
              <a:gd name="connsiteY1" fmla="*/ 0 h 1075270"/>
              <a:gd name="connsiteX2" fmla="*/ 2150541 w 2150541"/>
              <a:gd name="connsiteY2" fmla="*/ 1075270 h 1075270"/>
              <a:gd name="connsiteX3" fmla="*/ 0 w 2150541"/>
              <a:gd name="connsiteY3" fmla="*/ 1075270 h 1075270"/>
              <a:gd name="connsiteX4" fmla="*/ 0 w 2150541"/>
              <a:gd name="connsiteY4" fmla="*/ 0 h 107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41" h="1075270">
                <a:moveTo>
                  <a:pt x="0" y="0"/>
                </a:moveTo>
                <a:lnTo>
                  <a:pt x="2150541" y="0"/>
                </a:lnTo>
                <a:lnTo>
                  <a:pt x="2150541" y="1075270"/>
                </a:lnTo>
                <a:lnTo>
                  <a:pt x="0" y="1075270"/>
                </a:lnTo>
                <a:lnTo>
                  <a:pt x="0" y="0"/>
                </a:lnTo>
                <a:close/>
              </a:path>
            </a:pathLst>
          </a:cu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1">
            <a:spAutoFit/>
          </a:bodyPr>
          <a:lstStyle/>
          <a:p>
            <a:pPr lvl="0" algn="ctr" defTabSz="800100">
              <a:spcBef>
                <a:spcPct val="0"/>
              </a:spcBef>
            </a:pPr>
            <a:r>
              <a:rPr lang="en-US" sz="2000" dirty="0">
                <a:solidFill>
                  <a:schemeClr val="tx1"/>
                </a:solidFill>
              </a:rPr>
              <a:t>Hospital insurance</a:t>
            </a:r>
            <a:endParaRPr lang="en-US" sz="2000" kern="1200" dirty="0">
              <a:solidFill>
                <a:schemeClr val="tx1"/>
              </a:solidFill>
            </a:endParaRPr>
          </a:p>
        </p:txBody>
      </p:sp>
      <p:grpSp>
        <p:nvGrpSpPr>
          <p:cNvPr id="76" name="Group 75"/>
          <p:cNvGrpSpPr/>
          <p:nvPr/>
        </p:nvGrpSpPr>
        <p:grpSpPr>
          <a:xfrm>
            <a:off x="4178016" y="2671836"/>
            <a:ext cx="790431" cy="1138525"/>
            <a:chOff x="10647574" y="1621451"/>
            <a:chExt cx="336515" cy="484711"/>
          </a:xfrm>
        </p:grpSpPr>
        <p:sp>
          <p:nvSpPr>
            <p:cNvPr id="77" name="Freeform: Shape 1002">
              <a:extLst>
                <a:ext uri="{FF2B5EF4-FFF2-40B4-BE49-F238E27FC236}">
                  <a16:creationId xmlns:a16="http://schemas.microsoft.com/office/drawing/2014/main" id="{240AA25E-CF98-41D8-B9DE-3EB21554EA79}"/>
                </a:ext>
              </a:extLst>
            </p:cNvPr>
            <p:cNvSpPr/>
            <p:nvPr/>
          </p:nvSpPr>
          <p:spPr>
            <a:xfrm>
              <a:off x="10729476" y="1815130"/>
              <a:ext cx="172632" cy="172711"/>
            </a:xfrm>
            <a:custGeom>
              <a:avLst/>
              <a:gdLst>
                <a:gd name="connsiteX0" fmla="*/ 121825 w 208597"/>
                <a:gd name="connsiteY0" fmla="*/ 208693 h 208692"/>
                <a:gd name="connsiteX1" fmla="*/ 86868 w 208597"/>
                <a:gd name="connsiteY1" fmla="*/ 208693 h 208692"/>
                <a:gd name="connsiteX2" fmla="*/ 66770 w 208597"/>
                <a:gd name="connsiteY2" fmla="*/ 188595 h 208692"/>
                <a:gd name="connsiteX3" fmla="*/ 66770 w 208597"/>
                <a:gd name="connsiteY3" fmla="*/ 147733 h 208692"/>
                <a:gd name="connsiteX4" fmla="*/ 60960 w 208597"/>
                <a:gd name="connsiteY4" fmla="*/ 141923 h 208692"/>
                <a:gd name="connsiteX5" fmla="*/ 20098 w 208597"/>
                <a:gd name="connsiteY5" fmla="*/ 141923 h 208692"/>
                <a:gd name="connsiteX6" fmla="*/ 0 w 208597"/>
                <a:gd name="connsiteY6" fmla="*/ 121825 h 208692"/>
                <a:gd name="connsiteX7" fmla="*/ 0 w 208597"/>
                <a:gd name="connsiteY7" fmla="*/ 86868 h 208692"/>
                <a:gd name="connsiteX8" fmla="*/ 20098 w 208597"/>
                <a:gd name="connsiteY8" fmla="*/ 66770 h 208692"/>
                <a:gd name="connsiteX9" fmla="*/ 60960 w 208597"/>
                <a:gd name="connsiteY9" fmla="*/ 66770 h 208692"/>
                <a:gd name="connsiteX10" fmla="*/ 66770 w 208597"/>
                <a:gd name="connsiteY10" fmla="*/ 60960 h 208692"/>
                <a:gd name="connsiteX11" fmla="*/ 66770 w 208597"/>
                <a:gd name="connsiteY11" fmla="*/ 20098 h 208692"/>
                <a:gd name="connsiteX12" fmla="*/ 86868 w 208597"/>
                <a:gd name="connsiteY12" fmla="*/ 0 h 208692"/>
                <a:gd name="connsiteX13" fmla="*/ 121825 w 208597"/>
                <a:gd name="connsiteY13" fmla="*/ 0 h 208692"/>
                <a:gd name="connsiteX14" fmla="*/ 141923 w 208597"/>
                <a:gd name="connsiteY14" fmla="*/ 20098 h 208692"/>
                <a:gd name="connsiteX15" fmla="*/ 141923 w 208597"/>
                <a:gd name="connsiteY15" fmla="*/ 60960 h 208692"/>
                <a:gd name="connsiteX16" fmla="*/ 147733 w 208597"/>
                <a:gd name="connsiteY16" fmla="*/ 66770 h 208692"/>
                <a:gd name="connsiteX17" fmla="*/ 188500 w 208597"/>
                <a:gd name="connsiteY17" fmla="*/ 66770 h 208692"/>
                <a:gd name="connsiteX18" fmla="*/ 208598 w 208597"/>
                <a:gd name="connsiteY18" fmla="*/ 86868 h 208692"/>
                <a:gd name="connsiteX19" fmla="*/ 208598 w 208597"/>
                <a:gd name="connsiteY19" fmla="*/ 121825 h 208692"/>
                <a:gd name="connsiteX20" fmla="*/ 188500 w 208597"/>
                <a:gd name="connsiteY20" fmla="*/ 141923 h 208692"/>
                <a:gd name="connsiteX21" fmla="*/ 147733 w 208597"/>
                <a:gd name="connsiteY21" fmla="*/ 141923 h 208692"/>
                <a:gd name="connsiteX22" fmla="*/ 141923 w 208597"/>
                <a:gd name="connsiteY22" fmla="*/ 147733 h 208692"/>
                <a:gd name="connsiteX23" fmla="*/ 141923 w 208597"/>
                <a:gd name="connsiteY23" fmla="*/ 188595 h 208692"/>
                <a:gd name="connsiteX24" fmla="*/ 121825 w 208597"/>
                <a:gd name="connsiteY24" fmla="*/ 208693 h 208692"/>
                <a:gd name="connsiteX25" fmla="*/ 20098 w 208597"/>
                <a:gd name="connsiteY25" fmla="*/ 81153 h 208692"/>
                <a:gd name="connsiteX26" fmla="*/ 14288 w 208597"/>
                <a:gd name="connsiteY26" fmla="*/ 86963 h 208692"/>
                <a:gd name="connsiteX27" fmla="*/ 14288 w 208597"/>
                <a:gd name="connsiteY27" fmla="*/ 121920 h 208692"/>
                <a:gd name="connsiteX28" fmla="*/ 20098 w 208597"/>
                <a:gd name="connsiteY28" fmla="*/ 127730 h 208692"/>
                <a:gd name="connsiteX29" fmla="*/ 60960 w 208597"/>
                <a:gd name="connsiteY29" fmla="*/ 127730 h 208692"/>
                <a:gd name="connsiteX30" fmla="*/ 81058 w 208597"/>
                <a:gd name="connsiteY30" fmla="*/ 147828 h 208692"/>
                <a:gd name="connsiteX31" fmla="*/ 81058 w 208597"/>
                <a:gd name="connsiteY31" fmla="*/ 188690 h 208692"/>
                <a:gd name="connsiteX32" fmla="*/ 86868 w 208597"/>
                <a:gd name="connsiteY32" fmla="*/ 194501 h 208692"/>
                <a:gd name="connsiteX33" fmla="*/ 121825 w 208597"/>
                <a:gd name="connsiteY33" fmla="*/ 194501 h 208692"/>
                <a:gd name="connsiteX34" fmla="*/ 127635 w 208597"/>
                <a:gd name="connsiteY34" fmla="*/ 188690 h 208692"/>
                <a:gd name="connsiteX35" fmla="*/ 127635 w 208597"/>
                <a:gd name="connsiteY35" fmla="*/ 147828 h 208692"/>
                <a:gd name="connsiteX36" fmla="*/ 147733 w 208597"/>
                <a:gd name="connsiteY36" fmla="*/ 127730 h 208692"/>
                <a:gd name="connsiteX37" fmla="*/ 188500 w 208597"/>
                <a:gd name="connsiteY37" fmla="*/ 127730 h 208692"/>
                <a:gd name="connsiteX38" fmla="*/ 194310 w 208597"/>
                <a:gd name="connsiteY38" fmla="*/ 121920 h 208692"/>
                <a:gd name="connsiteX39" fmla="*/ 194310 w 208597"/>
                <a:gd name="connsiteY39" fmla="*/ 86963 h 208692"/>
                <a:gd name="connsiteX40" fmla="*/ 188500 w 208597"/>
                <a:gd name="connsiteY40" fmla="*/ 81153 h 208692"/>
                <a:gd name="connsiteX41" fmla="*/ 147733 w 208597"/>
                <a:gd name="connsiteY41" fmla="*/ 81153 h 208692"/>
                <a:gd name="connsiteX42" fmla="*/ 127635 w 208597"/>
                <a:gd name="connsiteY42" fmla="*/ 61055 h 208692"/>
                <a:gd name="connsiteX43" fmla="*/ 127635 w 208597"/>
                <a:gd name="connsiteY43" fmla="*/ 20193 h 208692"/>
                <a:gd name="connsiteX44" fmla="*/ 121825 w 208597"/>
                <a:gd name="connsiteY44" fmla="*/ 14383 h 208692"/>
                <a:gd name="connsiteX45" fmla="*/ 86868 w 208597"/>
                <a:gd name="connsiteY45" fmla="*/ 14383 h 208692"/>
                <a:gd name="connsiteX46" fmla="*/ 81058 w 208597"/>
                <a:gd name="connsiteY46" fmla="*/ 20193 h 208692"/>
                <a:gd name="connsiteX47" fmla="*/ 81058 w 208597"/>
                <a:gd name="connsiteY47" fmla="*/ 61055 h 208692"/>
                <a:gd name="connsiteX48" fmla="*/ 60960 w 208597"/>
                <a:gd name="connsiteY48" fmla="*/ 81153 h 208692"/>
                <a:gd name="connsiteX49" fmla="*/ 20098 w 208597"/>
                <a:gd name="connsiteY49" fmla="*/ 81153 h 20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8597" h="208692">
                  <a:moveTo>
                    <a:pt x="121825" y="208693"/>
                  </a:moveTo>
                  <a:lnTo>
                    <a:pt x="86868" y="208693"/>
                  </a:lnTo>
                  <a:cubicBezTo>
                    <a:pt x="75819" y="208693"/>
                    <a:pt x="66770" y="199644"/>
                    <a:pt x="66770" y="188595"/>
                  </a:cubicBezTo>
                  <a:lnTo>
                    <a:pt x="66770" y="147733"/>
                  </a:lnTo>
                  <a:cubicBezTo>
                    <a:pt x="66770" y="144590"/>
                    <a:pt x="64103" y="141923"/>
                    <a:pt x="60960" y="141923"/>
                  </a:cubicBezTo>
                  <a:lnTo>
                    <a:pt x="20098" y="141923"/>
                  </a:lnTo>
                  <a:cubicBezTo>
                    <a:pt x="9049" y="141923"/>
                    <a:pt x="0" y="132874"/>
                    <a:pt x="0" y="121825"/>
                  </a:cubicBezTo>
                  <a:lnTo>
                    <a:pt x="0" y="86868"/>
                  </a:lnTo>
                  <a:cubicBezTo>
                    <a:pt x="0" y="75819"/>
                    <a:pt x="9049" y="66770"/>
                    <a:pt x="20098" y="66770"/>
                  </a:cubicBezTo>
                  <a:lnTo>
                    <a:pt x="60960" y="66770"/>
                  </a:lnTo>
                  <a:cubicBezTo>
                    <a:pt x="64103" y="66770"/>
                    <a:pt x="66770" y="64103"/>
                    <a:pt x="66770" y="60960"/>
                  </a:cubicBezTo>
                  <a:lnTo>
                    <a:pt x="66770" y="20098"/>
                  </a:lnTo>
                  <a:cubicBezTo>
                    <a:pt x="66770" y="9049"/>
                    <a:pt x="75819" y="0"/>
                    <a:pt x="86868" y="0"/>
                  </a:cubicBezTo>
                  <a:lnTo>
                    <a:pt x="121825" y="0"/>
                  </a:lnTo>
                  <a:cubicBezTo>
                    <a:pt x="132874" y="0"/>
                    <a:pt x="141923" y="9049"/>
                    <a:pt x="141923" y="20098"/>
                  </a:cubicBezTo>
                  <a:lnTo>
                    <a:pt x="141923" y="60960"/>
                  </a:lnTo>
                  <a:cubicBezTo>
                    <a:pt x="141923" y="64103"/>
                    <a:pt x="144590" y="66770"/>
                    <a:pt x="147733" y="66770"/>
                  </a:cubicBezTo>
                  <a:lnTo>
                    <a:pt x="188500" y="66770"/>
                  </a:lnTo>
                  <a:cubicBezTo>
                    <a:pt x="199549" y="66770"/>
                    <a:pt x="208598" y="75724"/>
                    <a:pt x="208598" y="86868"/>
                  </a:cubicBezTo>
                  <a:lnTo>
                    <a:pt x="208598" y="121825"/>
                  </a:lnTo>
                  <a:cubicBezTo>
                    <a:pt x="208598" y="132874"/>
                    <a:pt x="199549" y="141923"/>
                    <a:pt x="188500" y="141923"/>
                  </a:cubicBezTo>
                  <a:lnTo>
                    <a:pt x="147733" y="141923"/>
                  </a:lnTo>
                  <a:cubicBezTo>
                    <a:pt x="144494" y="141923"/>
                    <a:pt x="141923" y="144494"/>
                    <a:pt x="141923" y="147733"/>
                  </a:cubicBezTo>
                  <a:lnTo>
                    <a:pt x="141923" y="188595"/>
                  </a:lnTo>
                  <a:cubicBezTo>
                    <a:pt x="141923" y="199644"/>
                    <a:pt x="132874" y="208693"/>
                    <a:pt x="121825" y="208693"/>
                  </a:cubicBezTo>
                  <a:close/>
                  <a:moveTo>
                    <a:pt x="20098" y="81153"/>
                  </a:moveTo>
                  <a:cubicBezTo>
                    <a:pt x="16954" y="81153"/>
                    <a:pt x="14288" y="83725"/>
                    <a:pt x="14288" y="86963"/>
                  </a:cubicBezTo>
                  <a:lnTo>
                    <a:pt x="14288" y="121920"/>
                  </a:lnTo>
                  <a:cubicBezTo>
                    <a:pt x="14288" y="125063"/>
                    <a:pt x="16954" y="127730"/>
                    <a:pt x="20098" y="127730"/>
                  </a:cubicBezTo>
                  <a:lnTo>
                    <a:pt x="60960" y="127730"/>
                  </a:lnTo>
                  <a:cubicBezTo>
                    <a:pt x="72009" y="127730"/>
                    <a:pt x="81058" y="136779"/>
                    <a:pt x="81058" y="147828"/>
                  </a:cubicBezTo>
                  <a:lnTo>
                    <a:pt x="81058" y="188690"/>
                  </a:lnTo>
                  <a:cubicBezTo>
                    <a:pt x="81058" y="191929"/>
                    <a:pt x="83630" y="194501"/>
                    <a:pt x="86868" y="194501"/>
                  </a:cubicBezTo>
                  <a:lnTo>
                    <a:pt x="121825" y="194501"/>
                  </a:lnTo>
                  <a:cubicBezTo>
                    <a:pt x="125063" y="194501"/>
                    <a:pt x="127635" y="191929"/>
                    <a:pt x="127635" y="188690"/>
                  </a:cubicBezTo>
                  <a:lnTo>
                    <a:pt x="127635" y="147828"/>
                  </a:lnTo>
                  <a:cubicBezTo>
                    <a:pt x="127635" y="136779"/>
                    <a:pt x="136684" y="127730"/>
                    <a:pt x="147733" y="127730"/>
                  </a:cubicBezTo>
                  <a:lnTo>
                    <a:pt x="188500" y="127730"/>
                  </a:lnTo>
                  <a:cubicBezTo>
                    <a:pt x="191738" y="127730"/>
                    <a:pt x="194310" y="125158"/>
                    <a:pt x="194310" y="121920"/>
                  </a:cubicBezTo>
                  <a:lnTo>
                    <a:pt x="194310" y="86963"/>
                  </a:lnTo>
                  <a:cubicBezTo>
                    <a:pt x="194310" y="83820"/>
                    <a:pt x="191738" y="81153"/>
                    <a:pt x="188500" y="81153"/>
                  </a:cubicBezTo>
                  <a:lnTo>
                    <a:pt x="147733" y="81153"/>
                  </a:lnTo>
                  <a:cubicBezTo>
                    <a:pt x="136684" y="81153"/>
                    <a:pt x="127635" y="72104"/>
                    <a:pt x="127635" y="61055"/>
                  </a:cubicBezTo>
                  <a:lnTo>
                    <a:pt x="127635" y="20193"/>
                  </a:lnTo>
                  <a:cubicBezTo>
                    <a:pt x="127635" y="17050"/>
                    <a:pt x="125063" y="14383"/>
                    <a:pt x="121825" y="14383"/>
                  </a:cubicBezTo>
                  <a:lnTo>
                    <a:pt x="86868" y="14383"/>
                  </a:lnTo>
                  <a:cubicBezTo>
                    <a:pt x="83630" y="14383"/>
                    <a:pt x="81058" y="16955"/>
                    <a:pt x="81058" y="20193"/>
                  </a:cubicBezTo>
                  <a:lnTo>
                    <a:pt x="81058" y="61055"/>
                  </a:lnTo>
                  <a:cubicBezTo>
                    <a:pt x="81058" y="72104"/>
                    <a:pt x="72009" y="81153"/>
                    <a:pt x="60960" y="81153"/>
                  </a:cubicBezTo>
                  <a:lnTo>
                    <a:pt x="20098" y="81153"/>
                  </a:lnTo>
                  <a:close/>
                </a:path>
              </a:pathLst>
            </a:custGeom>
            <a:solidFill>
              <a:srgbClr val="0B2949"/>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sp>
          <p:nvSpPr>
            <p:cNvPr id="78" name="Freeform: Shape 1003">
              <a:extLst>
                <a:ext uri="{FF2B5EF4-FFF2-40B4-BE49-F238E27FC236}">
                  <a16:creationId xmlns:a16="http://schemas.microsoft.com/office/drawing/2014/main" id="{39111D99-710C-4E20-A2F9-191E1DEE7937}"/>
                </a:ext>
              </a:extLst>
            </p:cNvPr>
            <p:cNvSpPr/>
            <p:nvPr/>
          </p:nvSpPr>
          <p:spPr>
            <a:xfrm>
              <a:off x="10647574" y="1621451"/>
              <a:ext cx="336515" cy="484711"/>
            </a:xfrm>
            <a:custGeom>
              <a:avLst/>
              <a:gdLst>
                <a:gd name="connsiteX0" fmla="*/ 351568 w 406622"/>
                <a:gd name="connsiteY0" fmla="*/ 585692 h 585692"/>
                <a:gd name="connsiteX1" fmla="*/ 55054 w 406622"/>
                <a:gd name="connsiteY1" fmla="*/ 585692 h 585692"/>
                <a:gd name="connsiteX2" fmla="*/ 0 w 406622"/>
                <a:gd name="connsiteY2" fmla="*/ 528352 h 585692"/>
                <a:gd name="connsiteX3" fmla="*/ 0 w 406622"/>
                <a:gd name="connsiteY3" fmla="*/ 126968 h 585692"/>
                <a:gd name="connsiteX4" fmla="*/ 55054 w 406622"/>
                <a:gd name="connsiteY4" fmla="*/ 69628 h 585692"/>
                <a:gd name="connsiteX5" fmla="*/ 137541 w 406622"/>
                <a:gd name="connsiteY5" fmla="*/ 69628 h 585692"/>
                <a:gd name="connsiteX6" fmla="*/ 147542 w 406622"/>
                <a:gd name="connsiteY6" fmla="*/ 57436 h 585692"/>
                <a:gd name="connsiteX7" fmla="*/ 208026 w 406622"/>
                <a:gd name="connsiteY7" fmla="*/ 0 h 585692"/>
                <a:gd name="connsiteX8" fmla="*/ 268605 w 406622"/>
                <a:gd name="connsiteY8" fmla="*/ 57055 h 585692"/>
                <a:gd name="connsiteX9" fmla="*/ 280988 w 406622"/>
                <a:gd name="connsiteY9" fmla="*/ 69628 h 585692"/>
                <a:gd name="connsiteX10" fmla="*/ 351568 w 406622"/>
                <a:gd name="connsiteY10" fmla="*/ 69628 h 585692"/>
                <a:gd name="connsiteX11" fmla="*/ 406622 w 406622"/>
                <a:gd name="connsiteY11" fmla="*/ 126968 h 585692"/>
                <a:gd name="connsiteX12" fmla="*/ 406622 w 406622"/>
                <a:gd name="connsiteY12" fmla="*/ 528352 h 585692"/>
                <a:gd name="connsiteX13" fmla="*/ 351568 w 406622"/>
                <a:gd name="connsiteY13" fmla="*/ 585692 h 585692"/>
                <a:gd name="connsiteX14" fmla="*/ 55054 w 406622"/>
                <a:gd name="connsiteY14" fmla="*/ 83820 h 585692"/>
                <a:gd name="connsiteX15" fmla="*/ 14288 w 406622"/>
                <a:gd name="connsiteY15" fmla="*/ 126873 h 585692"/>
                <a:gd name="connsiteX16" fmla="*/ 14288 w 406622"/>
                <a:gd name="connsiteY16" fmla="*/ 528256 h 585692"/>
                <a:gd name="connsiteX17" fmla="*/ 55054 w 406622"/>
                <a:gd name="connsiteY17" fmla="*/ 571310 h 585692"/>
                <a:gd name="connsiteX18" fmla="*/ 351568 w 406622"/>
                <a:gd name="connsiteY18" fmla="*/ 571310 h 585692"/>
                <a:gd name="connsiteX19" fmla="*/ 392335 w 406622"/>
                <a:gd name="connsiteY19" fmla="*/ 528256 h 585692"/>
                <a:gd name="connsiteX20" fmla="*/ 392335 w 406622"/>
                <a:gd name="connsiteY20" fmla="*/ 126873 h 585692"/>
                <a:gd name="connsiteX21" fmla="*/ 351568 w 406622"/>
                <a:gd name="connsiteY21" fmla="*/ 83820 h 585692"/>
                <a:gd name="connsiteX22" fmla="*/ 274987 w 406622"/>
                <a:gd name="connsiteY22" fmla="*/ 83820 h 585692"/>
                <a:gd name="connsiteX23" fmla="*/ 254318 w 406622"/>
                <a:gd name="connsiteY23" fmla="*/ 62865 h 585692"/>
                <a:gd name="connsiteX24" fmla="*/ 254318 w 406622"/>
                <a:gd name="connsiteY24" fmla="*/ 59912 h 585692"/>
                <a:gd name="connsiteX25" fmla="*/ 208026 w 406622"/>
                <a:gd name="connsiteY25" fmla="*/ 14097 h 585692"/>
                <a:gd name="connsiteX26" fmla="*/ 161735 w 406622"/>
                <a:gd name="connsiteY26" fmla="*/ 59912 h 585692"/>
                <a:gd name="connsiteX27" fmla="*/ 161735 w 406622"/>
                <a:gd name="connsiteY27" fmla="*/ 62484 h 585692"/>
                <a:gd name="connsiteX28" fmla="*/ 144304 w 406622"/>
                <a:gd name="connsiteY28" fmla="*/ 83820 h 585692"/>
                <a:gd name="connsiteX29" fmla="*/ 55054 w 406622"/>
                <a:gd name="connsiteY29" fmla="*/ 83820 h 585692"/>
                <a:gd name="connsiteX30" fmla="*/ 350044 w 406622"/>
                <a:gd name="connsiteY30" fmla="*/ 554260 h 585692"/>
                <a:gd name="connsiteX31" fmla="*/ 54864 w 406622"/>
                <a:gd name="connsiteY31" fmla="*/ 554260 h 585692"/>
                <a:gd name="connsiteX32" fmla="*/ 30099 w 406622"/>
                <a:gd name="connsiteY32" fmla="*/ 531686 h 585692"/>
                <a:gd name="connsiteX33" fmla="*/ 30099 w 406622"/>
                <a:gd name="connsiteY33" fmla="*/ 126397 h 585692"/>
                <a:gd name="connsiteX34" fmla="*/ 53340 w 406622"/>
                <a:gd name="connsiteY34" fmla="*/ 102394 h 585692"/>
                <a:gd name="connsiteX35" fmla="*/ 120206 w 406622"/>
                <a:gd name="connsiteY35" fmla="*/ 102108 h 585692"/>
                <a:gd name="connsiteX36" fmla="*/ 121253 w 406622"/>
                <a:gd name="connsiteY36" fmla="*/ 108013 h 585692"/>
                <a:gd name="connsiteX37" fmla="*/ 154115 w 406622"/>
                <a:gd name="connsiteY37" fmla="*/ 139351 h 585692"/>
                <a:gd name="connsiteX38" fmla="*/ 268795 w 406622"/>
                <a:gd name="connsiteY38" fmla="*/ 139351 h 585692"/>
                <a:gd name="connsiteX39" fmla="*/ 301943 w 406622"/>
                <a:gd name="connsiteY39" fmla="*/ 107061 h 585692"/>
                <a:gd name="connsiteX40" fmla="*/ 302990 w 406622"/>
                <a:gd name="connsiteY40" fmla="*/ 101251 h 585692"/>
                <a:gd name="connsiteX41" fmla="*/ 349853 w 406622"/>
                <a:gd name="connsiteY41" fmla="*/ 101060 h 585692"/>
                <a:gd name="connsiteX42" fmla="*/ 373094 w 406622"/>
                <a:gd name="connsiteY42" fmla="*/ 125063 h 585692"/>
                <a:gd name="connsiteX43" fmla="*/ 373094 w 406622"/>
                <a:gd name="connsiteY43" fmla="*/ 530352 h 585692"/>
                <a:gd name="connsiteX44" fmla="*/ 350044 w 406622"/>
                <a:gd name="connsiteY44" fmla="*/ 554260 h 585692"/>
                <a:gd name="connsiteX45" fmla="*/ 108775 w 406622"/>
                <a:gd name="connsiteY45" fmla="*/ 116396 h 585692"/>
                <a:gd name="connsiteX46" fmla="*/ 53435 w 406622"/>
                <a:gd name="connsiteY46" fmla="*/ 116681 h 585692"/>
                <a:gd name="connsiteX47" fmla="*/ 44482 w 406622"/>
                <a:gd name="connsiteY47" fmla="*/ 126397 h 585692"/>
                <a:gd name="connsiteX48" fmla="*/ 44482 w 406622"/>
                <a:gd name="connsiteY48" fmla="*/ 531686 h 585692"/>
                <a:gd name="connsiteX49" fmla="*/ 54959 w 406622"/>
                <a:gd name="connsiteY49" fmla="*/ 539972 h 585692"/>
                <a:gd name="connsiteX50" fmla="*/ 350139 w 406622"/>
                <a:gd name="connsiteY50" fmla="*/ 539972 h 585692"/>
                <a:gd name="connsiteX51" fmla="*/ 358997 w 406622"/>
                <a:gd name="connsiteY51" fmla="*/ 530257 h 585692"/>
                <a:gd name="connsiteX52" fmla="*/ 358997 w 406622"/>
                <a:gd name="connsiteY52" fmla="*/ 124968 h 585692"/>
                <a:gd name="connsiteX53" fmla="*/ 350139 w 406622"/>
                <a:gd name="connsiteY53" fmla="*/ 115253 h 585692"/>
                <a:gd name="connsiteX54" fmla="*/ 314706 w 406622"/>
                <a:gd name="connsiteY54" fmla="*/ 115443 h 585692"/>
                <a:gd name="connsiteX55" fmla="*/ 268986 w 406622"/>
                <a:gd name="connsiteY55" fmla="*/ 153638 h 585692"/>
                <a:gd name="connsiteX56" fmla="*/ 154305 w 406622"/>
                <a:gd name="connsiteY56" fmla="*/ 153638 h 585692"/>
                <a:gd name="connsiteX57" fmla="*/ 108775 w 406622"/>
                <a:gd name="connsiteY57" fmla="*/ 116396 h 585692"/>
                <a:gd name="connsiteX58" fmla="*/ 205740 w 406622"/>
                <a:gd name="connsiteY58" fmla="*/ 82010 h 585692"/>
                <a:gd name="connsiteX59" fmla="*/ 176498 w 406622"/>
                <a:gd name="connsiteY59" fmla="*/ 52388 h 585692"/>
                <a:gd name="connsiteX60" fmla="*/ 205740 w 406622"/>
                <a:gd name="connsiteY60" fmla="*/ 22765 h 585692"/>
                <a:gd name="connsiteX61" fmla="*/ 234982 w 406622"/>
                <a:gd name="connsiteY61" fmla="*/ 52388 h 585692"/>
                <a:gd name="connsiteX62" fmla="*/ 205740 w 406622"/>
                <a:gd name="connsiteY62" fmla="*/ 82010 h 585692"/>
                <a:gd name="connsiteX63" fmla="*/ 205740 w 406622"/>
                <a:gd name="connsiteY63" fmla="*/ 36957 h 585692"/>
                <a:gd name="connsiteX64" fmla="*/ 190786 w 406622"/>
                <a:gd name="connsiteY64" fmla="*/ 52292 h 585692"/>
                <a:gd name="connsiteX65" fmla="*/ 205740 w 406622"/>
                <a:gd name="connsiteY65" fmla="*/ 67628 h 585692"/>
                <a:gd name="connsiteX66" fmla="*/ 220694 w 406622"/>
                <a:gd name="connsiteY66" fmla="*/ 52292 h 585692"/>
                <a:gd name="connsiteX67" fmla="*/ 205740 w 406622"/>
                <a:gd name="connsiteY67" fmla="*/ 36957 h 58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06622" h="585692">
                  <a:moveTo>
                    <a:pt x="351568" y="585692"/>
                  </a:moveTo>
                  <a:lnTo>
                    <a:pt x="55054" y="585692"/>
                  </a:lnTo>
                  <a:cubicBezTo>
                    <a:pt x="24670" y="585692"/>
                    <a:pt x="0" y="559975"/>
                    <a:pt x="0" y="528352"/>
                  </a:cubicBezTo>
                  <a:lnTo>
                    <a:pt x="0" y="126968"/>
                  </a:lnTo>
                  <a:cubicBezTo>
                    <a:pt x="0" y="95345"/>
                    <a:pt x="24670" y="69628"/>
                    <a:pt x="55054" y="69628"/>
                  </a:cubicBezTo>
                  <a:lnTo>
                    <a:pt x="137541" y="69628"/>
                  </a:lnTo>
                  <a:lnTo>
                    <a:pt x="147542" y="57436"/>
                  </a:lnTo>
                  <a:cubicBezTo>
                    <a:pt x="148971" y="25527"/>
                    <a:pt x="175546" y="0"/>
                    <a:pt x="208026" y="0"/>
                  </a:cubicBezTo>
                  <a:cubicBezTo>
                    <a:pt x="240411" y="0"/>
                    <a:pt x="266986" y="25337"/>
                    <a:pt x="268605" y="57055"/>
                  </a:cubicBezTo>
                  <a:lnTo>
                    <a:pt x="280988" y="69628"/>
                  </a:lnTo>
                  <a:lnTo>
                    <a:pt x="351568" y="69628"/>
                  </a:lnTo>
                  <a:cubicBezTo>
                    <a:pt x="381953" y="69628"/>
                    <a:pt x="406622" y="95345"/>
                    <a:pt x="406622" y="126968"/>
                  </a:cubicBezTo>
                  <a:lnTo>
                    <a:pt x="406622" y="528352"/>
                  </a:lnTo>
                  <a:cubicBezTo>
                    <a:pt x="406622" y="559975"/>
                    <a:pt x="381953" y="585692"/>
                    <a:pt x="351568" y="585692"/>
                  </a:cubicBezTo>
                  <a:close/>
                  <a:moveTo>
                    <a:pt x="55054" y="83820"/>
                  </a:moveTo>
                  <a:cubicBezTo>
                    <a:pt x="32575" y="83820"/>
                    <a:pt x="14288" y="103156"/>
                    <a:pt x="14288" y="126873"/>
                  </a:cubicBezTo>
                  <a:lnTo>
                    <a:pt x="14288" y="528256"/>
                  </a:lnTo>
                  <a:cubicBezTo>
                    <a:pt x="14288" y="551974"/>
                    <a:pt x="32575" y="571310"/>
                    <a:pt x="55054" y="571310"/>
                  </a:cubicBezTo>
                  <a:lnTo>
                    <a:pt x="351568" y="571310"/>
                  </a:lnTo>
                  <a:cubicBezTo>
                    <a:pt x="374047" y="571310"/>
                    <a:pt x="392335" y="551974"/>
                    <a:pt x="392335" y="528256"/>
                  </a:cubicBezTo>
                  <a:lnTo>
                    <a:pt x="392335" y="126873"/>
                  </a:lnTo>
                  <a:cubicBezTo>
                    <a:pt x="392335" y="103156"/>
                    <a:pt x="374047" y="83820"/>
                    <a:pt x="351568" y="83820"/>
                  </a:cubicBezTo>
                  <a:lnTo>
                    <a:pt x="274987" y="83820"/>
                  </a:lnTo>
                  <a:lnTo>
                    <a:pt x="254318" y="62865"/>
                  </a:lnTo>
                  <a:lnTo>
                    <a:pt x="254318" y="59912"/>
                  </a:lnTo>
                  <a:cubicBezTo>
                    <a:pt x="254318" y="34671"/>
                    <a:pt x="233553" y="14097"/>
                    <a:pt x="208026" y="14097"/>
                  </a:cubicBezTo>
                  <a:cubicBezTo>
                    <a:pt x="182499" y="14097"/>
                    <a:pt x="161735" y="34671"/>
                    <a:pt x="161735" y="59912"/>
                  </a:cubicBezTo>
                  <a:lnTo>
                    <a:pt x="161735" y="62484"/>
                  </a:lnTo>
                  <a:lnTo>
                    <a:pt x="144304" y="83820"/>
                  </a:lnTo>
                  <a:lnTo>
                    <a:pt x="55054" y="83820"/>
                  </a:lnTo>
                  <a:close/>
                  <a:moveTo>
                    <a:pt x="350044" y="554260"/>
                  </a:moveTo>
                  <a:lnTo>
                    <a:pt x="54864" y="554260"/>
                  </a:lnTo>
                  <a:cubicBezTo>
                    <a:pt x="41243" y="554260"/>
                    <a:pt x="30099" y="544163"/>
                    <a:pt x="30099" y="531686"/>
                  </a:cubicBezTo>
                  <a:lnTo>
                    <a:pt x="30099" y="126397"/>
                  </a:lnTo>
                  <a:cubicBezTo>
                    <a:pt x="30099" y="113157"/>
                    <a:pt x="40481" y="102394"/>
                    <a:pt x="53340" y="102394"/>
                  </a:cubicBezTo>
                  <a:lnTo>
                    <a:pt x="120206" y="102108"/>
                  </a:lnTo>
                  <a:lnTo>
                    <a:pt x="121253" y="108013"/>
                  </a:lnTo>
                  <a:cubicBezTo>
                    <a:pt x="123825" y="122110"/>
                    <a:pt x="139541" y="139351"/>
                    <a:pt x="154115" y="139351"/>
                  </a:cubicBezTo>
                  <a:lnTo>
                    <a:pt x="268795" y="139351"/>
                  </a:lnTo>
                  <a:cubicBezTo>
                    <a:pt x="283464" y="139351"/>
                    <a:pt x="299276" y="121634"/>
                    <a:pt x="301943" y="107061"/>
                  </a:cubicBezTo>
                  <a:lnTo>
                    <a:pt x="302990" y="101251"/>
                  </a:lnTo>
                  <a:lnTo>
                    <a:pt x="349853" y="101060"/>
                  </a:lnTo>
                  <a:cubicBezTo>
                    <a:pt x="362712" y="101060"/>
                    <a:pt x="373094" y="111824"/>
                    <a:pt x="373094" y="125063"/>
                  </a:cubicBezTo>
                  <a:lnTo>
                    <a:pt x="373094" y="530352"/>
                  </a:lnTo>
                  <a:cubicBezTo>
                    <a:pt x="373285" y="543497"/>
                    <a:pt x="362807" y="554260"/>
                    <a:pt x="350044" y="554260"/>
                  </a:cubicBezTo>
                  <a:close/>
                  <a:moveTo>
                    <a:pt x="108775" y="116396"/>
                  </a:moveTo>
                  <a:lnTo>
                    <a:pt x="53435" y="116681"/>
                  </a:lnTo>
                  <a:cubicBezTo>
                    <a:pt x="48482" y="116681"/>
                    <a:pt x="44482" y="121063"/>
                    <a:pt x="44482" y="126397"/>
                  </a:cubicBezTo>
                  <a:lnTo>
                    <a:pt x="44482" y="531686"/>
                  </a:lnTo>
                  <a:cubicBezTo>
                    <a:pt x="44482" y="536829"/>
                    <a:pt x="49911" y="539972"/>
                    <a:pt x="54959" y="539972"/>
                  </a:cubicBezTo>
                  <a:lnTo>
                    <a:pt x="350139" y="539972"/>
                  </a:lnTo>
                  <a:cubicBezTo>
                    <a:pt x="354997" y="539972"/>
                    <a:pt x="358997" y="535591"/>
                    <a:pt x="358997" y="530257"/>
                  </a:cubicBezTo>
                  <a:lnTo>
                    <a:pt x="358997" y="124968"/>
                  </a:lnTo>
                  <a:cubicBezTo>
                    <a:pt x="358997" y="119634"/>
                    <a:pt x="354997" y="115253"/>
                    <a:pt x="350139" y="115253"/>
                  </a:cubicBezTo>
                  <a:lnTo>
                    <a:pt x="314706" y="115443"/>
                  </a:lnTo>
                  <a:cubicBezTo>
                    <a:pt x="308419" y="134493"/>
                    <a:pt x="289274" y="153638"/>
                    <a:pt x="268986" y="153638"/>
                  </a:cubicBezTo>
                  <a:lnTo>
                    <a:pt x="154305" y="153638"/>
                  </a:lnTo>
                  <a:cubicBezTo>
                    <a:pt x="134017" y="153543"/>
                    <a:pt x="115062" y="134969"/>
                    <a:pt x="108775" y="116396"/>
                  </a:cubicBezTo>
                  <a:close/>
                  <a:moveTo>
                    <a:pt x="205740" y="82010"/>
                  </a:moveTo>
                  <a:cubicBezTo>
                    <a:pt x="189643" y="82010"/>
                    <a:pt x="176498" y="68675"/>
                    <a:pt x="176498" y="52388"/>
                  </a:cubicBezTo>
                  <a:cubicBezTo>
                    <a:pt x="176498" y="36100"/>
                    <a:pt x="189643" y="22765"/>
                    <a:pt x="205740" y="22765"/>
                  </a:cubicBezTo>
                  <a:cubicBezTo>
                    <a:pt x="221837" y="22765"/>
                    <a:pt x="234982" y="36100"/>
                    <a:pt x="234982" y="52388"/>
                  </a:cubicBezTo>
                  <a:cubicBezTo>
                    <a:pt x="234982" y="68675"/>
                    <a:pt x="221837" y="82010"/>
                    <a:pt x="205740" y="82010"/>
                  </a:cubicBezTo>
                  <a:close/>
                  <a:moveTo>
                    <a:pt x="205740" y="36957"/>
                  </a:moveTo>
                  <a:cubicBezTo>
                    <a:pt x="197453" y="36957"/>
                    <a:pt x="190786" y="43815"/>
                    <a:pt x="190786" y="52292"/>
                  </a:cubicBezTo>
                  <a:cubicBezTo>
                    <a:pt x="190786" y="60770"/>
                    <a:pt x="197548" y="67628"/>
                    <a:pt x="205740" y="67628"/>
                  </a:cubicBezTo>
                  <a:cubicBezTo>
                    <a:pt x="213931" y="67628"/>
                    <a:pt x="220694" y="60770"/>
                    <a:pt x="220694" y="52292"/>
                  </a:cubicBezTo>
                  <a:cubicBezTo>
                    <a:pt x="220694" y="43815"/>
                    <a:pt x="214027" y="36957"/>
                    <a:pt x="205740" y="36957"/>
                  </a:cubicBezTo>
                  <a:close/>
                </a:path>
              </a:pathLst>
            </a:custGeom>
            <a:solidFill>
              <a:srgbClr val="0B2949"/>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grpSp>
      <p:grpSp>
        <p:nvGrpSpPr>
          <p:cNvPr id="79" name="Graphic 1">
            <a:extLst>
              <a:ext uri="{FF2B5EF4-FFF2-40B4-BE49-F238E27FC236}">
                <a16:creationId xmlns:a16="http://schemas.microsoft.com/office/drawing/2014/main" id="{EA022376-5B20-4694-B3B1-725A6D5F0757}"/>
              </a:ext>
            </a:extLst>
          </p:cNvPr>
          <p:cNvGrpSpPr/>
          <p:nvPr/>
        </p:nvGrpSpPr>
        <p:grpSpPr>
          <a:xfrm>
            <a:off x="9483169" y="2799902"/>
            <a:ext cx="791788" cy="882393"/>
            <a:chOff x="2824352" y="2133980"/>
            <a:chExt cx="506920" cy="564927"/>
          </a:xfrm>
          <a:solidFill>
            <a:srgbClr val="0B2949"/>
          </a:solidFill>
        </p:grpSpPr>
        <p:sp>
          <p:nvSpPr>
            <p:cNvPr id="80" name="Freeform: Shape 824">
              <a:extLst>
                <a:ext uri="{FF2B5EF4-FFF2-40B4-BE49-F238E27FC236}">
                  <a16:creationId xmlns:a16="http://schemas.microsoft.com/office/drawing/2014/main" id="{41FF0D07-9F3E-404E-83EE-76CD358E43C7}"/>
                </a:ext>
              </a:extLst>
            </p:cNvPr>
            <p:cNvSpPr/>
            <p:nvPr/>
          </p:nvSpPr>
          <p:spPr>
            <a:xfrm>
              <a:off x="3069049" y="2472308"/>
              <a:ext cx="226694" cy="226599"/>
            </a:xfrm>
            <a:custGeom>
              <a:avLst/>
              <a:gdLst>
                <a:gd name="connsiteX0" fmla="*/ 96869 w 226694"/>
                <a:gd name="connsiteY0" fmla="*/ 226600 h 226599"/>
                <a:gd name="connsiteX1" fmla="*/ 5048 w 226694"/>
                <a:gd name="connsiteY1" fmla="*/ 188690 h 226599"/>
                <a:gd name="connsiteX2" fmla="*/ 0 w 226694"/>
                <a:gd name="connsiteY2" fmla="*/ 183642 h 226599"/>
                <a:gd name="connsiteX3" fmla="*/ 183642 w 226694"/>
                <a:gd name="connsiteY3" fmla="*/ 0 h 226599"/>
                <a:gd name="connsiteX4" fmla="*/ 188690 w 226694"/>
                <a:gd name="connsiteY4" fmla="*/ 5048 h 226599"/>
                <a:gd name="connsiteX5" fmla="*/ 226695 w 226694"/>
                <a:gd name="connsiteY5" fmla="*/ 96869 h 226599"/>
                <a:gd name="connsiteX6" fmla="*/ 188690 w 226694"/>
                <a:gd name="connsiteY6" fmla="*/ 188690 h 226599"/>
                <a:gd name="connsiteX7" fmla="*/ 188690 w 226694"/>
                <a:gd name="connsiteY7" fmla="*/ 188690 h 226599"/>
                <a:gd name="connsiteX8" fmla="*/ 96869 w 226694"/>
                <a:gd name="connsiteY8" fmla="*/ 226600 h 226599"/>
                <a:gd name="connsiteX9" fmla="*/ 20384 w 226694"/>
                <a:gd name="connsiteY9" fmla="*/ 183452 h 226599"/>
                <a:gd name="connsiteX10" fmla="*/ 178594 w 226694"/>
                <a:gd name="connsiteY10" fmla="*/ 178594 h 226599"/>
                <a:gd name="connsiteX11" fmla="*/ 212408 w 226694"/>
                <a:gd name="connsiteY11" fmla="*/ 96869 h 226599"/>
                <a:gd name="connsiteX12" fmla="*/ 183452 w 226694"/>
                <a:gd name="connsiteY12" fmla="*/ 20383 h 226599"/>
                <a:gd name="connsiteX13" fmla="*/ 20384 w 226694"/>
                <a:gd name="connsiteY13" fmla="*/ 183452 h 226599"/>
                <a:gd name="connsiteX14" fmla="*/ 183642 w 226694"/>
                <a:gd name="connsiteY14" fmla="*/ 183642 h 226599"/>
                <a:gd name="connsiteX15" fmla="*/ 183642 w 226694"/>
                <a:gd name="connsiteY15" fmla="*/ 183642 h 226599"/>
                <a:gd name="connsiteX16" fmla="*/ 183642 w 226694"/>
                <a:gd name="connsiteY16" fmla="*/ 183642 h 22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6694" h="226599">
                  <a:moveTo>
                    <a:pt x="96869" y="226600"/>
                  </a:moveTo>
                  <a:cubicBezTo>
                    <a:pt x="63627" y="226600"/>
                    <a:pt x="30385" y="213931"/>
                    <a:pt x="5048" y="188690"/>
                  </a:cubicBezTo>
                  <a:lnTo>
                    <a:pt x="0" y="183642"/>
                  </a:lnTo>
                  <a:lnTo>
                    <a:pt x="183642" y="0"/>
                  </a:lnTo>
                  <a:lnTo>
                    <a:pt x="188690" y="5048"/>
                  </a:lnTo>
                  <a:cubicBezTo>
                    <a:pt x="213170" y="29528"/>
                    <a:pt x="226695" y="62198"/>
                    <a:pt x="226695" y="96869"/>
                  </a:cubicBezTo>
                  <a:cubicBezTo>
                    <a:pt x="226695" y="131540"/>
                    <a:pt x="213170" y="164211"/>
                    <a:pt x="188690" y="188690"/>
                  </a:cubicBezTo>
                  <a:lnTo>
                    <a:pt x="188690" y="188690"/>
                  </a:lnTo>
                  <a:cubicBezTo>
                    <a:pt x="163354" y="214027"/>
                    <a:pt x="130112" y="226600"/>
                    <a:pt x="96869" y="226600"/>
                  </a:cubicBezTo>
                  <a:close/>
                  <a:moveTo>
                    <a:pt x="20384" y="183452"/>
                  </a:moveTo>
                  <a:cubicBezTo>
                    <a:pt x="65723" y="223552"/>
                    <a:pt x="135255" y="221837"/>
                    <a:pt x="178594" y="178594"/>
                  </a:cubicBezTo>
                  <a:cubicBezTo>
                    <a:pt x="200406" y="156781"/>
                    <a:pt x="212408" y="127730"/>
                    <a:pt x="212408" y="96869"/>
                  </a:cubicBezTo>
                  <a:cubicBezTo>
                    <a:pt x="212408" y="68390"/>
                    <a:pt x="202216" y="41529"/>
                    <a:pt x="183452" y="20383"/>
                  </a:cubicBezTo>
                  <a:lnTo>
                    <a:pt x="20384" y="183452"/>
                  </a:lnTo>
                  <a:close/>
                  <a:moveTo>
                    <a:pt x="183642" y="183642"/>
                  </a:moveTo>
                  <a:lnTo>
                    <a:pt x="183642" y="183642"/>
                  </a:lnTo>
                  <a:lnTo>
                    <a:pt x="183642" y="183642"/>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grpSp>
          <p:nvGrpSpPr>
            <p:cNvPr id="81" name="Graphic 1">
              <a:extLst>
                <a:ext uri="{FF2B5EF4-FFF2-40B4-BE49-F238E27FC236}">
                  <a16:creationId xmlns:a16="http://schemas.microsoft.com/office/drawing/2014/main" id="{EA022376-5B20-4694-B3B1-725A6D5F0757}"/>
                </a:ext>
              </a:extLst>
            </p:cNvPr>
            <p:cNvGrpSpPr/>
            <p:nvPr/>
          </p:nvGrpSpPr>
          <p:grpSpPr>
            <a:xfrm>
              <a:off x="2824352" y="2133980"/>
              <a:ext cx="506920" cy="532066"/>
              <a:chOff x="2824352" y="2133980"/>
              <a:chExt cx="506920" cy="532066"/>
            </a:xfrm>
            <a:grpFill/>
          </p:grpSpPr>
          <p:sp>
            <p:nvSpPr>
              <p:cNvPr id="82" name="Freeform: Shape 826">
                <a:extLst>
                  <a:ext uri="{FF2B5EF4-FFF2-40B4-BE49-F238E27FC236}">
                    <a16:creationId xmlns:a16="http://schemas.microsoft.com/office/drawing/2014/main" id="{14A50FD2-3AF2-41AF-9E72-C60E42F5226F}"/>
                  </a:ext>
                </a:extLst>
              </p:cNvPr>
              <p:cNvSpPr/>
              <p:nvPr/>
            </p:nvSpPr>
            <p:spPr>
              <a:xfrm>
                <a:off x="3036051" y="2439304"/>
                <a:ext cx="226832" cy="226742"/>
              </a:xfrm>
              <a:custGeom>
                <a:avLst/>
                <a:gdLst>
                  <a:gd name="connsiteX0" fmla="*/ 43095 w 226832"/>
                  <a:gd name="connsiteY0" fmla="*/ 226743 h 226742"/>
                  <a:gd name="connsiteX1" fmla="*/ 38047 w 226832"/>
                  <a:gd name="connsiteY1" fmla="*/ 221694 h 226742"/>
                  <a:gd name="connsiteX2" fmla="*/ 2995 w 226832"/>
                  <a:gd name="connsiteY2" fmla="*/ 157210 h 226742"/>
                  <a:gd name="connsiteX3" fmla="*/ 38142 w 226832"/>
                  <a:gd name="connsiteY3" fmla="*/ 38052 h 226742"/>
                  <a:gd name="connsiteX4" fmla="*/ 102150 w 226832"/>
                  <a:gd name="connsiteY4" fmla="*/ 3000 h 226742"/>
                  <a:gd name="connsiteX5" fmla="*/ 157395 w 226832"/>
                  <a:gd name="connsiteY5" fmla="*/ 3000 h 226742"/>
                  <a:gd name="connsiteX6" fmla="*/ 221784 w 226832"/>
                  <a:gd name="connsiteY6" fmla="*/ 38052 h 226742"/>
                  <a:gd name="connsiteX7" fmla="*/ 226832 w 226832"/>
                  <a:gd name="connsiteY7" fmla="*/ 43101 h 226742"/>
                  <a:gd name="connsiteX8" fmla="*/ 43095 w 226832"/>
                  <a:gd name="connsiteY8" fmla="*/ 226743 h 226742"/>
                  <a:gd name="connsiteX9" fmla="*/ 129677 w 226832"/>
                  <a:gd name="connsiteY9" fmla="*/ 14240 h 226742"/>
                  <a:gd name="connsiteX10" fmla="*/ 105198 w 226832"/>
                  <a:gd name="connsiteY10" fmla="*/ 16907 h 226742"/>
                  <a:gd name="connsiteX11" fmla="*/ 48238 w 226832"/>
                  <a:gd name="connsiteY11" fmla="*/ 48149 h 226742"/>
                  <a:gd name="connsiteX12" fmla="*/ 16996 w 226832"/>
                  <a:gd name="connsiteY12" fmla="*/ 154257 h 226742"/>
                  <a:gd name="connsiteX13" fmla="*/ 43285 w 226832"/>
                  <a:gd name="connsiteY13" fmla="*/ 206359 h 226742"/>
                  <a:gd name="connsiteX14" fmla="*/ 206449 w 226832"/>
                  <a:gd name="connsiteY14" fmla="*/ 43196 h 226742"/>
                  <a:gd name="connsiteX15" fmla="*/ 154347 w 226832"/>
                  <a:gd name="connsiteY15" fmla="*/ 16907 h 226742"/>
                  <a:gd name="connsiteX16" fmla="*/ 129677 w 226832"/>
                  <a:gd name="connsiteY16" fmla="*/ 14240 h 22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6832" h="226742">
                    <a:moveTo>
                      <a:pt x="43095" y="226743"/>
                    </a:moveTo>
                    <a:lnTo>
                      <a:pt x="38047" y="221694"/>
                    </a:lnTo>
                    <a:cubicBezTo>
                      <a:pt x="20140" y="203787"/>
                      <a:pt x="8043" y="181499"/>
                      <a:pt x="2995" y="157210"/>
                    </a:cubicBezTo>
                    <a:cubicBezTo>
                      <a:pt x="-6435" y="113871"/>
                      <a:pt x="6709" y="69294"/>
                      <a:pt x="38142" y="38052"/>
                    </a:cubicBezTo>
                    <a:cubicBezTo>
                      <a:pt x="55763" y="20431"/>
                      <a:pt x="77861" y="8239"/>
                      <a:pt x="102150" y="3000"/>
                    </a:cubicBezTo>
                    <a:cubicBezTo>
                      <a:pt x="120152" y="-1000"/>
                      <a:pt x="139297" y="-1000"/>
                      <a:pt x="157395" y="3000"/>
                    </a:cubicBezTo>
                    <a:cubicBezTo>
                      <a:pt x="181588" y="8049"/>
                      <a:pt x="203877" y="20241"/>
                      <a:pt x="221784" y="38052"/>
                    </a:cubicBezTo>
                    <a:lnTo>
                      <a:pt x="226832" y="43101"/>
                    </a:lnTo>
                    <a:lnTo>
                      <a:pt x="43095" y="226743"/>
                    </a:lnTo>
                    <a:close/>
                    <a:moveTo>
                      <a:pt x="129677" y="14240"/>
                    </a:moveTo>
                    <a:cubicBezTo>
                      <a:pt x="121390" y="14240"/>
                      <a:pt x="113199" y="15097"/>
                      <a:pt x="105198" y="16907"/>
                    </a:cubicBezTo>
                    <a:cubicBezTo>
                      <a:pt x="83576" y="21669"/>
                      <a:pt x="63955" y="32433"/>
                      <a:pt x="48238" y="48149"/>
                    </a:cubicBezTo>
                    <a:cubicBezTo>
                      <a:pt x="20330" y="76057"/>
                      <a:pt x="8614" y="115681"/>
                      <a:pt x="16996" y="154257"/>
                    </a:cubicBezTo>
                    <a:cubicBezTo>
                      <a:pt x="20997" y="173593"/>
                      <a:pt x="30046" y="191405"/>
                      <a:pt x="43285" y="206359"/>
                    </a:cubicBezTo>
                    <a:lnTo>
                      <a:pt x="206449" y="43196"/>
                    </a:lnTo>
                    <a:cubicBezTo>
                      <a:pt x="191494" y="29956"/>
                      <a:pt x="173683" y="20907"/>
                      <a:pt x="154347" y="16907"/>
                    </a:cubicBezTo>
                    <a:cubicBezTo>
                      <a:pt x="146251" y="15192"/>
                      <a:pt x="137964" y="14240"/>
                      <a:pt x="129677" y="1424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sp>
            <p:nvSpPr>
              <p:cNvPr id="83" name="Freeform: Shape 827">
                <a:extLst>
                  <a:ext uri="{FF2B5EF4-FFF2-40B4-BE49-F238E27FC236}">
                    <a16:creationId xmlns:a16="http://schemas.microsoft.com/office/drawing/2014/main" id="{60E454F3-9188-4EA6-A3D5-6E6408F048CE}"/>
                  </a:ext>
                </a:extLst>
              </p:cNvPr>
              <p:cNvSpPr/>
              <p:nvPr/>
            </p:nvSpPr>
            <p:spPr>
              <a:xfrm>
                <a:off x="2824352" y="2133980"/>
                <a:ext cx="506920" cy="507111"/>
              </a:xfrm>
              <a:custGeom>
                <a:avLst/>
                <a:gdLst>
                  <a:gd name="connsiteX0" fmla="*/ 135160 w 506920"/>
                  <a:gd name="connsiteY0" fmla="*/ 507111 h 507111"/>
                  <a:gd name="connsiteX1" fmla="*/ 135160 w 506920"/>
                  <a:gd name="connsiteY1" fmla="*/ 507111 h 507111"/>
                  <a:gd name="connsiteX2" fmla="*/ 48768 w 506920"/>
                  <a:gd name="connsiteY2" fmla="*/ 471297 h 507111"/>
                  <a:gd name="connsiteX3" fmla="*/ 35719 w 506920"/>
                  <a:gd name="connsiteY3" fmla="*/ 458343 h 507111"/>
                  <a:gd name="connsiteX4" fmla="*/ 35719 w 506920"/>
                  <a:gd name="connsiteY4" fmla="*/ 285560 h 507111"/>
                  <a:gd name="connsiteX5" fmla="*/ 285464 w 506920"/>
                  <a:gd name="connsiteY5" fmla="*/ 35814 h 507111"/>
                  <a:gd name="connsiteX6" fmla="*/ 371761 w 506920"/>
                  <a:gd name="connsiteY6" fmla="*/ 0 h 507111"/>
                  <a:gd name="connsiteX7" fmla="*/ 371856 w 506920"/>
                  <a:gd name="connsiteY7" fmla="*/ 0 h 507111"/>
                  <a:gd name="connsiteX8" fmla="*/ 458248 w 506920"/>
                  <a:gd name="connsiteY8" fmla="*/ 35814 h 507111"/>
                  <a:gd name="connsiteX9" fmla="*/ 471202 w 506920"/>
                  <a:gd name="connsiteY9" fmla="*/ 48768 h 507111"/>
                  <a:gd name="connsiteX10" fmla="*/ 471202 w 506920"/>
                  <a:gd name="connsiteY10" fmla="*/ 221647 h 507111"/>
                  <a:gd name="connsiteX11" fmla="*/ 369761 w 506920"/>
                  <a:gd name="connsiteY11" fmla="*/ 323088 h 507111"/>
                  <a:gd name="connsiteX12" fmla="*/ 365951 w 506920"/>
                  <a:gd name="connsiteY12" fmla="*/ 322231 h 507111"/>
                  <a:gd name="connsiteX13" fmla="*/ 316897 w 506920"/>
                  <a:gd name="connsiteY13" fmla="*/ 322231 h 507111"/>
                  <a:gd name="connsiteX14" fmla="*/ 259937 w 506920"/>
                  <a:gd name="connsiteY14" fmla="*/ 353473 h 507111"/>
                  <a:gd name="connsiteX15" fmla="*/ 228695 w 506920"/>
                  <a:gd name="connsiteY15" fmla="*/ 459581 h 507111"/>
                  <a:gd name="connsiteX16" fmla="*/ 229553 w 506920"/>
                  <a:gd name="connsiteY16" fmla="*/ 463391 h 507111"/>
                  <a:gd name="connsiteX17" fmla="*/ 221647 w 506920"/>
                  <a:gd name="connsiteY17" fmla="*/ 471297 h 507111"/>
                  <a:gd name="connsiteX18" fmla="*/ 135160 w 506920"/>
                  <a:gd name="connsiteY18" fmla="*/ 507111 h 507111"/>
                  <a:gd name="connsiteX19" fmla="*/ 371856 w 506920"/>
                  <a:gd name="connsiteY19" fmla="*/ 14288 h 507111"/>
                  <a:gd name="connsiteX20" fmla="*/ 371856 w 506920"/>
                  <a:gd name="connsiteY20" fmla="*/ 14288 h 507111"/>
                  <a:gd name="connsiteX21" fmla="*/ 295656 w 506920"/>
                  <a:gd name="connsiteY21" fmla="*/ 45911 h 507111"/>
                  <a:gd name="connsiteX22" fmla="*/ 45815 w 506920"/>
                  <a:gd name="connsiteY22" fmla="*/ 295656 h 507111"/>
                  <a:gd name="connsiteX23" fmla="*/ 45815 w 506920"/>
                  <a:gd name="connsiteY23" fmla="*/ 448247 h 507111"/>
                  <a:gd name="connsiteX24" fmla="*/ 58865 w 506920"/>
                  <a:gd name="connsiteY24" fmla="*/ 461200 h 507111"/>
                  <a:gd name="connsiteX25" fmla="*/ 135065 w 506920"/>
                  <a:gd name="connsiteY25" fmla="*/ 492824 h 507111"/>
                  <a:gd name="connsiteX26" fmla="*/ 135160 w 506920"/>
                  <a:gd name="connsiteY26" fmla="*/ 492824 h 507111"/>
                  <a:gd name="connsiteX27" fmla="*/ 211455 w 506920"/>
                  <a:gd name="connsiteY27" fmla="*/ 461200 h 507111"/>
                  <a:gd name="connsiteX28" fmla="*/ 213932 w 506920"/>
                  <a:gd name="connsiteY28" fmla="*/ 458724 h 507111"/>
                  <a:gd name="connsiteX29" fmla="*/ 249841 w 506920"/>
                  <a:gd name="connsiteY29" fmla="*/ 343281 h 507111"/>
                  <a:gd name="connsiteX30" fmla="*/ 313849 w 506920"/>
                  <a:gd name="connsiteY30" fmla="*/ 308229 h 507111"/>
                  <a:gd name="connsiteX31" fmla="*/ 365189 w 506920"/>
                  <a:gd name="connsiteY31" fmla="*/ 307467 h 507111"/>
                  <a:gd name="connsiteX32" fmla="*/ 461201 w 506920"/>
                  <a:gd name="connsiteY32" fmla="*/ 211455 h 507111"/>
                  <a:gd name="connsiteX33" fmla="*/ 461201 w 506920"/>
                  <a:gd name="connsiteY33" fmla="*/ 58769 h 507111"/>
                  <a:gd name="connsiteX34" fmla="*/ 448247 w 506920"/>
                  <a:gd name="connsiteY34" fmla="*/ 45815 h 507111"/>
                  <a:gd name="connsiteX35" fmla="*/ 371856 w 506920"/>
                  <a:gd name="connsiteY35" fmla="*/ 14288 h 50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6920" h="507111">
                    <a:moveTo>
                      <a:pt x="135160" y="507111"/>
                    </a:moveTo>
                    <a:cubicBezTo>
                      <a:pt x="135160" y="507111"/>
                      <a:pt x="135065" y="507111"/>
                      <a:pt x="135160" y="507111"/>
                    </a:cubicBezTo>
                    <a:cubicBezTo>
                      <a:pt x="102489" y="507111"/>
                      <a:pt x="71819" y="494348"/>
                      <a:pt x="48768" y="471297"/>
                    </a:cubicBezTo>
                    <a:lnTo>
                      <a:pt x="35719" y="458343"/>
                    </a:lnTo>
                    <a:cubicBezTo>
                      <a:pt x="-11906" y="410623"/>
                      <a:pt x="-11906" y="333089"/>
                      <a:pt x="35719" y="285560"/>
                    </a:cubicBezTo>
                    <a:lnTo>
                      <a:pt x="285464" y="35814"/>
                    </a:lnTo>
                    <a:cubicBezTo>
                      <a:pt x="308515" y="12764"/>
                      <a:pt x="339090" y="0"/>
                      <a:pt x="371761" y="0"/>
                    </a:cubicBezTo>
                    <a:cubicBezTo>
                      <a:pt x="371761" y="0"/>
                      <a:pt x="371761" y="0"/>
                      <a:pt x="371856" y="0"/>
                    </a:cubicBezTo>
                    <a:cubicBezTo>
                      <a:pt x="404527" y="0"/>
                      <a:pt x="435197" y="12668"/>
                      <a:pt x="458248" y="35814"/>
                    </a:cubicBezTo>
                    <a:lnTo>
                      <a:pt x="471202" y="48768"/>
                    </a:lnTo>
                    <a:cubicBezTo>
                      <a:pt x="518827" y="96393"/>
                      <a:pt x="518827" y="174022"/>
                      <a:pt x="471202" y="221647"/>
                    </a:cubicBezTo>
                    <a:lnTo>
                      <a:pt x="369761" y="323088"/>
                    </a:lnTo>
                    <a:lnTo>
                      <a:pt x="365951" y="322231"/>
                    </a:lnTo>
                    <a:cubicBezTo>
                      <a:pt x="349853" y="318707"/>
                      <a:pt x="332899" y="318707"/>
                      <a:pt x="316897" y="322231"/>
                    </a:cubicBezTo>
                    <a:cubicBezTo>
                      <a:pt x="295275" y="326993"/>
                      <a:pt x="275654" y="337757"/>
                      <a:pt x="259937" y="353473"/>
                    </a:cubicBezTo>
                    <a:cubicBezTo>
                      <a:pt x="232029" y="381381"/>
                      <a:pt x="220313" y="421005"/>
                      <a:pt x="228695" y="459581"/>
                    </a:cubicBezTo>
                    <a:lnTo>
                      <a:pt x="229553" y="463391"/>
                    </a:lnTo>
                    <a:lnTo>
                      <a:pt x="221647" y="471297"/>
                    </a:lnTo>
                    <a:cubicBezTo>
                      <a:pt x="198501" y="494348"/>
                      <a:pt x="167831" y="507111"/>
                      <a:pt x="135160" y="507111"/>
                    </a:cubicBezTo>
                    <a:close/>
                    <a:moveTo>
                      <a:pt x="371856" y="14288"/>
                    </a:moveTo>
                    <a:cubicBezTo>
                      <a:pt x="371856" y="14288"/>
                      <a:pt x="371761" y="14288"/>
                      <a:pt x="371856" y="14288"/>
                    </a:cubicBezTo>
                    <a:cubicBezTo>
                      <a:pt x="342995" y="14288"/>
                      <a:pt x="315944" y="25527"/>
                      <a:pt x="295656" y="45911"/>
                    </a:cubicBezTo>
                    <a:lnTo>
                      <a:pt x="45815" y="295656"/>
                    </a:lnTo>
                    <a:cubicBezTo>
                      <a:pt x="3810" y="337661"/>
                      <a:pt x="3810" y="406146"/>
                      <a:pt x="45815" y="448247"/>
                    </a:cubicBezTo>
                    <a:lnTo>
                      <a:pt x="58865" y="461200"/>
                    </a:lnTo>
                    <a:cubicBezTo>
                      <a:pt x="79248" y="481584"/>
                      <a:pt x="106299" y="492824"/>
                      <a:pt x="135065" y="492824"/>
                    </a:cubicBezTo>
                    <a:cubicBezTo>
                      <a:pt x="135065" y="492824"/>
                      <a:pt x="135065" y="492824"/>
                      <a:pt x="135160" y="492824"/>
                    </a:cubicBezTo>
                    <a:cubicBezTo>
                      <a:pt x="164021" y="492824"/>
                      <a:pt x="191072" y="481584"/>
                      <a:pt x="211455" y="461200"/>
                    </a:cubicBezTo>
                    <a:lnTo>
                      <a:pt x="213932" y="458724"/>
                    </a:lnTo>
                    <a:cubicBezTo>
                      <a:pt x="206026" y="416624"/>
                      <a:pt x="219361" y="373666"/>
                      <a:pt x="249841" y="343281"/>
                    </a:cubicBezTo>
                    <a:cubicBezTo>
                      <a:pt x="267462" y="325660"/>
                      <a:pt x="289560" y="313468"/>
                      <a:pt x="313849" y="308229"/>
                    </a:cubicBezTo>
                    <a:cubicBezTo>
                      <a:pt x="330613" y="304514"/>
                      <a:pt x="348234" y="304229"/>
                      <a:pt x="365189" y="307467"/>
                    </a:cubicBezTo>
                    <a:lnTo>
                      <a:pt x="461201" y="211455"/>
                    </a:lnTo>
                    <a:cubicBezTo>
                      <a:pt x="503301" y="169355"/>
                      <a:pt x="503301" y="100870"/>
                      <a:pt x="461201" y="58769"/>
                    </a:cubicBezTo>
                    <a:lnTo>
                      <a:pt x="448247" y="45815"/>
                    </a:lnTo>
                    <a:cubicBezTo>
                      <a:pt x="427768" y="25527"/>
                      <a:pt x="400622" y="14288"/>
                      <a:pt x="371856" y="14288"/>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sp>
            <p:nvSpPr>
              <p:cNvPr id="84" name="Freeform: Shape 828">
                <a:extLst>
                  <a:ext uri="{FF2B5EF4-FFF2-40B4-BE49-F238E27FC236}">
                    <a16:creationId xmlns:a16="http://schemas.microsoft.com/office/drawing/2014/main" id="{94D4564C-EED8-4EE3-9293-ABE60A84F59B}"/>
                  </a:ext>
                </a:extLst>
              </p:cNvPr>
              <p:cNvSpPr/>
              <p:nvPr/>
            </p:nvSpPr>
            <p:spPr>
              <a:xfrm>
                <a:off x="2982872" y="2292596"/>
                <a:ext cx="163877" cy="163806"/>
              </a:xfrm>
              <a:custGeom>
                <a:avLst/>
                <a:gdLst>
                  <a:gd name="connsiteX0" fmla="*/ 156758 w 163877"/>
                  <a:gd name="connsiteY0" fmla="*/ 163806 h 163806"/>
                  <a:gd name="connsiteX1" fmla="*/ 151709 w 163877"/>
                  <a:gd name="connsiteY1" fmla="*/ 161711 h 163806"/>
                  <a:gd name="connsiteX2" fmla="*/ 2072 w 163877"/>
                  <a:gd name="connsiteY2" fmla="*/ 12168 h 163806"/>
                  <a:gd name="connsiteX3" fmla="*/ 2072 w 163877"/>
                  <a:gd name="connsiteY3" fmla="*/ 2072 h 163806"/>
                  <a:gd name="connsiteX4" fmla="*/ 12168 w 163877"/>
                  <a:gd name="connsiteY4" fmla="*/ 2072 h 163806"/>
                  <a:gd name="connsiteX5" fmla="*/ 161806 w 163877"/>
                  <a:gd name="connsiteY5" fmla="*/ 151614 h 163806"/>
                  <a:gd name="connsiteX6" fmla="*/ 161806 w 163877"/>
                  <a:gd name="connsiteY6" fmla="*/ 161711 h 163806"/>
                  <a:gd name="connsiteX7" fmla="*/ 156758 w 163877"/>
                  <a:gd name="connsiteY7" fmla="*/ 163806 h 16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877" h="163806">
                    <a:moveTo>
                      <a:pt x="156758" y="163806"/>
                    </a:moveTo>
                    <a:cubicBezTo>
                      <a:pt x="154948" y="163806"/>
                      <a:pt x="153138" y="163140"/>
                      <a:pt x="151709" y="161711"/>
                    </a:cubicBezTo>
                    <a:lnTo>
                      <a:pt x="2072" y="12168"/>
                    </a:lnTo>
                    <a:cubicBezTo>
                      <a:pt x="-691" y="9406"/>
                      <a:pt x="-691" y="4834"/>
                      <a:pt x="2072" y="2072"/>
                    </a:cubicBezTo>
                    <a:cubicBezTo>
                      <a:pt x="4834" y="-691"/>
                      <a:pt x="9406" y="-691"/>
                      <a:pt x="12168" y="2072"/>
                    </a:cubicBezTo>
                    <a:lnTo>
                      <a:pt x="161806" y="151614"/>
                    </a:lnTo>
                    <a:cubicBezTo>
                      <a:pt x="164568" y="154376"/>
                      <a:pt x="164568" y="158949"/>
                      <a:pt x="161806" y="161711"/>
                    </a:cubicBezTo>
                    <a:cubicBezTo>
                      <a:pt x="160472" y="163140"/>
                      <a:pt x="158567" y="163806"/>
                      <a:pt x="156758" y="163806"/>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sp>
            <p:nvSpPr>
              <p:cNvPr id="85" name="Freeform: Shape 829">
                <a:extLst>
                  <a:ext uri="{FF2B5EF4-FFF2-40B4-BE49-F238E27FC236}">
                    <a16:creationId xmlns:a16="http://schemas.microsoft.com/office/drawing/2014/main" id="{200E4F73-AC07-48BB-9B0E-ACDE0DE0CCDD}"/>
                  </a:ext>
                </a:extLst>
              </p:cNvPr>
              <p:cNvSpPr/>
              <p:nvPr/>
            </p:nvSpPr>
            <p:spPr>
              <a:xfrm>
                <a:off x="3058191" y="2185615"/>
                <a:ext cx="196095" cy="118101"/>
              </a:xfrm>
              <a:custGeom>
                <a:avLst/>
                <a:gdLst>
                  <a:gd name="connsiteX0" fmla="*/ 10096 w 196095"/>
                  <a:gd name="connsiteY0" fmla="*/ 118101 h 118101"/>
                  <a:gd name="connsiteX1" fmla="*/ 0 w 196095"/>
                  <a:gd name="connsiteY1" fmla="*/ 108005 h 118101"/>
                  <a:gd name="connsiteX2" fmla="*/ 87725 w 196095"/>
                  <a:gd name="connsiteY2" fmla="*/ 20279 h 118101"/>
                  <a:gd name="connsiteX3" fmla="*/ 149352 w 196095"/>
                  <a:gd name="connsiteY3" fmla="*/ 1229 h 118101"/>
                  <a:gd name="connsiteX4" fmla="*/ 194024 w 196095"/>
                  <a:gd name="connsiteY4" fmla="*/ 23232 h 118101"/>
                  <a:gd name="connsiteX5" fmla="*/ 194024 w 196095"/>
                  <a:gd name="connsiteY5" fmla="*/ 33329 h 118101"/>
                  <a:gd name="connsiteX6" fmla="*/ 183928 w 196095"/>
                  <a:gd name="connsiteY6" fmla="*/ 33329 h 118101"/>
                  <a:gd name="connsiteX7" fmla="*/ 146876 w 196095"/>
                  <a:gd name="connsiteY7" fmla="*/ 15231 h 118101"/>
                  <a:gd name="connsiteX8" fmla="*/ 97822 w 196095"/>
                  <a:gd name="connsiteY8" fmla="*/ 30281 h 118101"/>
                  <a:gd name="connsiteX9" fmla="*/ 10096 w 196095"/>
                  <a:gd name="connsiteY9" fmla="*/ 118101 h 11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095" h="118101">
                    <a:moveTo>
                      <a:pt x="10096" y="118101"/>
                    </a:moveTo>
                    <a:lnTo>
                      <a:pt x="0" y="108005"/>
                    </a:lnTo>
                    <a:lnTo>
                      <a:pt x="87725" y="20279"/>
                    </a:lnTo>
                    <a:cubicBezTo>
                      <a:pt x="108776" y="-771"/>
                      <a:pt x="132874" y="-1723"/>
                      <a:pt x="149352" y="1229"/>
                    </a:cubicBezTo>
                    <a:cubicBezTo>
                      <a:pt x="169640" y="4849"/>
                      <a:pt x="186023" y="15326"/>
                      <a:pt x="194024" y="23232"/>
                    </a:cubicBezTo>
                    <a:cubicBezTo>
                      <a:pt x="196787" y="25994"/>
                      <a:pt x="196787" y="30566"/>
                      <a:pt x="194024" y="33329"/>
                    </a:cubicBezTo>
                    <a:cubicBezTo>
                      <a:pt x="191262" y="36091"/>
                      <a:pt x="186690" y="36091"/>
                      <a:pt x="183928" y="33329"/>
                    </a:cubicBezTo>
                    <a:cubicBezTo>
                      <a:pt x="176975" y="26375"/>
                      <a:pt x="162877" y="18089"/>
                      <a:pt x="146876" y="15231"/>
                    </a:cubicBezTo>
                    <a:cubicBezTo>
                      <a:pt x="127730" y="11897"/>
                      <a:pt x="111252" y="16946"/>
                      <a:pt x="97822" y="30281"/>
                    </a:cubicBezTo>
                    <a:lnTo>
                      <a:pt x="10096" y="118101"/>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sp>
            <p:nvSpPr>
              <p:cNvPr id="86" name="Freeform: Shape 830">
                <a:extLst>
                  <a:ext uri="{FF2B5EF4-FFF2-40B4-BE49-F238E27FC236}">
                    <a16:creationId xmlns:a16="http://schemas.microsoft.com/office/drawing/2014/main" id="{9055F4F2-229A-4F76-B2CA-5390B877FFC8}"/>
                  </a:ext>
                </a:extLst>
              </p:cNvPr>
              <p:cNvSpPr/>
              <p:nvPr/>
            </p:nvSpPr>
            <p:spPr>
              <a:xfrm>
                <a:off x="2892384" y="2368415"/>
                <a:ext cx="101012" cy="101036"/>
              </a:xfrm>
              <a:custGeom>
                <a:avLst/>
                <a:gdLst>
                  <a:gd name="connsiteX0" fmla="*/ 7120 w 101012"/>
                  <a:gd name="connsiteY0" fmla="*/ 101036 h 101036"/>
                  <a:gd name="connsiteX1" fmla="*/ 2072 w 101012"/>
                  <a:gd name="connsiteY1" fmla="*/ 98941 h 101036"/>
                  <a:gd name="connsiteX2" fmla="*/ 2072 w 101012"/>
                  <a:gd name="connsiteY2" fmla="*/ 88844 h 101036"/>
                  <a:gd name="connsiteX3" fmla="*/ 88844 w 101012"/>
                  <a:gd name="connsiteY3" fmla="*/ 2072 h 101036"/>
                  <a:gd name="connsiteX4" fmla="*/ 98941 w 101012"/>
                  <a:gd name="connsiteY4" fmla="*/ 2072 h 101036"/>
                  <a:gd name="connsiteX5" fmla="*/ 98941 w 101012"/>
                  <a:gd name="connsiteY5" fmla="*/ 12168 h 101036"/>
                  <a:gd name="connsiteX6" fmla="*/ 12168 w 101012"/>
                  <a:gd name="connsiteY6" fmla="*/ 98941 h 101036"/>
                  <a:gd name="connsiteX7" fmla="*/ 7120 w 101012"/>
                  <a:gd name="connsiteY7" fmla="*/ 101036 h 10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12" h="101036">
                    <a:moveTo>
                      <a:pt x="7120" y="101036"/>
                    </a:moveTo>
                    <a:cubicBezTo>
                      <a:pt x="5310" y="101036"/>
                      <a:pt x="3500" y="100370"/>
                      <a:pt x="2072" y="98941"/>
                    </a:cubicBezTo>
                    <a:cubicBezTo>
                      <a:pt x="-691" y="96179"/>
                      <a:pt x="-691" y="91607"/>
                      <a:pt x="2072" y="88844"/>
                    </a:cubicBezTo>
                    <a:lnTo>
                      <a:pt x="88844" y="2072"/>
                    </a:lnTo>
                    <a:cubicBezTo>
                      <a:pt x="91607" y="-691"/>
                      <a:pt x="96179" y="-691"/>
                      <a:pt x="98941" y="2072"/>
                    </a:cubicBezTo>
                    <a:cubicBezTo>
                      <a:pt x="101703" y="4834"/>
                      <a:pt x="101703" y="9406"/>
                      <a:pt x="98941" y="12168"/>
                    </a:cubicBezTo>
                    <a:lnTo>
                      <a:pt x="12168" y="98941"/>
                    </a:lnTo>
                    <a:cubicBezTo>
                      <a:pt x="10835" y="100370"/>
                      <a:pt x="9025" y="101036"/>
                      <a:pt x="7120" y="101036"/>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grpSp>
      </p:grpSp>
      <p:grpSp>
        <p:nvGrpSpPr>
          <p:cNvPr id="87" name="Graphic 1">
            <a:extLst>
              <a:ext uri="{FF2B5EF4-FFF2-40B4-BE49-F238E27FC236}">
                <a16:creationId xmlns:a16="http://schemas.microsoft.com/office/drawing/2014/main" id="{EA022376-5B20-4694-B3B1-725A6D5F0757}"/>
              </a:ext>
            </a:extLst>
          </p:cNvPr>
          <p:cNvGrpSpPr/>
          <p:nvPr/>
        </p:nvGrpSpPr>
        <p:grpSpPr>
          <a:xfrm>
            <a:off x="6728670" y="2798396"/>
            <a:ext cx="994955" cy="885404"/>
            <a:chOff x="7807356" y="154685"/>
            <a:chExt cx="568357" cy="505777"/>
          </a:xfrm>
          <a:solidFill>
            <a:srgbClr val="0B2949"/>
          </a:solidFill>
        </p:grpSpPr>
        <p:sp>
          <p:nvSpPr>
            <p:cNvPr id="88" name="Freeform: Shape 788">
              <a:extLst>
                <a:ext uri="{FF2B5EF4-FFF2-40B4-BE49-F238E27FC236}">
                  <a16:creationId xmlns:a16="http://schemas.microsoft.com/office/drawing/2014/main" id="{5EB12DED-46A4-407A-A215-4B0A2A751F84}"/>
                </a:ext>
              </a:extLst>
            </p:cNvPr>
            <p:cNvSpPr/>
            <p:nvPr/>
          </p:nvSpPr>
          <p:spPr>
            <a:xfrm>
              <a:off x="7807356" y="248602"/>
              <a:ext cx="568357" cy="411860"/>
            </a:xfrm>
            <a:custGeom>
              <a:avLst/>
              <a:gdLst>
                <a:gd name="connsiteX0" fmla="*/ 561213 w 568357"/>
                <a:gd name="connsiteY0" fmla="*/ 411861 h 411860"/>
                <a:gd name="connsiteX1" fmla="*/ 7144 w 568357"/>
                <a:gd name="connsiteY1" fmla="*/ 411861 h 411860"/>
                <a:gd name="connsiteX2" fmla="*/ 0 w 568357"/>
                <a:gd name="connsiteY2" fmla="*/ 404717 h 411860"/>
                <a:gd name="connsiteX3" fmla="*/ 0 w 568357"/>
                <a:gd name="connsiteY3" fmla="*/ 7144 h 411860"/>
                <a:gd name="connsiteX4" fmla="*/ 7144 w 568357"/>
                <a:gd name="connsiteY4" fmla="*/ 0 h 411860"/>
                <a:gd name="connsiteX5" fmla="*/ 561213 w 568357"/>
                <a:gd name="connsiteY5" fmla="*/ 0 h 411860"/>
                <a:gd name="connsiteX6" fmla="*/ 568357 w 568357"/>
                <a:gd name="connsiteY6" fmla="*/ 7144 h 411860"/>
                <a:gd name="connsiteX7" fmla="*/ 568357 w 568357"/>
                <a:gd name="connsiteY7" fmla="*/ 404717 h 411860"/>
                <a:gd name="connsiteX8" fmla="*/ 561213 w 568357"/>
                <a:gd name="connsiteY8" fmla="*/ 411861 h 411860"/>
                <a:gd name="connsiteX9" fmla="*/ 14288 w 568357"/>
                <a:gd name="connsiteY9" fmla="*/ 397574 h 411860"/>
                <a:gd name="connsiteX10" fmla="*/ 554070 w 568357"/>
                <a:gd name="connsiteY10" fmla="*/ 397574 h 411860"/>
                <a:gd name="connsiteX11" fmla="*/ 554070 w 568357"/>
                <a:gd name="connsiteY11" fmla="*/ 14288 h 411860"/>
                <a:gd name="connsiteX12" fmla="*/ 14288 w 568357"/>
                <a:gd name="connsiteY12" fmla="*/ 14288 h 411860"/>
                <a:gd name="connsiteX13" fmla="*/ 14288 w 568357"/>
                <a:gd name="connsiteY13" fmla="*/ 397574 h 41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8357" h="411860">
                  <a:moveTo>
                    <a:pt x="561213" y="411861"/>
                  </a:moveTo>
                  <a:lnTo>
                    <a:pt x="7144" y="411861"/>
                  </a:lnTo>
                  <a:cubicBezTo>
                    <a:pt x="3239" y="411861"/>
                    <a:pt x="0" y="408623"/>
                    <a:pt x="0" y="404717"/>
                  </a:cubicBezTo>
                  <a:lnTo>
                    <a:pt x="0" y="7144"/>
                  </a:lnTo>
                  <a:cubicBezTo>
                    <a:pt x="0" y="3238"/>
                    <a:pt x="3239" y="0"/>
                    <a:pt x="7144" y="0"/>
                  </a:cubicBezTo>
                  <a:lnTo>
                    <a:pt x="561213" y="0"/>
                  </a:lnTo>
                  <a:cubicBezTo>
                    <a:pt x="565118" y="0"/>
                    <a:pt x="568357" y="3238"/>
                    <a:pt x="568357" y="7144"/>
                  </a:cubicBezTo>
                  <a:lnTo>
                    <a:pt x="568357" y="404717"/>
                  </a:lnTo>
                  <a:cubicBezTo>
                    <a:pt x="568357" y="408623"/>
                    <a:pt x="565214" y="411861"/>
                    <a:pt x="561213" y="411861"/>
                  </a:cubicBezTo>
                  <a:close/>
                  <a:moveTo>
                    <a:pt x="14288" y="397574"/>
                  </a:moveTo>
                  <a:lnTo>
                    <a:pt x="554070" y="397574"/>
                  </a:lnTo>
                  <a:lnTo>
                    <a:pt x="554070" y="14288"/>
                  </a:lnTo>
                  <a:lnTo>
                    <a:pt x="14288" y="14288"/>
                  </a:lnTo>
                  <a:lnTo>
                    <a:pt x="14288" y="397574"/>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sp>
          <p:nvSpPr>
            <p:cNvPr id="89" name="Freeform: Shape 789">
              <a:extLst>
                <a:ext uri="{FF2B5EF4-FFF2-40B4-BE49-F238E27FC236}">
                  <a16:creationId xmlns:a16="http://schemas.microsoft.com/office/drawing/2014/main" id="{4AF698C3-B1C8-46D8-B892-23E3B9D2ABAE}"/>
                </a:ext>
              </a:extLst>
            </p:cNvPr>
            <p:cNvSpPr/>
            <p:nvPr/>
          </p:nvSpPr>
          <p:spPr>
            <a:xfrm>
              <a:off x="7949945" y="312991"/>
              <a:ext cx="283082" cy="283083"/>
            </a:xfrm>
            <a:custGeom>
              <a:avLst/>
              <a:gdLst>
                <a:gd name="connsiteX0" fmla="*/ 141541 w 283082"/>
                <a:gd name="connsiteY0" fmla="*/ 283083 h 283083"/>
                <a:gd name="connsiteX1" fmla="*/ 0 w 283082"/>
                <a:gd name="connsiteY1" fmla="*/ 141542 h 283083"/>
                <a:gd name="connsiteX2" fmla="*/ 141541 w 283082"/>
                <a:gd name="connsiteY2" fmla="*/ 0 h 283083"/>
                <a:gd name="connsiteX3" fmla="*/ 283083 w 283082"/>
                <a:gd name="connsiteY3" fmla="*/ 141542 h 283083"/>
                <a:gd name="connsiteX4" fmla="*/ 141541 w 283082"/>
                <a:gd name="connsiteY4" fmla="*/ 283083 h 283083"/>
                <a:gd name="connsiteX5" fmla="*/ 141541 w 283082"/>
                <a:gd name="connsiteY5" fmla="*/ 14288 h 283083"/>
                <a:gd name="connsiteX6" fmla="*/ 14288 w 283082"/>
                <a:gd name="connsiteY6" fmla="*/ 141542 h 283083"/>
                <a:gd name="connsiteX7" fmla="*/ 141541 w 283082"/>
                <a:gd name="connsiteY7" fmla="*/ 268796 h 283083"/>
                <a:gd name="connsiteX8" fmla="*/ 268795 w 283082"/>
                <a:gd name="connsiteY8" fmla="*/ 141542 h 283083"/>
                <a:gd name="connsiteX9" fmla="*/ 141541 w 283082"/>
                <a:gd name="connsiteY9" fmla="*/ 14288 h 28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082" h="283083">
                  <a:moveTo>
                    <a:pt x="141541" y="283083"/>
                  </a:moveTo>
                  <a:cubicBezTo>
                    <a:pt x="63532" y="283083"/>
                    <a:pt x="0" y="219551"/>
                    <a:pt x="0" y="141542"/>
                  </a:cubicBezTo>
                  <a:cubicBezTo>
                    <a:pt x="0" y="63532"/>
                    <a:pt x="63532" y="0"/>
                    <a:pt x="141541" y="0"/>
                  </a:cubicBezTo>
                  <a:cubicBezTo>
                    <a:pt x="219551" y="0"/>
                    <a:pt x="283083" y="63532"/>
                    <a:pt x="283083" y="141542"/>
                  </a:cubicBezTo>
                  <a:cubicBezTo>
                    <a:pt x="283083" y="219551"/>
                    <a:pt x="219646" y="283083"/>
                    <a:pt x="141541" y="283083"/>
                  </a:cubicBezTo>
                  <a:close/>
                  <a:moveTo>
                    <a:pt x="141541" y="14288"/>
                  </a:moveTo>
                  <a:cubicBezTo>
                    <a:pt x="71342" y="14288"/>
                    <a:pt x="14288" y="71342"/>
                    <a:pt x="14288" y="141542"/>
                  </a:cubicBezTo>
                  <a:cubicBezTo>
                    <a:pt x="14288" y="211741"/>
                    <a:pt x="71342" y="268796"/>
                    <a:pt x="141541" y="268796"/>
                  </a:cubicBezTo>
                  <a:cubicBezTo>
                    <a:pt x="211741" y="268796"/>
                    <a:pt x="268795" y="211741"/>
                    <a:pt x="268795" y="141542"/>
                  </a:cubicBezTo>
                  <a:cubicBezTo>
                    <a:pt x="268795" y="71342"/>
                    <a:pt x="211741" y="14288"/>
                    <a:pt x="141541" y="14288"/>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sp>
          <p:nvSpPr>
            <p:cNvPr id="90" name="Freeform: Shape 790">
              <a:extLst>
                <a:ext uri="{FF2B5EF4-FFF2-40B4-BE49-F238E27FC236}">
                  <a16:creationId xmlns:a16="http://schemas.microsoft.com/office/drawing/2014/main" id="{4866E299-6836-49CE-8B68-75EBD47D842B}"/>
                </a:ext>
              </a:extLst>
            </p:cNvPr>
            <p:cNvSpPr/>
            <p:nvPr/>
          </p:nvSpPr>
          <p:spPr>
            <a:xfrm>
              <a:off x="8010524" y="373570"/>
              <a:ext cx="161925" cy="161925"/>
            </a:xfrm>
            <a:custGeom>
              <a:avLst/>
              <a:gdLst>
                <a:gd name="connsiteX0" fmla="*/ 102584 w 161925"/>
                <a:gd name="connsiteY0" fmla="*/ 161925 h 161925"/>
                <a:gd name="connsiteX1" fmla="*/ 59341 w 161925"/>
                <a:gd name="connsiteY1" fmla="*/ 161925 h 161925"/>
                <a:gd name="connsiteX2" fmla="*/ 52197 w 161925"/>
                <a:gd name="connsiteY2" fmla="*/ 154781 h 161925"/>
                <a:gd name="connsiteX3" fmla="*/ 52197 w 161925"/>
                <a:gd name="connsiteY3" fmla="*/ 109728 h 161925"/>
                <a:gd name="connsiteX4" fmla="*/ 7144 w 161925"/>
                <a:gd name="connsiteY4" fmla="*/ 109728 h 161925"/>
                <a:gd name="connsiteX5" fmla="*/ 0 w 161925"/>
                <a:gd name="connsiteY5" fmla="*/ 102584 h 161925"/>
                <a:gd name="connsiteX6" fmla="*/ 0 w 161925"/>
                <a:gd name="connsiteY6" fmla="*/ 59341 h 161925"/>
                <a:gd name="connsiteX7" fmla="*/ 7144 w 161925"/>
                <a:gd name="connsiteY7" fmla="*/ 52197 h 161925"/>
                <a:gd name="connsiteX8" fmla="*/ 52197 w 161925"/>
                <a:gd name="connsiteY8" fmla="*/ 52197 h 161925"/>
                <a:gd name="connsiteX9" fmla="*/ 52197 w 161925"/>
                <a:gd name="connsiteY9" fmla="*/ 7144 h 161925"/>
                <a:gd name="connsiteX10" fmla="*/ 59341 w 161925"/>
                <a:gd name="connsiteY10" fmla="*/ 0 h 161925"/>
                <a:gd name="connsiteX11" fmla="*/ 102584 w 161925"/>
                <a:gd name="connsiteY11" fmla="*/ 0 h 161925"/>
                <a:gd name="connsiteX12" fmla="*/ 109728 w 161925"/>
                <a:gd name="connsiteY12" fmla="*/ 7144 h 161925"/>
                <a:gd name="connsiteX13" fmla="*/ 109728 w 161925"/>
                <a:gd name="connsiteY13" fmla="*/ 52197 h 161925"/>
                <a:gd name="connsiteX14" fmla="*/ 154781 w 161925"/>
                <a:gd name="connsiteY14" fmla="*/ 52197 h 161925"/>
                <a:gd name="connsiteX15" fmla="*/ 161925 w 161925"/>
                <a:gd name="connsiteY15" fmla="*/ 59341 h 161925"/>
                <a:gd name="connsiteX16" fmla="*/ 161925 w 161925"/>
                <a:gd name="connsiteY16" fmla="*/ 102584 h 161925"/>
                <a:gd name="connsiteX17" fmla="*/ 154781 w 161925"/>
                <a:gd name="connsiteY17" fmla="*/ 109728 h 161925"/>
                <a:gd name="connsiteX18" fmla="*/ 109728 w 161925"/>
                <a:gd name="connsiteY18" fmla="*/ 109728 h 161925"/>
                <a:gd name="connsiteX19" fmla="*/ 109728 w 161925"/>
                <a:gd name="connsiteY19" fmla="*/ 154781 h 161925"/>
                <a:gd name="connsiteX20" fmla="*/ 102584 w 161925"/>
                <a:gd name="connsiteY20" fmla="*/ 161925 h 161925"/>
                <a:gd name="connsiteX21" fmla="*/ 66484 w 161925"/>
                <a:gd name="connsiteY21" fmla="*/ 147638 h 161925"/>
                <a:gd name="connsiteX22" fmla="*/ 95441 w 161925"/>
                <a:gd name="connsiteY22" fmla="*/ 147638 h 161925"/>
                <a:gd name="connsiteX23" fmla="*/ 95441 w 161925"/>
                <a:gd name="connsiteY23" fmla="*/ 102584 h 161925"/>
                <a:gd name="connsiteX24" fmla="*/ 102584 w 161925"/>
                <a:gd name="connsiteY24" fmla="*/ 95441 h 161925"/>
                <a:gd name="connsiteX25" fmla="*/ 147638 w 161925"/>
                <a:gd name="connsiteY25" fmla="*/ 95441 h 161925"/>
                <a:gd name="connsiteX26" fmla="*/ 147638 w 161925"/>
                <a:gd name="connsiteY26" fmla="*/ 66485 h 161925"/>
                <a:gd name="connsiteX27" fmla="*/ 102584 w 161925"/>
                <a:gd name="connsiteY27" fmla="*/ 66485 h 161925"/>
                <a:gd name="connsiteX28" fmla="*/ 95441 w 161925"/>
                <a:gd name="connsiteY28" fmla="*/ 59341 h 161925"/>
                <a:gd name="connsiteX29" fmla="*/ 95441 w 161925"/>
                <a:gd name="connsiteY29" fmla="*/ 14288 h 161925"/>
                <a:gd name="connsiteX30" fmla="*/ 66484 w 161925"/>
                <a:gd name="connsiteY30" fmla="*/ 14288 h 161925"/>
                <a:gd name="connsiteX31" fmla="*/ 66484 w 161925"/>
                <a:gd name="connsiteY31" fmla="*/ 59341 h 161925"/>
                <a:gd name="connsiteX32" fmla="*/ 59341 w 161925"/>
                <a:gd name="connsiteY32" fmla="*/ 66485 h 161925"/>
                <a:gd name="connsiteX33" fmla="*/ 14288 w 161925"/>
                <a:gd name="connsiteY33" fmla="*/ 66485 h 161925"/>
                <a:gd name="connsiteX34" fmla="*/ 14288 w 161925"/>
                <a:gd name="connsiteY34" fmla="*/ 95441 h 161925"/>
                <a:gd name="connsiteX35" fmla="*/ 59341 w 161925"/>
                <a:gd name="connsiteY35" fmla="*/ 95441 h 161925"/>
                <a:gd name="connsiteX36" fmla="*/ 66484 w 161925"/>
                <a:gd name="connsiteY36" fmla="*/ 102584 h 161925"/>
                <a:gd name="connsiteX37" fmla="*/ 66484 w 161925"/>
                <a:gd name="connsiteY37" fmla="*/ 14763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1925" h="161925">
                  <a:moveTo>
                    <a:pt x="102584" y="161925"/>
                  </a:moveTo>
                  <a:lnTo>
                    <a:pt x="59341" y="161925"/>
                  </a:lnTo>
                  <a:cubicBezTo>
                    <a:pt x="55436" y="161925"/>
                    <a:pt x="52197" y="158687"/>
                    <a:pt x="52197" y="154781"/>
                  </a:cubicBezTo>
                  <a:lnTo>
                    <a:pt x="52197" y="109728"/>
                  </a:lnTo>
                  <a:lnTo>
                    <a:pt x="7144" y="109728"/>
                  </a:lnTo>
                  <a:cubicBezTo>
                    <a:pt x="3239" y="109728"/>
                    <a:pt x="0" y="106490"/>
                    <a:pt x="0" y="102584"/>
                  </a:cubicBezTo>
                  <a:lnTo>
                    <a:pt x="0" y="59341"/>
                  </a:lnTo>
                  <a:cubicBezTo>
                    <a:pt x="0" y="55436"/>
                    <a:pt x="3239" y="52197"/>
                    <a:pt x="7144" y="52197"/>
                  </a:cubicBezTo>
                  <a:lnTo>
                    <a:pt x="52197" y="52197"/>
                  </a:lnTo>
                  <a:lnTo>
                    <a:pt x="52197" y="7144"/>
                  </a:lnTo>
                  <a:cubicBezTo>
                    <a:pt x="52197" y="3239"/>
                    <a:pt x="55436" y="0"/>
                    <a:pt x="59341" y="0"/>
                  </a:cubicBezTo>
                  <a:lnTo>
                    <a:pt x="102584" y="0"/>
                  </a:lnTo>
                  <a:cubicBezTo>
                    <a:pt x="106489" y="0"/>
                    <a:pt x="109728" y="3239"/>
                    <a:pt x="109728" y="7144"/>
                  </a:cubicBezTo>
                  <a:lnTo>
                    <a:pt x="109728" y="52197"/>
                  </a:lnTo>
                  <a:lnTo>
                    <a:pt x="154781" y="52197"/>
                  </a:lnTo>
                  <a:cubicBezTo>
                    <a:pt x="158686" y="52197"/>
                    <a:pt x="161925" y="55436"/>
                    <a:pt x="161925" y="59341"/>
                  </a:cubicBezTo>
                  <a:lnTo>
                    <a:pt x="161925" y="102584"/>
                  </a:lnTo>
                  <a:cubicBezTo>
                    <a:pt x="161925" y="106490"/>
                    <a:pt x="158686" y="109728"/>
                    <a:pt x="154781" y="109728"/>
                  </a:cubicBezTo>
                  <a:lnTo>
                    <a:pt x="109728" y="109728"/>
                  </a:lnTo>
                  <a:lnTo>
                    <a:pt x="109728" y="154781"/>
                  </a:lnTo>
                  <a:cubicBezTo>
                    <a:pt x="109728" y="158782"/>
                    <a:pt x="106585" y="161925"/>
                    <a:pt x="102584" y="161925"/>
                  </a:cubicBezTo>
                  <a:close/>
                  <a:moveTo>
                    <a:pt x="66484" y="147638"/>
                  </a:moveTo>
                  <a:lnTo>
                    <a:pt x="95441" y="147638"/>
                  </a:lnTo>
                  <a:lnTo>
                    <a:pt x="95441" y="102584"/>
                  </a:lnTo>
                  <a:cubicBezTo>
                    <a:pt x="95441" y="98679"/>
                    <a:pt x="98679" y="95441"/>
                    <a:pt x="102584" y="95441"/>
                  </a:cubicBezTo>
                  <a:lnTo>
                    <a:pt x="147638" y="95441"/>
                  </a:lnTo>
                  <a:lnTo>
                    <a:pt x="147638" y="66485"/>
                  </a:lnTo>
                  <a:lnTo>
                    <a:pt x="102584" y="66485"/>
                  </a:lnTo>
                  <a:cubicBezTo>
                    <a:pt x="98679" y="66485"/>
                    <a:pt x="95441" y="63246"/>
                    <a:pt x="95441" y="59341"/>
                  </a:cubicBezTo>
                  <a:lnTo>
                    <a:pt x="95441" y="14288"/>
                  </a:lnTo>
                  <a:lnTo>
                    <a:pt x="66484" y="14288"/>
                  </a:lnTo>
                  <a:lnTo>
                    <a:pt x="66484" y="59341"/>
                  </a:lnTo>
                  <a:cubicBezTo>
                    <a:pt x="66484" y="63246"/>
                    <a:pt x="63246" y="66485"/>
                    <a:pt x="59341" y="66485"/>
                  </a:cubicBezTo>
                  <a:lnTo>
                    <a:pt x="14288" y="66485"/>
                  </a:lnTo>
                  <a:lnTo>
                    <a:pt x="14288" y="95441"/>
                  </a:lnTo>
                  <a:lnTo>
                    <a:pt x="59341" y="95441"/>
                  </a:lnTo>
                  <a:cubicBezTo>
                    <a:pt x="63246" y="95441"/>
                    <a:pt x="66484" y="98679"/>
                    <a:pt x="66484" y="102584"/>
                  </a:cubicBezTo>
                  <a:lnTo>
                    <a:pt x="66484" y="14763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sp>
          <p:nvSpPr>
            <p:cNvPr id="91" name="Freeform: Shape 791">
              <a:extLst>
                <a:ext uri="{FF2B5EF4-FFF2-40B4-BE49-F238E27FC236}">
                  <a16:creationId xmlns:a16="http://schemas.microsoft.com/office/drawing/2014/main" id="{0F341728-FCF3-4C01-A2EE-A98D9B71CE74}"/>
                </a:ext>
              </a:extLst>
            </p:cNvPr>
            <p:cNvSpPr/>
            <p:nvPr/>
          </p:nvSpPr>
          <p:spPr>
            <a:xfrm>
              <a:off x="7900129" y="225361"/>
              <a:ext cx="60960" cy="37528"/>
            </a:xfrm>
            <a:custGeom>
              <a:avLst/>
              <a:gdLst>
                <a:gd name="connsiteX0" fmla="*/ 53816 w 60960"/>
                <a:gd name="connsiteY0" fmla="*/ 37529 h 37528"/>
                <a:gd name="connsiteX1" fmla="*/ 7144 w 60960"/>
                <a:gd name="connsiteY1" fmla="*/ 37529 h 37528"/>
                <a:gd name="connsiteX2" fmla="*/ 0 w 60960"/>
                <a:gd name="connsiteY2" fmla="*/ 30385 h 37528"/>
                <a:gd name="connsiteX3" fmla="*/ 30480 w 60960"/>
                <a:gd name="connsiteY3" fmla="*/ 0 h 37528"/>
                <a:gd name="connsiteX4" fmla="*/ 60960 w 60960"/>
                <a:gd name="connsiteY4" fmla="*/ 30385 h 37528"/>
                <a:gd name="connsiteX5" fmla="*/ 53816 w 60960"/>
                <a:gd name="connsiteY5" fmla="*/ 37529 h 37528"/>
                <a:gd name="connsiteX6" fmla="*/ 16003 w 60960"/>
                <a:gd name="connsiteY6" fmla="*/ 23241 h 37528"/>
                <a:gd name="connsiteX7" fmla="*/ 45054 w 60960"/>
                <a:gd name="connsiteY7" fmla="*/ 23241 h 37528"/>
                <a:gd name="connsiteX8" fmla="*/ 30575 w 60960"/>
                <a:gd name="connsiteY8" fmla="*/ 14288 h 37528"/>
                <a:gd name="connsiteX9" fmla="*/ 16003 w 60960"/>
                <a:gd name="connsiteY9" fmla="*/ 23241 h 3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 h="37528">
                  <a:moveTo>
                    <a:pt x="53816" y="37529"/>
                  </a:moveTo>
                  <a:lnTo>
                    <a:pt x="7144" y="37529"/>
                  </a:lnTo>
                  <a:cubicBezTo>
                    <a:pt x="3239" y="37529"/>
                    <a:pt x="0" y="34290"/>
                    <a:pt x="0" y="30385"/>
                  </a:cubicBezTo>
                  <a:cubicBezTo>
                    <a:pt x="0" y="13621"/>
                    <a:pt x="13716" y="0"/>
                    <a:pt x="30480" y="0"/>
                  </a:cubicBezTo>
                  <a:cubicBezTo>
                    <a:pt x="47244" y="0"/>
                    <a:pt x="60960" y="13621"/>
                    <a:pt x="60960" y="30385"/>
                  </a:cubicBezTo>
                  <a:cubicBezTo>
                    <a:pt x="60960" y="34290"/>
                    <a:pt x="57817" y="37529"/>
                    <a:pt x="53816" y="37529"/>
                  </a:cubicBezTo>
                  <a:close/>
                  <a:moveTo>
                    <a:pt x="16003" y="23241"/>
                  </a:moveTo>
                  <a:lnTo>
                    <a:pt x="45054" y="23241"/>
                  </a:lnTo>
                  <a:cubicBezTo>
                    <a:pt x="42386" y="17907"/>
                    <a:pt x="36862" y="14288"/>
                    <a:pt x="30575" y="14288"/>
                  </a:cubicBezTo>
                  <a:cubicBezTo>
                    <a:pt x="24289" y="14288"/>
                    <a:pt x="18669" y="17907"/>
                    <a:pt x="16003" y="23241"/>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sp>
          <p:nvSpPr>
            <p:cNvPr id="92" name="Freeform: Shape 792">
              <a:extLst>
                <a:ext uri="{FF2B5EF4-FFF2-40B4-BE49-F238E27FC236}">
                  <a16:creationId xmlns:a16="http://schemas.microsoft.com/office/drawing/2014/main" id="{34D13AAB-F124-47E1-87F4-3479E84DBCF2}"/>
                </a:ext>
              </a:extLst>
            </p:cNvPr>
            <p:cNvSpPr/>
            <p:nvPr/>
          </p:nvSpPr>
          <p:spPr>
            <a:xfrm>
              <a:off x="8216645" y="225361"/>
              <a:ext cx="60959" cy="37528"/>
            </a:xfrm>
            <a:custGeom>
              <a:avLst/>
              <a:gdLst>
                <a:gd name="connsiteX0" fmla="*/ 53816 w 60959"/>
                <a:gd name="connsiteY0" fmla="*/ 37529 h 37528"/>
                <a:gd name="connsiteX1" fmla="*/ 7144 w 60959"/>
                <a:gd name="connsiteY1" fmla="*/ 37529 h 37528"/>
                <a:gd name="connsiteX2" fmla="*/ 0 w 60959"/>
                <a:gd name="connsiteY2" fmla="*/ 30385 h 37528"/>
                <a:gd name="connsiteX3" fmla="*/ 30480 w 60959"/>
                <a:gd name="connsiteY3" fmla="*/ 0 h 37528"/>
                <a:gd name="connsiteX4" fmla="*/ 60960 w 60959"/>
                <a:gd name="connsiteY4" fmla="*/ 30385 h 37528"/>
                <a:gd name="connsiteX5" fmla="*/ 53816 w 60959"/>
                <a:gd name="connsiteY5" fmla="*/ 37529 h 37528"/>
                <a:gd name="connsiteX6" fmla="*/ 16002 w 60959"/>
                <a:gd name="connsiteY6" fmla="*/ 23241 h 37528"/>
                <a:gd name="connsiteX7" fmla="*/ 45053 w 60959"/>
                <a:gd name="connsiteY7" fmla="*/ 23241 h 37528"/>
                <a:gd name="connsiteX8" fmla="*/ 30575 w 60959"/>
                <a:gd name="connsiteY8" fmla="*/ 14288 h 37528"/>
                <a:gd name="connsiteX9" fmla="*/ 16002 w 60959"/>
                <a:gd name="connsiteY9" fmla="*/ 23241 h 3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59" h="37528">
                  <a:moveTo>
                    <a:pt x="53816" y="37529"/>
                  </a:moveTo>
                  <a:lnTo>
                    <a:pt x="7144" y="37529"/>
                  </a:lnTo>
                  <a:cubicBezTo>
                    <a:pt x="3238" y="37529"/>
                    <a:pt x="0" y="34290"/>
                    <a:pt x="0" y="30385"/>
                  </a:cubicBezTo>
                  <a:cubicBezTo>
                    <a:pt x="0" y="13621"/>
                    <a:pt x="13716" y="0"/>
                    <a:pt x="30480" y="0"/>
                  </a:cubicBezTo>
                  <a:cubicBezTo>
                    <a:pt x="47244" y="0"/>
                    <a:pt x="60960" y="13621"/>
                    <a:pt x="60960" y="30385"/>
                  </a:cubicBezTo>
                  <a:cubicBezTo>
                    <a:pt x="60960" y="34290"/>
                    <a:pt x="57817" y="37529"/>
                    <a:pt x="53816" y="37529"/>
                  </a:cubicBezTo>
                  <a:close/>
                  <a:moveTo>
                    <a:pt x="16002" y="23241"/>
                  </a:moveTo>
                  <a:lnTo>
                    <a:pt x="45053" y="23241"/>
                  </a:lnTo>
                  <a:cubicBezTo>
                    <a:pt x="42386" y="17907"/>
                    <a:pt x="36862" y="14288"/>
                    <a:pt x="30575" y="14288"/>
                  </a:cubicBezTo>
                  <a:cubicBezTo>
                    <a:pt x="24193" y="14288"/>
                    <a:pt x="18669" y="17907"/>
                    <a:pt x="16002" y="23241"/>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sp>
          <p:nvSpPr>
            <p:cNvPr id="93" name="Freeform: Shape 793">
              <a:extLst>
                <a:ext uri="{FF2B5EF4-FFF2-40B4-BE49-F238E27FC236}">
                  <a16:creationId xmlns:a16="http://schemas.microsoft.com/office/drawing/2014/main" id="{2AF1CCB0-3744-42BE-A21E-2EACFF9D815C}"/>
                </a:ext>
              </a:extLst>
            </p:cNvPr>
            <p:cNvSpPr/>
            <p:nvPr/>
          </p:nvSpPr>
          <p:spPr>
            <a:xfrm>
              <a:off x="7923465" y="154685"/>
              <a:ext cx="330803" cy="84963"/>
            </a:xfrm>
            <a:custGeom>
              <a:avLst/>
              <a:gdLst>
                <a:gd name="connsiteX0" fmla="*/ 323660 w 330803"/>
                <a:gd name="connsiteY0" fmla="*/ 84963 h 84963"/>
                <a:gd name="connsiteX1" fmla="*/ 316516 w 330803"/>
                <a:gd name="connsiteY1" fmla="*/ 77819 h 84963"/>
                <a:gd name="connsiteX2" fmla="*/ 316516 w 330803"/>
                <a:gd name="connsiteY2" fmla="*/ 38957 h 84963"/>
                <a:gd name="connsiteX3" fmla="*/ 291846 w 330803"/>
                <a:gd name="connsiteY3" fmla="*/ 14288 h 84963"/>
                <a:gd name="connsiteX4" fmla="*/ 38958 w 330803"/>
                <a:gd name="connsiteY4" fmla="*/ 14288 h 84963"/>
                <a:gd name="connsiteX5" fmla="*/ 14288 w 330803"/>
                <a:gd name="connsiteY5" fmla="*/ 38957 h 84963"/>
                <a:gd name="connsiteX6" fmla="*/ 14288 w 330803"/>
                <a:gd name="connsiteY6" fmla="*/ 77819 h 84963"/>
                <a:gd name="connsiteX7" fmla="*/ 7144 w 330803"/>
                <a:gd name="connsiteY7" fmla="*/ 84963 h 84963"/>
                <a:gd name="connsiteX8" fmla="*/ 0 w 330803"/>
                <a:gd name="connsiteY8" fmla="*/ 77819 h 84963"/>
                <a:gd name="connsiteX9" fmla="*/ 0 w 330803"/>
                <a:gd name="connsiteY9" fmla="*/ 38957 h 84963"/>
                <a:gd name="connsiteX10" fmla="*/ 38958 w 330803"/>
                <a:gd name="connsiteY10" fmla="*/ 0 h 84963"/>
                <a:gd name="connsiteX11" fmla="*/ 291846 w 330803"/>
                <a:gd name="connsiteY11" fmla="*/ 0 h 84963"/>
                <a:gd name="connsiteX12" fmla="*/ 330804 w 330803"/>
                <a:gd name="connsiteY12" fmla="*/ 38957 h 84963"/>
                <a:gd name="connsiteX13" fmla="*/ 330804 w 330803"/>
                <a:gd name="connsiteY13" fmla="*/ 77819 h 84963"/>
                <a:gd name="connsiteX14" fmla="*/ 323660 w 330803"/>
                <a:gd name="connsiteY14" fmla="*/ 84963 h 8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0803" h="84963">
                  <a:moveTo>
                    <a:pt x="323660" y="84963"/>
                  </a:moveTo>
                  <a:cubicBezTo>
                    <a:pt x="319754" y="84963"/>
                    <a:pt x="316516" y="81725"/>
                    <a:pt x="316516" y="77819"/>
                  </a:cubicBezTo>
                  <a:lnTo>
                    <a:pt x="316516" y="38957"/>
                  </a:lnTo>
                  <a:cubicBezTo>
                    <a:pt x="316516" y="25337"/>
                    <a:pt x="305467" y="14288"/>
                    <a:pt x="291846" y="14288"/>
                  </a:cubicBezTo>
                  <a:lnTo>
                    <a:pt x="38958" y="14288"/>
                  </a:lnTo>
                  <a:cubicBezTo>
                    <a:pt x="25337" y="14288"/>
                    <a:pt x="14288" y="25337"/>
                    <a:pt x="14288" y="38957"/>
                  </a:cubicBezTo>
                  <a:lnTo>
                    <a:pt x="14288" y="77819"/>
                  </a:lnTo>
                  <a:cubicBezTo>
                    <a:pt x="14288" y="81725"/>
                    <a:pt x="11049" y="84963"/>
                    <a:pt x="7144" y="84963"/>
                  </a:cubicBezTo>
                  <a:cubicBezTo>
                    <a:pt x="3239" y="84963"/>
                    <a:pt x="0" y="81725"/>
                    <a:pt x="0" y="77819"/>
                  </a:cubicBezTo>
                  <a:lnTo>
                    <a:pt x="0" y="38957"/>
                  </a:lnTo>
                  <a:cubicBezTo>
                    <a:pt x="0" y="17431"/>
                    <a:pt x="17526" y="0"/>
                    <a:pt x="38958" y="0"/>
                  </a:cubicBezTo>
                  <a:lnTo>
                    <a:pt x="291846" y="0"/>
                  </a:lnTo>
                  <a:cubicBezTo>
                    <a:pt x="313373" y="0"/>
                    <a:pt x="330804" y="17526"/>
                    <a:pt x="330804" y="38957"/>
                  </a:cubicBezTo>
                  <a:lnTo>
                    <a:pt x="330804" y="77819"/>
                  </a:lnTo>
                  <a:cubicBezTo>
                    <a:pt x="330804" y="81725"/>
                    <a:pt x="327660" y="84963"/>
                    <a:pt x="323660" y="8496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grpSp>
      <p:sp>
        <p:nvSpPr>
          <p:cNvPr id="94" name="Content Placeholder 11">
            <a:extLst>
              <a:ext uri="{FF2B5EF4-FFF2-40B4-BE49-F238E27FC236}">
                <a16:creationId xmlns:a16="http://schemas.microsoft.com/office/drawing/2014/main" id="{E0881E10-2429-C64A-AFBD-EBD96F65BFBB}"/>
              </a:ext>
            </a:extLst>
          </p:cNvPr>
          <p:cNvSpPr txBox="1">
            <a:spLocks/>
          </p:cNvSpPr>
          <p:nvPr/>
        </p:nvSpPr>
        <p:spPr>
          <a:xfrm>
            <a:off x="3836485" y="3865068"/>
            <a:ext cx="1473493" cy="477957"/>
          </a:xfrm>
          <a:prstGeom prst="rect">
            <a:avLst/>
          </a:prstGeom>
          <a:solidFill>
            <a:schemeClr val="bg1"/>
          </a:solidFill>
        </p:spPr>
        <p:txBody>
          <a:bodyPr vert="horz" lIns="0" tIns="0" rIns="0" bIns="0" rtlCol="0">
            <a:noAutofit/>
          </a:bodyPr>
          <a:lst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800" dirty="0">
                <a:solidFill>
                  <a:schemeClr val="tx2"/>
                </a:solidFill>
              </a:rPr>
              <a:t>Part B</a:t>
            </a:r>
          </a:p>
        </p:txBody>
      </p:sp>
      <p:sp>
        <p:nvSpPr>
          <p:cNvPr id="95" name="Freeform 94"/>
          <p:cNvSpPr/>
          <p:nvPr/>
        </p:nvSpPr>
        <p:spPr>
          <a:xfrm flipH="1">
            <a:off x="3483572" y="4358073"/>
            <a:ext cx="2179319" cy="307777"/>
          </a:xfrm>
          <a:custGeom>
            <a:avLst/>
            <a:gdLst>
              <a:gd name="connsiteX0" fmla="*/ 0 w 2150541"/>
              <a:gd name="connsiteY0" fmla="*/ 0 h 1075270"/>
              <a:gd name="connsiteX1" fmla="*/ 2150541 w 2150541"/>
              <a:gd name="connsiteY1" fmla="*/ 0 h 1075270"/>
              <a:gd name="connsiteX2" fmla="*/ 2150541 w 2150541"/>
              <a:gd name="connsiteY2" fmla="*/ 1075270 h 1075270"/>
              <a:gd name="connsiteX3" fmla="*/ 0 w 2150541"/>
              <a:gd name="connsiteY3" fmla="*/ 1075270 h 1075270"/>
              <a:gd name="connsiteX4" fmla="*/ 0 w 2150541"/>
              <a:gd name="connsiteY4" fmla="*/ 0 h 107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41" h="1075270">
                <a:moveTo>
                  <a:pt x="0" y="0"/>
                </a:moveTo>
                <a:lnTo>
                  <a:pt x="2150541" y="0"/>
                </a:lnTo>
                <a:lnTo>
                  <a:pt x="2150541" y="1075270"/>
                </a:lnTo>
                <a:lnTo>
                  <a:pt x="0" y="1075270"/>
                </a:lnTo>
                <a:lnTo>
                  <a:pt x="0" y="0"/>
                </a:lnTo>
                <a:close/>
              </a:path>
            </a:pathLst>
          </a:cu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1">
            <a:spAutoFit/>
          </a:bodyPr>
          <a:lstStyle/>
          <a:p>
            <a:pPr lvl="0" algn="ctr" defTabSz="800100">
              <a:spcBef>
                <a:spcPct val="0"/>
              </a:spcBef>
            </a:pPr>
            <a:r>
              <a:rPr lang="en-US" sz="2000" dirty="0">
                <a:solidFill>
                  <a:schemeClr val="tx1"/>
                </a:solidFill>
              </a:rPr>
              <a:t>Medical insurance</a:t>
            </a:r>
            <a:endParaRPr lang="en-US" sz="2000" kern="1200" dirty="0">
              <a:solidFill>
                <a:schemeClr val="tx1"/>
              </a:solidFill>
            </a:endParaRPr>
          </a:p>
        </p:txBody>
      </p:sp>
      <p:sp>
        <p:nvSpPr>
          <p:cNvPr id="96" name="Content Placeholder 11">
            <a:extLst>
              <a:ext uri="{FF2B5EF4-FFF2-40B4-BE49-F238E27FC236}">
                <a16:creationId xmlns:a16="http://schemas.microsoft.com/office/drawing/2014/main" id="{E0881E10-2429-C64A-AFBD-EBD96F65BFBB}"/>
              </a:ext>
            </a:extLst>
          </p:cNvPr>
          <p:cNvSpPr txBox="1">
            <a:spLocks/>
          </p:cNvSpPr>
          <p:nvPr/>
        </p:nvSpPr>
        <p:spPr>
          <a:xfrm>
            <a:off x="6489401" y="3865068"/>
            <a:ext cx="1473493" cy="477957"/>
          </a:xfrm>
          <a:prstGeom prst="rect">
            <a:avLst/>
          </a:prstGeom>
          <a:solidFill>
            <a:schemeClr val="bg1"/>
          </a:solidFill>
        </p:spPr>
        <p:txBody>
          <a:bodyPr vert="horz" lIns="0" tIns="0" rIns="0" bIns="0" rtlCol="0">
            <a:noAutofit/>
          </a:bodyPr>
          <a:lst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800" dirty="0">
                <a:solidFill>
                  <a:schemeClr val="tx2"/>
                </a:solidFill>
              </a:rPr>
              <a:t>Part C</a:t>
            </a:r>
          </a:p>
        </p:txBody>
      </p:sp>
      <p:sp>
        <p:nvSpPr>
          <p:cNvPr id="97" name="Freeform 96"/>
          <p:cNvSpPr/>
          <p:nvPr/>
        </p:nvSpPr>
        <p:spPr>
          <a:xfrm flipH="1">
            <a:off x="6008435" y="4358073"/>
            <a:ext cx="2453471" cy="1046440"/>
          </a:xfrm>
          <a:custGeom>
            <a:avLst/>
            <a:gdLst>
              <a:gd name="connsiteX0" fmla="*/ 0 w 2150541"/>
              <a:gd name="connsiteY0" fmla="*/ 0 h 1075270"/>
              <a:gd name="connsiteX1" fmla="*/ 2150541 w 2150541"/>
              <a:gd name="connsiteY1" fmla="*/ 0 h 1075270"/>
              <a:gd name="connsiteX2" fmla="*/ 2150541 w 2150541"/>
              <a:gd name="connsiteY2" fmla="*/ 1075270 h 1075270"/>
              <a:gd name="connsiteX3" fmla="*/ 0 w 2150541"/>
              <a:gd name="connsiteY3" fmla="*/ 1075270 h 1075270"/>
              <a:gd name="connsiteX4" fmla="*/ 0 w 2150541"/>
              <a:gd name="connsiteY4" fmla="*/ 0 h 107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41" h="1075270">
                <a:moveTo>
                  <a:pt x="0" y="0"/>
                </a:moveTo>
                <a:lnTo>
                  <a:pt x="2150541" y="0"/>
                </a:lnTo>
                <a:lnTo>
                  <a:pt x="2150541" y="1075270"/>
                </a:lnTo>
                <a:lnTo>
                  <a:pt x="0" y="1075270"/>
                </a:lnTo>
                <a:lnTo>
                  <a:pt x="0" y="0"/>
                </a:lnTo>
                <a:close/>
              </a:path>
            </a:pathLst>
          </a:cu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1">
            <a:spAutoFit/>
          </a:bodyPr>
          <a:lstStyle/>
          <a:p>
            <a:pPr lvl="0" algn="ctr" defTabSz="800100">
              <a:spcBef>
                <a:spcPct val="0"/>
              </a:spcBef>
            </a:pPr>
            <a:r>
              <a:rPr lang="en-US" sz="2000" dirty="0">
                <a:solidFill>
                  <a:schemeClr val="tx1"/>
                </a:solidFill>
              </a:rPr>
              <a:t>Medicare Advantage plans</a:t>
            </a:r>
          </a:p>
          <a:p>
            <a:pPr lvl="0" algn="ctr" defTabSz="800100">
              <a:spcBef>
                <a:spcPct val="0"/>
              </a:spcBef>
            </a:pPr>
            <a:r>
              <a:rPr lang="en-US" sz="1400" dirty="0">
                <a:solidFill>
                  <a:schemeClr val="tx1"/>
                </a:solidFill>
              </a:rPr>
              <a:t> (HMO/PPO which includes A,B, sometimes D)</a:t>
            </a:r>
            <a:endParaRPr lang="en-US" sz="1400" kern="1200" dirty="0">
              <a:solidFill>
                <a:schemeClr val="tx1"/>
              </a:solidFill>
            </a:endParaRPr>
          </a:p>
        </p:txBody>
      </p:sp>
      <p:sp>
        <p:nvSpPr>
          <p:cNvPr id="98" name="Content Placeholder 11">
            <a:extLst>
              <a:ext uri="{FF2B5EF4-FFF2-40B4-BE49-F238E27FC236}">
                <a16:creationId xmlns:a16="http://schemas.microsoft.com/office/drawing/2014/main" id="{E0881E10-2429-C64A-AFBD-EBD96F65BFBB}"/>
              </a:ext>
            </a:extLst>
          </p:cNvPr>
          <p:cNvSpPr txBox="1">
            <a:spLocks/>
          </p:cNvSpPr>
          <p:nvPr/>
        </p:nvSpPr>
        <p:spPr>
          <a:xfrm>
            <a:off x="9142317" y="3865068"/>
            <a:ext cx="1473493" cy="477957"/>
          </a:xfrm>
          <a:prstGeom prst="rect">
            <a:avLst/>
          </a:prstGeom>
          <a:solidFill>
            <a:schemeClr val="bg1"/>
          </a:solidFill>
        </p:spPr>
        <p:txBody>
          <a:bodyPr vert="horz" lIns="0" tIns="0" rIns="0" bIns="0" rtlCol="0">
            <a:noAutofit/>
          </a:bodyPr>
          <a:lst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800" dirty="0">
                <a:solidFill>
                  <a:schemeClr val="tx2"/>
                </a:solidFill>
              </a:rPr>
              <a:t>Part D</a:t>
            </a:r>
          </a:p>
        </p:txBody>
      </p:sp>
      <p:sp>
        <p:nvSpPr>
          <p:cNvPr id="100" name="Freeform 99"/>
          <p:cNvSpPr/>
          <p:nvPr/>
        </p:nvSpPr>
        <p:spPr>
          <a:xfrm flipH="1">
            <a:off x="8652326" y="4358073"/>
            <a:ext cx="2453472" cy="923330"/>
          </a:xfrm>
          <a:custGeom>
            <a:avLst/>
            <a:gdLst>
              <a:gd name="connsiteX0" fmla="*/ 0 w 2150541"/>
              <a:gd name="connsiteY0" fmla="*/ 0 h 1075270"/>
              <a:gd name="connsiteX1" fmla="*/ 2150541 w 2150541"/>
              <a:gd name="connsiteY1" fmla="*/ 0 h 1075270"/>
              <a:gd name="connsiteX2" fmla="*/ 2150541 w 2150541"/>
              <a:gd name="connsiteY2" fmla="*/ 1075270 h 1075270"/>
              <a:gd name="connsiteX3" fmla="*/ 0 w 2150541"/>
              <a:gd name="connsiteY3" fmla="*/ 1075270 h 1075270"/>
              <a:gd name="connsiteX4" fmla="*/ 0 w 2150541"/>
              <a:gd name="connsiteY4" fmla="*/ 0 h 107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41" h="1075270">
                <a:moveTo>
                  <a:pt x="0" y="0"/>
                </a:moveTo>
                <a:lnTo>
                  <a:pt x="2150541" y="0"/>
                </a:lnTo>
                <a:lnTo>
                  <a:pt x="2150541" y="1075270"/>
                </a:lnTo>
                <a:lnTo>
                  <a:pt x="0" y="1075270"/>
                </a:lnTo>
                <a:lnTo>
                  <a:pt x="0" y="0"/>
                </a:lnTo>
                <a:close/>
              </a:path>
            </a:pathLst>
          </a:cu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1">
            <a:spAutoFit/>
          </a:bodyPr>
          <a:lstStyle/>
          <a:p>
            <a:pPr lvl="0" algn="ctr" defTabSz="800100">
              <a:spcBef>
                <a:spcPct val="0"/>
              </a:spcBef>
            </a:pPr>
            <a:r>
              <a:rPr lang="en-US" sz="2000" dirty="0">
                <a:solidFill>
                  <a:schemeClr val="tx1"/>
                </a:solidFill>
              </a:rPr>
              <a:t>Medicare</a:t>
            </a:r>
            <a:br>
              <a:rPr lang="en-US" sz="2000" dirty="0">
                <a:solidFill>
                  <a:schemeClr val="tx1"/>
                </a:solidFill>
              </a:rPr>
            </a:br>
            <a:r>
              <a:rPr lang="en-US" sz="2000" dirty="0">
                <a:solidFill>
                  <a:schemeClr val="tx1"/>
                </a:solidFill>
              </a:rPr>
              <a:t>prescription drug coverage</a:t>
            </a:r>
            <a:endParaRPr lang="en-US" sz="2000" kern="1200" dirty="0">
              <a:solidFill>
                <a:schemeClr val="tx1"/>
              </a:solidFill>
            </a:endParaRPr>
          </a:p>
        </p:txBody>
      </p:sp>
      <p:sp>
        <p:nvSpPr>
          <p:cNvPr id="36" name="Freeform 12">
            <a:extLst>
              <a:ext uri="{FF2B5EF4-FFF2-40B4-BE49-F238E27FC236}">
                <a16:creationId xmlns:a16="http://schemas.microsoft.com/office/drawing/2014/main" id="{5179BBD1-94DA-4076-8555-6215FF2D26F5}"/>
              </a:ext>
            </a:extLst>
          </p:cNvPr>
          <p:cNvSpPr/>
          <p:nvPr/>
        </p:nvSpPr>
        <p:spPr>
          <a:xfrm>
            <a:off x="700983" y="1654259"/>
            <a:ext cx="5098984" cy="421088"/>
          </a:xfrm>
          <a:custGeom>
            <a:avLst/>
            <a:gdLst>
              <a:gd name="connsiteX0" fmla="*/ 0 w 2404004"/>
              <a:gd name="connsiteY0" fmla="*/ 0 h 864000"/>
              <a:gd name="connsiteX1" fmla="*/ 2404004 w 2404004"/>
              <a:gd name="connsiteY1" fmla="*/ 0 h 864000"/>
              <a:gd name="connsiteX2" fmla="*/ 2404004 w 2404004"/>
              <a:gd name="connsiteY2" fmla="*/ 864000 h 864000"/>
              <a:gd name="connsiteX3" fmla="*/ 0 w 2404004"/>
              <a:gd name="connsiteY3" fmla="*/ 864000 h 864000"/>
              <a:gd name="connsiteX4" fmla="*/ 0 w 2404004"/>
              <a:gd name="connsiteY4" fmla="*/ 0 h 86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4004" h="864000">
                <a:moveTo>
                  <a:pt x="0" y="0"/>
                </a:moveTo>
                <a:lnTo>
                  <a:pt x="2404004" y="0"/>
                </a:lnTo>
                <a:lnTo>
                  <a:pt x="2404004" y="864000"/>
                </a:lnTo>
                <a:lnTo>
                  <a:pt x="0" y="864000"/>
                </a:lnTo>
                <a:lnTo>
                  <a:pt x="0" y="0"/>
                </a:lnTo>
                <a:close/>
              </a:path>
            </a:pathLst>
          </a:cu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012" tIns="54864" rIns="96012" bIns="54864" numCol="1" spcCol="1270" anchor="ctr" anchorCtr="0">
            <a:noAutofit/>
          </a:bodyPr>
          <a:lstStyle/>
          <a:p>
            <a:pPr algn="ctr" defTabSz="600075" fontAlgn="base">
              <a:spcBef>
                <a:spcPct val="0"/>
              </a:spcBef>
              <a:spcAft>
                <a:spcPts val="750"/>
              </a:spcAft>
            </a:pPr>
            <a:r>
              <a:rPr lang="en-US" sz="1200" b="1" dirty="0">
                <a:solidFill>
                  <a:prstClr val="white"/>
                </a:solidFill>
                <a:latin typeface="Arial" panose="020B0604020202020204" pitchFamily="34" charset="0"/>
                <a:cs typeface="Arial" panose="020B0604020202020204" pitchFamily="34" charset="0"/>
              </a:rPr>
              <a:t>Original Medicare</a:t>
            </a:r>
            <a:endParaRPr lang="en-US" sz="1200" dirty="0">
              <a:solidFill>
                <a:prstClr val="white"/>
              </a:solidFill>
              <a:latin typeface="Arial" panose="020B0604020202020204" pitchFamily="34" charset="0"/>
              <a:cs typeface="Arial" panose="020B0604020202020204" pitchFamily="34" charset="0"/>
            </a:endParaRPr>
          </a:p>
        </p:txBody>
      </p:sp>
      <p:sp>
        <p:nvSpPr>
          <p:cNvPr id="37" name="Freeform 14">
            <a:extLst>
              <a:ext uri="{FF2B5EF4-FFF2-40B4-BE49-F238E27FC236}">
                <a16:creationId xmlns:a16="http://schemas.microsoft.com/office/drawing/2014/main" id="{9175960C-7492-4D10-B146-A6602D23AD6A}"/>
              </a:ext>
            </a:extLst>
          </p:cNvPr>
          <p:cNvSpPr/>
          <p:nvPr/>
        </p:nvSpPr>
        <p:spPr>
          <a:xfrm>
            <a:off x="685799" y="1654259"/>
            <a:ext cx="5114168" cy="3750254"/>
          </a:xfrm>
          <a:custGeom>
            <a:avLst/>
            <a:gdLst>
              <a:gd name="connsiteX0" fmla="*/ 0 w 2404004"/>
              <a:gd name="connsiteY0" fmla="*/ 0 h 1317600"/>
              <a:gd name="connsiteX1" fmla="*/ 2404004 w 2404004"/>
              <a:gd name="connsiteY1" fmla="*/ 0 h 1317600"/>
              <a:gd name="connsiteX2" fmla="*/ 2404004 w 2404004"/>
              <a:gd name="connsiteY2" fmla="*/ 1317600 h 1317600"/>
              <a:gd name="connsiteX3" fmla="*/ 0 w 2404004"/>
              <a:gd name="connsiteY3" fmla="*/ 1317600 h 1317600"/>
              <a:gd name="connsiteX4" fmla="*/ 0 w 2404004"/>
              <a:gd name="connsiteY4" fmla="*/ 0 h 131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4004" h="1317600">
                <a:moveTo>
                  <a:pt x="0" y="0"/>
                </a:moveTo>
                <a:lnTo>
                  <a:pt x="2404004" y="0"/>
                </a:lnTo>
                <a:lnTo>
                  <a:pt x="2404004" y="1317600"/>
                </a:lnTo>
                <a:lnTo>
                  <a:pt x="0" y="1317600"/>
                </a:lnTo>
                <a:lnTo>
                  <a:pt x="0" y="0"/>
                </a:lnTo>
                <a:close/>
              </a:path>
            </a:pathLst>
          </a:custGeom>
          <a:noFill/>
          <a:ln w="38100">
            <a:solidFill>
              <a:schemeClr val="accent2"/>
            </a:solidFill>
          </a:ln>
          <a:effectLst>
            <a:outerShdw blurRad="50800" dist="38100" dir="5400000" algn="t"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2009" tIns="72009" rIns="96012" bIns="108014" numCol="1" spcCol="1270" anchor="t" anchorCtr="0">
            <a:noAutofit/>
          </a:bodyPr>
          <a:lstStyle/>
          <a:p>
            <a:pPr marL="0" lvl="1" algn="ctr" defTabSz="600075" fontAlgn="base">
              <a:spcBef>
                <a:spcPct val="0"/>
              </a:spcBef>
              <a:spcAft>
                <a:spcPts val="750"/>
              </a:spcAft>
            </a:pPr>
            <a:endParaRPr lang="en-US" sz="1200" b="1" dirty="0">
              <a:solidFill>
                <a:srgbClr val="002D62"/>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6FA462E5-FD74-7583-9B10-D404BC48EDED}"/>
              </a:ext>
            </a:extLst>
          </p:cNvPr>
          <p:cNvCxnSpPr>
            <a:stCxn id="4" idx="1"/>
            <a:endCxn id="4" idx="3"/>
          </p:cNvCxnSpPr>
          <p:nvPr/>
        </p:nvCxnSpPr>
        <p:spPr>
          <a:xfrm>
            <a:off x="685800" y="1137958"/>
            <a:ext cx="10820400" cy="0"/>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64736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a:t>Part A</a:t>
            </a:r>
          </a:p>
        </p:txBody>
      </p:sp>
      <p:sp>
        <p:nvSpPr>
          <p:cNvPr id="11" name="Content Placeholder 10">
            <a:extLst>
              <a:ext uri="{FF2B5EF4-FFF2-40B4-BE49-F238E27FC236}">
                <a16:creationId xmlns:a16="http://schemas.microsoft.com/office/drawing/2014/main" id="{BC5739CE-6C65-4E25-92C8-B98FABCAF945}"/>
              </a:ext>
            </a:extLst>
          </p:cNvPr>
          <p:cNvSpPr>
            <a:spLocks noGrp="1"/>
          </p:cNvSpPr>
          <p:nvPr>
            <p:ph idx="1"/>
          </p:nvPr>
        </p:nvSpPr>
        <p:spPr>
          <a:xfrm>
            <a:off x="1600950" y="1825127"/>
            <a:ext cx="3843227" cy="2665850"/>
          </a:xfrm>
        </p:spPr>
        <p:txBody>
          <a:bodyPr/>
          <a:lstStyle/>
          <a:p>
            <a:pPr marL="0" indent="0">
              <a:buNone/>
            </a:pPr>
            <a:r>
              <a:rPr lang="en-US" sz="2400" dirty="0">
                <a:solidFill>
                  <a:schemeClr val="accent2"/>
                </a:solidFill>
              </a:rPr>
              <a:t>Hospital insurance</a:t>
            </a:r>
          </a:p>
          <a:p>
            <a:r>
              <a:rPr lang="en-US" sz="2000" dirty="0"/>
              <a:t>Hospital inpatient care</a:t>
            </a:r>
          </a:p>
          <a:p>
            <a:r>
              <a:rPr lang="en-US" sz="2000" dirty="0"/>
              <a:t>Skilled nursing facility care </a:t>
            </a:r>
          </a:p>
          <a:p>
            <a:r>
              <a:rPr lang="en-US" sz="2000" dirty="0"/>
              <a:t>Home healthcare</a:t>
            </a:r>
          </a:p>
          <a:p>
            <a:r>
              <a:rPr lang="en-US" sz="2000" dirty="0"/>
              <a:t>Hospice care</a:t>
            </a:r>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11</a:t>
            </a:fld>
            <a:endParaRPr lang="en-US"/>
          </a:p>
        </p:txBody>
      </p:sp>
      <p:grpSp>
        <p:nvGrpSpPr>
          <p:cNvPr id="6" name="Group 5"/>
          <p:cNvGrpSpPr/>
          <p:nvPr/>
        </p:nvGrpSpPr>
        <p:grpSpPr>
          <a:xfrm>
            <a:off x="6225897" y="1594877"/>
            <a:ext cx="5092860" cy="4471849"/>
            <a:chOff x="3071629" y="3388807"/>
            <a:chExt cx="6422704" cy="2466163"/>
          </a:xfrm>
        </p:grpSpPr>
        <p:sp>
          <p:nvSpPr>
            <p:cNvPr id="8" name="Rectangle 7"/>
            <p:cNvSpPr/>
            <p:nvPr/>
          </p:nvSpPr>
          <p:spPr>
            <a:xfrm>
              <a:off x="3071629" y="3388807"/>
              <a:ext cx="6422704" cy="247719"/>
            </a:xfrm>
            <a:prstGeom prst="rect">
              <a:avLst/>
            </a:prstGeom>
            <a:noFill/>
          </p:spPr>
          <p:txBody>
            <a:bodyPr wrap="square" lIns="182880" tIns="91440" rIns="182880" bIns="91440" anchor="t">
              <a:noAutofit/>
            </a:bodyPr>
            <a:lstStyle/>
            <a:p>
              <a:pPr marL="0" lvl="1" algn="ctr" defTabSz="711200">
                <a:spcBef>
                  <a:spcPts val="1000"/>
                </a:spcBef>
                <a:buClr>
                  <a:schemeClr val="tx1"/>
                </a:buClr>
              </a:pPr>
              <a:r>
                <a:rPr lang="en-US" sz="2000" dirty="0">
                  <a:solidFill>
                    <a:schemeClr val="tx2"/>
                  </a:solidFill>
                </a:rPr>
                <a:t>2025 Costs for hospital stays (you pay)</a:t>
              </a:r>
            </a:p>
          </p:txBody>
        </p:sp>
        <p:sp>
          <p:nvSpPr>
            <p:cNvPr id="9" name="Freeform 8"/>
            <p:cNvSpPr/>
            <p:nvPr/>
          </p:nvSpPr>
          <p:spPr>
            <a:xfrm>
              <a:off x="3676881" y="5609479"/>
              <a:ext cx="1034883" cy="245491"/>
            </a:xfrm>
            <a:custGeom>
              <a:avLst/>
              <a:gdLst>
                <a:gd name="connsiteX0" fmla="*/ 0 w 1691102"/>
                <a:gd name="connsiteY0" fmla="*/ 0 h 656247"/>
                <a:gd name="connsiteX1" fmla="*/ 1691102 w 1691102"/>
                <a:gd name="connsiteY1" fmla="*/ 0 h 656247"/>
                <a:gd name="connsiteX2" fmla="*/ 1691102 w 1691102"/>
                <a:gd name="connsiteY2" fmla="*/ 656247 h 656247"/>
                <a:gd name="connsiteX3" fmla="*/ 0 w 1691102"/>
                <a:gd name="connsiteY3" fmla="*/ 656247 h 656247"/>
                <a:gd name="connsiteX4" fmla="*/ 0 w 1691102"/>
                <a:gd name="connsiteY4" fmla="*/ 0 h 656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102" h="656247">
                  <a:moveTo>
                    <a:pt x="0" y="0"/>
                  </a:moveTo>
                  <a:lnTo>
                    <a:pt x="1691102" y="0"/>
                  </a:lnTo>
                  <a:lnTo>
                    <a:pt x="1691102" y="656247"/>
                  </a:lnTo>
                  <a:lnTo>
                    <a:pt x="0" y="656247"/>
                  </a:lnTo>
                  <a:lnTo>
                    <a:pt x="0" y="0"/>
                  </a:lnTo>
                  <a:close/>
                </a:path>
              </a:pathLst>
            </a:custGeom>
            <a:no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lvl="0" algn="ctr" defTabSz="844550">
                <a:spcBef>
                  <a:spcPct val="0"/>
                </a:spcBef>
              </a:pPr>
              <a:r>
                <a:rPr lang="en-US" sz="1200" kern="1200" dirty="0">
                  <a:solidFill>
                    <a:schemeClr val="tx1"/>
                  </a:solidFill>
                </a:rPr>
                <a:t>Days </a:t>
              </a:r>
            </a:p>
            <a:p>
              <a:pPr lvl="0" algn="ctr" defTabSz="844550">
                <a:spcBef>
                  <a:spcPct val="0"/>
                </a:spcBef>
              </a:pPr>
              <a:r>
                <a:rPr lang="en-US" sz="1200" kern="1200" dirty="0">
                  <a:solidFill>
                    <a:schemeClr val="tx1"/>
                  </a:solidFill>
                </a:rPr>
                <a:t>1-60</a:t>
              </a:r>
            </a:p>
          </p:txBody>
        </p:sp>
        <p:sp>
          <p:nvSpPr>
            <p:cNvPr id="10" name="Freeform 9"/>
            <p:cNvSpPr/>
            <p:nvPr/>
          </p:nvSpPr>
          <p:spPr>
            <a:xfrm>
              <a:off x="4973720" y="5609479"/>
              <a:ext cx="1038823" cy="245491"/>
            </a:xfrm>
            <a:custGeom>
              <a:avLst/>
              <a:gdLst>
                <a:gd name="connsiteX0" fmla="*/ 0 w 1691102"/>
                <a:gd name="connsiteY0" fmla="*/ 0 h 656247"/>
                <a:gd name="connsiteX1" fmla="*/ 1691102 w 1691102"/>
                <a:gd name="connsiteY1" fmla="*/ 0 h 656247"/>
                <a:gd name="connsiteX2" fmla="*/ 1691102 w 1691102"/>
                <a:gd name="connsiteY2" fmla="*/ 656247 h 656247"/>
                <a:gd name="connsiteX3" fmla="*/ 0 w 1691102"/>
                <a:gd name="connsiteY3" fmla="*/ 656247 h 656247"/>
                <a:gd name="connsiteX4" fmla="*/ 0 w 1691102"/>
                <a:gd name="connsiteY4" fmla="*/ 0 h 656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102" h="656247">
                  <a:moveTo>
                    <a:pt x="0" y="0"/>
                  </a:moveTo>
                  <a:lnTo>
                    <a:pt x="1691102" y="0"/>
                  </a:lnTo>
                  <a:lnTo>
                    <a:pt x="1691102" y="656247"/>
                  </a:lnTo>
                  <a:lnTo>
                    <a:pt x="0" y="656247"/>
                  </a:lnTo>
                  <a:lnTo>
                    <a:pt x="0" y="0"/>
                  </a:lnTo>
                  <a:close/>
                </a:path>
              </a:pathLst>
            </a:custGeom>
            <a:no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lvl="0" algn="ctr" defTabSz="844550">
                <a:spcBef>
                  <a:spcPct val="0"/>
                </a:spcBef>
              </a:pPr>
              <a:r>
                <a:rPr lang="en-US" sz="1200" kern="1200" dirty="0">
                  <a:solidFill>
                    <a:schemeClr val="tx1"/>
                  </a:solidFill>
                </a:rPr>
                <a:t>Days </a:t>
              </a:r>
            </a:p>
            <a:p>
              <a:pPr lvl="0" algn="ctr" defTabSz="844550">
                <a:spcBef>
                  <a:spcPct val="0"/>
                </a:spcBef>
              </a:pPr>
              <a:r>
                <a:rPr lang="en-US" sz="1200" kern="1200" dirty="0">
                  <a:solidFill>
                    <a:schemeClr val="tx1"/>
                  </a:solidFill>
                </a:rPr>
                <a:t>61-90</a:t>
              </a:r>
            </a:p>
          </p:txBody>
        </p:sp>
        <p:sp>
          <p:nvSpPr>
            <p:cNvPr id="12" name="Freeform 11"/>
            <p:cNvSpPr/>
            <p:nvPr/>
          </p:nvSpPr>
          <p:spPr>
            <a:xfrm>
              <a:off x="6282980" y="5609479"/>
              <a:ext cx="1047307" cy="245491"/>
            </a:xfrm>
            <a:custGeom>
              <a:avLst/>
              <a:gdLst>
                <a:gd name="connsiteX0" fmla="*/ 0 w 1691102"/>
                <a:gd name="connsiteY0" fmla="*/ 0 h 656247"/>
                <a:gd name="connsiteX1" fmla="*/ 1691102 w 1691102"/>
                <a:gd name="connsiteY1" fmla="*/ 0 h 656247"/>
                <a:gd name="connsiteX2" fmla="*/ 1691102 w 1691102"/>
                <a:gd name="connsiteY2" fmla="*/ 656247 h 656247"/>
                <a:gd name="connsiteX3" fmla="*/ 0 w 1691102"/>
                <a:gd name="connsiteY3" fmla="*/ 656247 h 656247"/>
                <a:gd name="connsiteX4" fmla="*/ 0 w 1691102"/>
                <a:gd name="connsiteY4" fmla="*/ 0 h 656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102" h="656247">
                  <a:moveTo>
                    <a:pt x="0" y="0"/>
                  </a:moveTo>
                  <a:lnTo>
                    <a:pt x="1691102" y="0"/>
                  </a:lnTo>
                  <a:lnTo>
                    <a:pt x="1691102" y="656247"/>
                  </a:lnTo>
                  <a:lnTo>
                    <a:pt x="0" y="656247"/>
                  </a:lnTo>
                  <a:lnTo>
                    <a:pt x="0" y="0"/>
                  </a:lnTo>
                  <a:close/>
                </a:path>
              </a:pathLst>
            </a:custGeom>
            <a:no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lvl="0" algn="ctr" defTabSz="844550">
                <a:spcBef>
                  <a:spcPct val="0"/>
                </a:spcBef>
              </a:pPr>
              <a:r>
                <a:rPr lang="en-US" sz="1200" kern="1200" dirty="0">
                  <a:solidFill>
                    <a:schemeClr val="tx1"/>
                  </a:solidFill>
                </a:rPr>
                <a:t>Days </a:t>
              </a:r>
            </a:p>
            <a:p>
              <a:pPr lvl="0" algn="ctr" defTabSz="844550">
                <a:spcBef>
                  <a:spcPct val="0"/>
                </a:spcBef>
              </a:pPr>
              <a:r>
                <a:rPr lang="en-US" sz="1200" kern="1200" dirty="0">
                  <a:solidFill>
                    <a:schemeClr val="tx1"/>
                  </a:solidFill>
                </a:rPr>
                <a:t>91-150</a:t>
              </a:r>
            </a:p>
          </p:txBody>
        </p:sp>
        <p:sp>
          <p:nvSpPr>
            <p:cNvPr id="13" name="Freeform 12"/>
            <p:cNvSpPr/>
            <p:nvPr/>
          </p:nvSpPr>
          <p:spPr>
            <a:xfrm>
              <a:off x="7600728" y="5609479"/>
              <a:ext cx="1038823" cy="245491"/>
            </a:xfrm>
            <a:custGeom>
              <a:avLst/>
              <a:gdLst>
                <a:gd name="connsiteX0" fmla="*/ 0 w 1691102"/>
                <a:gd name="connsiteY0" fmla="*/ 0 h 656247"/>
                <a:gd name="connsiteX1" fmla="*/ 1691102 w 1691102"/>
                <a:gd name="connsiteY1" fmla="*/ 0 h 656247"/>
                <a:gd name="connsiteX2" fmla="*/ 1691102 w 1691102"/>
                <a:gd name="connsiteY2" fmla="*/ 656247 h 656247"/>
                <a:gd name="connsiteX3" fmla="*/ 0 w 1691102"/>
                <a:gd name="connsiteY3" fmla="*/ 656247 h 656247"/>
                <a:gd name="connsiteX4" fmla="*/ 0 w 1691102"/>
                <a:gd name="connsiteY4" fmla="*/ 0 h 656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102" h="656247">
                  <a:moveTo>
                    <a:pt x="0" y="0"/>
                  </a:moveTo>
                  <a:lnTo>
                    <a:pt x="1691102" y="0"/>
                  </a:lnTo>
                  <a:lnTo>
                    <a:pt x="1691102" y="656247"/>
                  </a:lnTo>
                  <a:lnTo>
                    <a:pt x="0" y="656247"/>
                  </a:lnTo>
                  <a:lnTo>
                    <a:pt x="0" y="0"/>
                  </a:lnTo>
                  <a:close/>
                </a:path>
              </a:pathLst>
            </a:custGeom>
            <a:no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lvl="0" algn="ctr" defTabSz="844550">
                <a:spcBef>
                  <a:spcPct val="0"/>
                </a:spcBef>
              </a:pPr>
              <a:r>
                <a:rPr lang="en-US" sz="1200" kern="1200" dirty="0">
                  <a:solidFill>
                    <a:schemeClr val="tx1"/>
                  </a:solidFill>
                </a:rPr>
                <a:t>Days </a:t>
              </a:r>
            </a:p>
            <a:p>
              <a:pPr lvl="0" algn="ctr" defTabSz="844550">
                <a:spcBef>
                  <a:spcPct val="0"/>
                </a:spcBef>
              </a:pPr>
              <a:r>
                <a:rPr lang="en-US" sz="1200" kern="1200" dirty="0">
                  <a:solidFill>
                    <a:schemeClr val="tx1"/>
                  </a:solidFill>
                </a:rPr>
                <a:t>151+</a:t>
              </a:r>
            </a:p>
          </p:txBody>
        </p:sp>
        <p:sp>
          <p:nvSpPr>
            <p:cNvPr id="14" name="Freeform 13"/>
            <p:cNvSpPr/>
            <p:nvPr/>
          </p:nvSpPr>
          <p:spPr>
            <a:xfrm>
              <a:off x="3638903" y="4864049"/>
              <a:ext cx="1102131" cy="721261"/>
            </a:xfrm>
            <a:custGeom>
              <a:avLst/>
              <a:gdLst>
                <a:gd name="connsiteX0" fmla="*/ 0 w 1691102"/>
                <a:gd name="connsiteY0" fmla="*/ 0 h 834480"/>
                <a:gd name="connsiteX1" fmla="*/ 1691102 w 1691102"/>
                <a:gd name="connsiteY1" fmla="*/ 0 h 834480"/>
                <a:gd name="connsiteX2" fmla="*/ 1691102 w 1691102"/>
                <a:gd name="connsiteY2" fmla="*/ 834480 h 834480"/>
                <a:gd name="connsiteX3" fmla="*/ 0 w 1691102"/>
                <a:gd name="connsiteY3" fmla="*/ 834480 h 834480"/>
                <a:gd name="connsiteX4" fmla="*/ 0 w 1691102"/>
                <a:gd name="connsiteY4" fmla="*/ 0 h 834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102" h="834480">
                  <a:moveTo>
                    <a:pt x="0" y="0"/>
                  </a:moveTo>
                  <a:lnTo>
                    <a:pt x="1691102" y="0"/>
                  </a:lnTo>
                  <a:lnTo>
                    <a:pt x="1691102" y="834480"/>
                  </a:lnTo>
                  <a:lnTo>
                    <a:pt x="0" y="834480"/>
                  </a:lnTo>
                  <a:lnTo>
                    <a:pt x="0" y="0"/>
                  </a:lnTo>
                  <a:close/>
                </a:path>
              </a:pathLst>
            </a:custGeom>
            <a:solidFill>
              <a:schemeClr val="accent1"/>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t" anchorCtr="0">
              <a:noAutofit/>
            </a:bodyPr>
            <a:lstStyle/>
            <a:p>
              <a:pPr marL="0" lvl="1" algn="ctr" defTabSz="844550">
                <a:lnSpc>
                  <a:spcPct val="120000"/>
                </a:lnSpc>
                <a:spcBef>
                  <a:spcPct val="0"/>
                </a:spcBef>
              </a:pPr>
              <a:r>
                <a:rPr lang="en-US" sz="1400" kern="1200" dirty="0">
                  <a:solidFill>
                    <a:schemeClr val="bg1"/>
                  </a:solidFill>
                </a:rPr>
                <a:t>$1,676 </a:t>
              </a:r>
            </a:p>
            <a:p>
              <a:pPr marL="0" lvl="1" algn="ctr" defTabSz="844550">
                <a:lnSpc>
                  <a:spcPct val="120000"/>
                </a:lnSpc>
                <a:spcBef>
                  <a:spcPct val="0"/>
                </a:spcBef>
              </a:pPr>
              <a:r>
                <a:rPr lang="en-US" sz="900" kern="1200" dirty="0">
                  <a:solidFill>
                    <a:schemeClr val="bg1"/>
                  </a:solidFill>
                </a:rPr>
                <a:t>Deductible ($0 Coinsurance)</a:t>
              </a:r>
            </a:p>
          </p:txBody>
        </p:sp>
        <p:sp>
          <p:nvSpPr>
            <p:cNvPr id="15" name="Freeform 14"/>
            <p:cNvSpPr/>
            <p:nvPr/>
          </p:nvSpPr>
          <p:spPr>
            <a:xfrm>
              <a:off x="4994874" y="4645701"/>
              <a:ext cx="1085529" cy="939608"/>
            </a:xfrm>
            <a:custGeom>
              <a:avLst/>
              <a:gdLst>
                <a:gd name="connsiteX0" fmla="*/ 0 w 1691102"/>
                <a:gd name="connsiteY0" fmla="*/ 0 h 834480"/>
                <a:gd name="connsiteX1" fmla="*/ 1691102 w 1691102"/>
                <a:gd name="connsiteY1" fmla="*/ 0 h 834480"/>
                <a:gd name="connsiteX2" fmla="*/ 1691102 w 1691102"/>
                <a:gd name="connsiteY2" fmla="*/ 834480 h 834480"/>
                <a:gd name="connsiteX3" fmla="*/ 0 w 1691102"/>
                <a:gd name="connsiteY3" fmla="*/ 834480 h 834480"/>
                <a:gd name="connsiteX4" fmla="*/ 0 w 1691102"/>
                <a:gd name="connsiteY4" fmla="*/ 0 h 834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102" h="834480">
                  <a:moveTo>
                    <a:pt x="0" y="0"/>
                  </a:moveTo>
                  <a:lnTo>
                    <a:pt x="1691102" y="0"/>
                  </a:lnTo>
                  <a:lnTo>
                    <a:pt x="1691102" y="834480"/>
                  </a:lnTo>
                  <a:lnTo>
                    <a:pt x="0" y="834480"/>
                  </a:lnTo>
                  <a:lnTo>
                    <a:pt x="0" y="0"/>
                  </a:lnTo>
                  <a:close/>
                </a:path>
              </a:pathLst>
            </a:custGeom>
            <a:solidFill>
              <a:schemeClr val="accent1"/>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t" anchorCtr="0">
              <a:noAutofit/>
            </a:bodyPr>
            <a:lstStyle/>
            <a:p>
              <a:pPr marL="0" lvl="1" algn="ctr" defTabSz="844550">
                <a:lnSpc>
                  <a:spcPct val="120000"/>
                </a:lnSpc>
                <a:spcBef>
                  <a:spcPct val="0"/>
                </a:spcBef>
              </a:pPr>
              <a:r>
                <a:rPr lang="en-US" sz="1400" kern="1200" dirty="0">
                  <a:solidFill>
                    <a:schemeClr val="bg1"/>
                  </a:solidFill>
                </a:rPr>
                <a:t>$419</a:t>
              </a:r>
            </a:p>
            <a:p>
              <a:pPr marL="0" lvl="1" algn="ctr" defTabSz="844550">
                <a:lnSpc>
                  <a:spcPct val="120000"/>
                </a:lnSpc>
                <a:spcBef>
                  <a:spcPct val="0"/>
                </a:spcBef>
              </a:pPr>
              <a:r>
                <a:rPr lang="en-US" sz="900" kern="1200" dirty="0">
                  <a:solidFill>
                    <a:schemeClr val="bg1"/>
                  </a:solidFill>
                </a:rPr>
                <a:t>Coinsurance Per day</a:t>
              </a:r>
            </a:p>
          </p:txBody>
        </p:sp>
        <p:sp>
          <p:nvSpPr>
            <p:cNvPr id="16" name="Freeform 15"/>
            <p:cNvSpPr/>
            <p:nvPr/>
          </p:nvSpPr>
          <p:spPr>
            <a:xfrm>
              <a:off x="6287535" y="4232634"/>
              <a:ext cx="1102130" cy="1352675"/>
            </a:xfrm>
            <a:custGeom>
              <a:avLst/>
              <a:gdLst>
                <a:gd name="connsiteX0" fmla="*/ 0 w 1691102"/>
                <a:gd name="connsiteY0" fmla="*/ 0 h 834480"/>
                <a:gd name="connsiteX1" fmla="*/ 1691102 w 1691102"/>
                <a:gd name="connsiteY1" fmla="*/ 0 h 834480"/>
                <a:gd name="connsiteX2" fmla="*/ 1691102 w 1691102"/>
                <a:gd name="connsiteY2" fmla="*/ 834480 h 834480"/>
                <a:gd name="connsiteX3" fmla="*/ 0 w 1691102"/>
                <a:gd name="connsiteY3" fmla="*/ 834480 h 834480"/>
                <a:gd name="connsiteX4" fmla="*/ 0 w 1691102"/>
                <a:gd name="connsiteY4" fmla="*/ 0 h 834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102" h="834480">
                  <a:moveTo>
                    <a:pt x="0" y="0"/>
                  </a:moveTo>
                  <a:lnTo>
                    <a:pt x="1691102" y="0"/>
                  </a:lnTo>
                  <a:lnTo>
                    <a:pt x="1691102" y="834480"/>
                  </a:lnTo>
                  <a:lnTo>
                    <a:pt x="0" y="834480"/>
                  </a:lnTo>
                  <a:lnTo>
                    <a:pt x="0" y="0"/>
                  </a:lnTo>
                  <a:close/>
                </a:path>
              </a:pathLst>
            </a:custGeom>
            <a:solidFill>
              <a:schemeClr val="accent1"/>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t" anchorCtr="0">
              <a:noAutofit/>
            </a:bodyPr>
            <a:lstStyle/>
            <a:p>
              <a:pPr marL="0" lvl="1" algn="ctr" defTabSz="844550">
                <a:lnSpc>
                  <a:spcPct val="120000"/>
                </a:lnSpc>
                <a:spcBef>
                  <a:spcPct val="0"/>
                </a:spcBef>
              </a:pPr>
              <a:r>
                <a:rPr lang="en-US" sz="1400" kern="1200" dirty="0">
                  <a:solidFill>
                    <a:schemeClr val="bg1"/>
                  </a:solidFill>
                </a:rPr>
                <a:t>$</a:t>
              </a:r>
              <a:r>
                <a:rPr lang="en-US" sz="1400" dirty="0">
                  <a:solidFill>
                    <a:schemeClr val="bg1"/>
                  </a:solidFill>
                </a:rPr>
                <a:t>838</a:t>
              </a:r>
              <a:endParaRPr lang="en-US" sz="1400" kern="1200" dirty="0">
                <a:solidFill>
                  <a:schemeClr val="bg1"/>
                </a:solidFill>
              </a:endParaRPr>
            </a:p>
            <a:p>
              <a:pPr marL="0" lvl="1" algn="ctr" defTabSz="844550">
                <a:lnSpc>
                  <a:spcPct val="120000"/>
                </a:lnSpc>
                <a:spcBef>
                  <a:spcPct val="0"/>
                </a:spcBef>
              </a:pPr>
              <a:r>
                <a:rPr lang="en-US" sz="900" kern="1200" dirty="0">
                  <a:solidFill>
                    <a:schemeClr val="bg1"/>
                  </a:solidFill>
                </a:rPr>
                <a:t>Coinsurance Per day (lifetime reserve days)</a:t>
              </a:r>
            </a:p>
          </p:txBody>
        </p:sp>
        <p:sp>
          <p:nvSpPr>
            <p:cNvPr id="17" name="Freeform 16"/>
            <p:cNvSpPr/>
            <p:nvPr/>
          </p:nvSpPr>
          <p:spPr>
            <a:xfrm>
              <a:off x="7596797" y="3853309"/>
              <a:ext cx="1038823" cy="1731999"/>
            </a:xfrm>
            <a:custGeom>
              <a:avLst/>
              <a:gdLst>
                <a:gd name="connsiteX0" fmla="*/ 0 w 1691102"/>
                <a:gd name="connsiteY0" fmla="*/ 0 h 834480"/>
                <a:gd name="connsiteX1" fmla="*/ 1691102 w 1691102"/>
                <a:gd name="connsiteY1" fmla="*/ 0 h 834480"/>
                <a:gd name="connsiteX2" fmla="*/ 1691102 w 1691102"/>
                <a:gd name="connsiteY2" fmla="*/ 834480 h 834480"/>
                <a:gd name="connsiteX3" fmla="*/ 0 w 1691102"/>
                <a:gd name="connsiteY3" fmla="*/ 834480 h 834480"/>
                <a:gd name="connsiteX4" fmla="*/ 0 w 1691102"/>
                <a:gd name="connsiteY4" fmla="*/ 0 h 834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102" h="834480">
                  <a:moveTo>
                    <a:pt x="0" y="0"/>
                  </a:moveTo>
                  <a:lnTo>
                    <a:pt x="1691102" y="0"/>
                  </a:lnTo>
                  <a:lnTo>
                    <a:pt x="1691102" y="834480"/>
                  </a:lnTo>
                  <a:lnTo>
                    <a:pt x="0" y="834480"/>
                  </a:lnTo>
                  <a:lnTo>
                    <a:pt x="0" y="0"/>
                  </a:lnTo>
                  <a:close/>
                </a:path>
              </a:pathLst>
            </a:custGeom>
            <a:solidFill>
              <a:schemeClr val="accent1"/>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t" anchorCtr="0">
              <a:noAutofit/>
            </a:bodyPr>
            <a:lstStyle/>
            <a:p>
              <a:pPr marL="0" lvl="1" algn="ctr" defTabSz="844550">
                <a:lnSpc>
                  <a:spcPct val="120000"/>
                </a:lnSpc>
                <a:spcBef>
                  <a:spcPct val="0"/>
                </a:spcBef>
              </a:pPr>
              <a:r>
                <a:rPr lang="en-US" sz="1400" kern="1200" dirty="0">
                  <a:solidFill>
                    <a:schemeClr val="bg1"/>
                  </a:solidFill>
                </a:rPr>
                <a:t>All costs</a:t>
              </a:r>
            </a:p>
          </p:txBody>
        </p:sp>
      </p:grpSp>
      <p:sp>
        <p:nvSpPr>
          <p:cNvPr id="21" name="Freeform: Shape 1000">
            <a:extLst>
              <a:ext uri="{FF2B5EF4-FFF2-40B4-BE49-F238E27FC236}">
                <a16:creationId xmlns:a16="http://schemas.microsoft.com/office/drawing/2014/main" id="{3CEE6C42-B5A2-4887-8EC7-5A312EC2C62D}"/>
              </a:ext>
            </a:extLst>
          </p:cNvPr>
          <p:cNvSpPr/>
          <p:nvPr/>
        </p:nvSpPr>
        <p:spPr>
          <a:xfrm>
            <a:off x="685800" y="1605911"/>
            <a:ext cx="655416" cy="831095"/>
          </a:xfrm>
          <a:custGeom>
            <a:avLst/>
            <a:gdLst>
              <a:gd name="connsiteX0" fmla="*/ 437102 w 461962"/>
              <a:gd name="connsiteY0" fmla="*/ 585788 h 585787"/>
              <a:gd name="connsiteX1" fmla="*/ 24860 w 461962"/>
              <a:gd name="connsiteY1" fmla="*/ 585788 h 585787"/>
              <a:gd name="connsiteX2" fmla="*/ 0 w 461962"/>
              <a:gd name="connsiteY2" fmla="*/ 560927 h 585787"/>
              <a:gd name="connsiteX3" fmla="*/ 0 w 461962"/>
              <a:gd name="connsiteY3" fmla="*/ 24860 h 585787"/>
              <a:gd name="connsiteX4" fmla="*/ 24860 w 461962"/>
              <a:gd name="connsiteY4" fmla="*/ 0 h 585787"/>
              <a:gd name="connsiteX5" fmla="*/ 437102 w 461962"/>
              <a:gd name="connsiteY5" fmla="*/ 0 h 585787"/>
              <a:gd name="connsiteX6" fmla="*/ 461963 w 461962"/>
              <a:gd name="connsiteY6" fmla="*/ 24860 h 585787"/>
              <a:gd name="connsiteX7" fmla="*/ 461963 w 461962"/>
              <a:gd name="connsiteY7" fmla="*/ 560927 h 585787"/>
              <a:gd name="connsiteX8" fmla="*/ 437102 w 461962"/>
              <a:gd name="connsiteY8" fmla="*/ 585788 h 585787"/>
              <a:gd name="connsiteX9" fmla="*/ 24765 w 461962"/>
              <a:gd name="connsiteY9" fmla="*/ 14288 h 585787"/>
              <a:gd name="connsiteX10" fmla="*/ 14192 w 461962"/>
              <a:gd name="connsiteY10" fmla="*/ 24860 h 585787"/>
              <a:gd name="connsiteX11" fmla="*/ 14192 w 461962"/>
              <a:gd name="connsiteY11" fmla="*/ 560927 h 585787"/>
              <a:gd name="connsiteX12" fmla="*/ 24765 w 461962"/>
              <a:gd name="connsiteY12" fmla="*/ 571500 h 585787"/>
              <a:gd name="connsiteX13" fmla="*/ 437007 w 461962"/>
              <a:gd name="connsiteY13" fmla="*/ 571500 h 585787"/>
              <a:gd name="connsiteX14" fmla="*/ 447580 w 461962"/>
              <a:gd name="connsiteY14" fmla="*/ 560927 h 585787"/>
              <a:gd name="connsiteX15" fmla="*/ 447580 w 461962"/>
              <a:gd name="connsiteY15" fmla="*/ 24860 h 585787"/>
              <a:gd name="connsiteX16" fmla="*/ 437007 w 461962"/>
              <a:gd name="connsiteY16" fmla="*/ 14288 h 585787"/>
              <a:gd name="connsiteX17" fmla="*/ 24765 w 461962"/>
              <a:gd name="connsiteY17" fmla="*/ 14288 h 585787"/>
              <a:gd name="connsiteX18" fmla="*/ 383381 w 461962"/>
              <a:gd name="connsiteY18" fmla="*/ 484632 h 585787"/>
              <a:gd name="connsiteX19" fmla="*/ 270319 w 461962"/>
              <a:gd name="connsiteY19" fmla="*/ 484632 h 585787"/>
              <a:gd name="connsiteX20" fmla="*/ 270319 w 461962"/>
              <a:gd name="connsiteY20" fmla="*/ 338900 h 585787"/>
              <a:gd name="connsiteX21" fmla="*/ 191548 w 461962"/>
              <a:gd name="connsiteY21" fmla="*/ 338900 h 585787"/>
              <a:gd name="connsiteX22" fmla="*/ 191548 w 461962"/>
              <a:gd name="connsiteY22" fmla="*/ 484632 h 585787"/>
              <a:gd name="connsiteX23" fmla="*/ 78486 w 461962"/>
              <a:gd name="connsiteY23" fmla="*/ 484632 h 585787"/>
              <a:gd name="connsiteX24" fmla="*/ 78486 w 461962"/>
              <a:gd name="connsiteY24" fmla="*/ 101251 h 585787"/>
              <a:gd name="connsiteX25" fmla="*/ 191548 w 461962"/>
              <a:gd name="connsiteY25" fmla="*/ 101251 h 585787"/>
              <a:gd name="connsiteX26" fmla="*/ 191548 w 461962"/>
              <a:gd name="connsiteY26" fmla="*/ 230886 h 585787"/>
              <a:gd name="connsiteX27" fmla="*/ 270319 w 461962"/>
              <a:gd name="connsiteY27" fmla="*/ 230886 h 585787"/>
              <a:gd name="connsiteX28" fmla="*/ 270319 w 461962"/>
              <a:gd name="connsiteY28" fmla="*/ 101251 h 585787"/>
              <a:gd name="connsiteX29" fmla="*/ 383381 w 461962"/>
              <a:gd name="connsiteY29" fmla="*/ 101251 h 585787"/>
              <a:gd name="connsiteX30" fmla="*/ 383381 w 461962"/>
              <a:gd name="connsiteY30" fmla="*/ 484632 h 585787"/>
              <a:gd name="connsiteX31" fmla="*/ 284607 w 461962"/>
              <a:gd name="connsiteY31" fmla="*/ 470345 h 585787"/>
              <a:gd name="connsiteX32" fmla="*/ 369094 w 461962"/>
              <a:gd name="connsiteY32" fmla="*/ 470345 h 585787"/>
              <a:gd name="connsiteX33" fmla="*/ 369094 w 461962"/>
              <a:gd name="connsiteY33" fmla="*/ 115538 h 585787"/>
              <a:gd name="connsiteX34" fmla="*/ 284607 w 461962"/>
              <a:gd name="connsiteY34" fmla="*/ 115538 h 585787"/>
              <a:gd name="connsiteX35" fmla="*/ 284607 w 461962"/>
              <a:gd name="connsiteY35" fmla="*/ 245174 h 585787"/>
              <a:gd name="connsiteX36" fmla="*/ 177260 w 461962"/>
              <a:gd name="connsiteY36" fmla="*/ 245174 h 585787"/>
              <a:gd name="connsiteX37" fmla="*/ 177260 w 461962"/>
              <a:gd name="connsiteY37" fmla="*/ 115538 h 585787"/>
              <a:gd name="connsiteX38" fmla="*/ 92773 w 461962"/>
              <a:gd name="connsiteY38" fmla="*/ 115538 h 585787"/>
              <a:gd name="connsiteX39" fmla="*/ 92773 w 461962"/>
              <a:gd name="connsiteY39" fmla="*/ 470345 h 585787"/>
              <a:gd name="connsiteX40" fmla="*/ 177260 w 461962"/>
              <a:gd name="connsiteY40" fmla="*/ 470345 h 585787"/>
              <a:gd name="connsiteX41" fmla="*/ 177260 w 461962"/>
              <a:gd name="connsiteY41" fmla="*/ 324612 h 585787"/>
              <a:gd name="connsiteX42" fmla="*/ 284607 w 461962"/>
              <a:gd name="connsiteY42" fmla="*/ 324612 h 585787"/>
              <a:gd name="connsiteX43" fmla="*/ 284607 w 461962"/>
              <a:gd name="connsiteY43" fmla="*/ 470345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61962" h="585787">
                <a:moveTo>
                  <a:pt x="437102" y="585788"/>
                </a:moveTo>
                <a:lnTo>
                  <a:pt x="24860" y="585788"/>
                </a:lnTo>
                <a:cubicBezTo>
                  <a:pt x="11144" y="585788"/>
                  <a:pt x="0" y="574643"/>
                  <a:pt x="0" y="560927"/>
                </a:cubicBezTo>
                <a:lnTo>
                  <a:pt x="0" y="24860"/>
                </a:lnTo>
                <a:cubicBezTo>
                  <a:pt x="0" y="11144"/>
                  <a:pt x="11144" y="0"/>
                  <a:pt x="24860" y="0"/>
                </a:cubicBezTo>
                <a:lnTo>
                  <a:pt x="437102" y="0"/>
                </a:lnTo>
                <a:cubicBezTo>
                  <a:pt x="450818" y="0"/>
                  <a:pt x="461963" y="11144"/>
                  <a:pt x="461963" y="24860"/>
                </a:cubicBezTo>
                <a:lnTo>
                  <a:pt x="461963" y="560927"/>
                </a:lnTo>
                <a:cubicBezTo>
                  <a:pt x="461963" y="574643"/>
                  <a:pt x="450818" y="585788"/>
                  <a:pt x="437102" y="585788"/>
                </a:cubicBezTo>
                <a:close/>
                <a:moveTo>
                  <a:pt x="24765" y="14288"/>
                </a:moveTo>
                <a:cubicBezTo>
                  <a:pt x="18955" y="14288"/>
                  <a:pt x="14192" y="19050"/>
                  <a:pt x="14192" y="24860"/>
                </a:cubicBezTo>
                <a:lnTo>
                  <a:pt x="14192" y="560927"/>
                </a:lnTo>
                <a:cubicBezTo>
                  <a:pt x="14192" y="566738"/>
                  <a:pt x="18955" y="571500"/>
                  <a:pt x="24765" y="571500"/>
                </a:cubicBezTo>
                <a:lnTo>
                  <a:pt x="437007" y="571500"/>
                </a:lnTo>
                <a:cubicBezTo>
                  <a:pt x="442817" y="571500"/>
                  <a:pt x="447580" y="566738"/>
                  <a:pt x="447580" y="560927"/>
                </a:cubicBezTo>
                <a:lnTo>
                  <a:pt x="447580" y="24860"/>
                </a:lnTo>
                <a:cubicBezTo>
                  <a:pt x="447580" y="19050"/>
                  <a:pt x="442817" y="14288"/>
                  <a:pt x="437007" y="14288"/>
                </a:cubicBezTo>
                <a:lnTo>
                  <a:pt x="24765" y="14288"/>
                </a:lnTo>
                <a:close/>
                <a:moveTo>
                  <a:pt x="383381" y="484632"/>
                </a:moveTo>
                <a:lnTo>
                  <a:pt x="270319" y="484632"/>
                </a:lnTo>
                <a:lnTo>
                  <a:pt x="270319" y="338900"/>
                </a:lnTo>
                <a:lnTo>
                  <a:pt x="191548" y="338900"/>
                </a:lnTo>
                <a:lnTo>
                  <a:pt x="191548" y="484632"/>
                </a:lnTo>
                <a:lnTo>
                  <a:pt x="78486" y="484632"/>
                </a:lnTo>
                <a:lnTo>
                  <a:pt x="78486" y="101251"/>
                </a:lnTo>
                <a:lnTo>
                  <a:pt x="191548" y="101251"/>
                </a:lnTo>
                <a:lnTo>
                  <a:pt x="191548" y="230886"/>
                </a:lnTo>
                <a:lnTo>
                  <a:pt x="270319" y="230886"/>
                </a:lnTo>
                <a:lnTo>
                  <a:pt x="270319" y="101251"/>
                </a:lnTo>
                <a:lnTo>
                  <a:pt x="383381" y="101251"/>
                </a:lnTo>
                <a:lnTo>
                  <a:pt x="383381" y="484632"/>
                </a:lnTo>
                <a:close/>
                <a:moveTo>
                  <a:pt x="284607" y="470345"/>
                </a:moveTo>
                <a:lnTo>
                  <a:pt x="369094" y="470345"/>
                </a:lnTo>
                <a:lnTo>
                  <a:pt x="369094" y="115538"/>
                </a:lnTo>
                <a:lnTo>
                  <a:pt x="284607" y="115538"/>
                </a:lnTo>
                <a:lnTo>
                  <a:pt x="284607" y="245174"/>
                </a:lnTo>
                <a:lnTo>
                  <a:pt x="177260" y="245174"/>
                </a:lnTo>
                <a:lnTo>
                  <a:pt x="177260" y="115538"/>
                </a:lnTo>
                <a:lnTo>
                  <a:pt x="92773" y="115538"/>
                </a:lnTo>
                <a:lnTo>
                  <a:pt x="92773" y="470345"/>
                </a:lnTo>
                <a:lnTo>
                  <a:pt x="177260" y="470345"/>
                </a:lnTo>
                <a:lnTo>
                  <a:pt x="177260" y="324612"/>
                </a:lnTo>
                <a:lnTo>
                  <a:pt x="284607" y="324612"/>
                </a:lnTo>
                <a:lnTo>
                  <a:pt x="284607" y="470345"/>
                </a:lnTo>
                <a:close/>
              </a:path>
            </a:pathLst>
          </a:custGeom>
          <a:solidFill>
            <a:srgbClr val="0B2949"/>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sp>
        <p:nvSpPr>
          <p:cNvPr id="19" name="Rectangle 18"/>
          <p:cNvSpPr/>
          <p:nvPr/>
        </p:nvSpPr>
        <p:spPr>
          <a:xfrm>
            <a:off x="7642236" y="2269080"/>
            <a:ext cx="1960548" cy="661470"/>
          </a:xfrm>
          <a:prstGeom prst="rect">
            <a:avLst/>
          </a:prstGeom>
          <a:noFill/>
          <a:ln>
            <a:solidFill>
              <a:srgbClr val="000000"/>
            </a:solidFill>
          </a:ln>
        </p:spPr>
        <p:txBody>
          <a:bodyPr wrap="square" lIns="182880" tIns="91440" rIns="182880" bIns="91440" anchor="t">
            <a:noAutofit/>
          </a:bodyPr>
          <a:lstStyle/>
          <a:p>
            <a:pPr marL="0" lvl="1" algn="ctr" defTabSz="711200">
              <a:spcBef>
                <a:spcPts val="1000"/>
              </a:spcBef>
              <a:buClr>
                <a:schemeClr val="tx1"/>
              </a:buClr>
            </a:pPr>
            <a:r>
              <a:rPr lang="en-US" b="1" dirty="0">
                <a:solidFill>
                  <a:schemeClr val="accent2"/>
                </a:solidFill>
              </a:rPr>
              <a:t>No premiums</a:t>
            </a:r>
            <a:r>
              <a:rPr lang="en-US" sz="1400" dirty="0">
                <a:solidFill>
                  <a:schemeClr val="accent2"/>
                </a:solidFill>
              </a:rPr>
              <a:t> for most</a:t>
            </a:r>
          </a:p>
        </p:txBody>
      </p:sp>
      <p:cxnSp>
        <p:nvCxnSpPr>
          <p:cNvPr id="3" name="Straight Connector 2">
            <a:extLst>
              <a:ext uri="{FF2B5EF4-FFF2-40B4-BE49-F238E27FC236}">
                <a16:creationId xmlns:a16="http://schemas.microsoft.com/office/drawing/2014/main" id="{4AFD522D-4BC8-9395-9023-B9720DE977C8}"/>
              </a:ext>
            </a:extLst>
          </p:cNvPr>
          <p:cNvCxnSpPr>
            <a:stCxn id="4" idx="1"/>
            <a:endCxn id="4" idx="3"/>
          </p:cNvCxnSpPr>
          <p:nvPr/>
        </p:nvCxnSpPr>
        <p:spPr>
          <a:xfrm>
            <a:off x="685800" y="1137958"/>
            <a:ext cx="10820400" cy="0"/>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902028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aphic 1">
            <a:extLst>
              <a:ext uri="{FF2B5EF4-FFF2-40B4-BE49-F238E27FC236}">
                <a16:creationId xmlns:a16="http://schemas.microsoft.com/office/drawing/2014/main" id="{EA022376-5B20-4694-B3B1-725A6D5F0757}"/>
              </a:ext>
            </a:extLst>
          </p:cNvPr>
          <p:cNvGrpSpPr/>
          <p:nvPr/>
        </p:nvGrpSpPr>
        <p:grpSpPr>
          <a:xfrm>
            <a:off x="685800" y="1618656"/>
            <a:ext cx="598615" cy="862236"/>
            <a:chOff x="3885818" y="2123789"/>
            <a:chExt cx="406622" cy="585692"/>
          </a:xfrm>
          <a:solidFill>
            <a:srgbClr val="0B2949"/>
          </a:solidFill>
        </p:grpSpPr>
        <p:sp>
          <p:nvSpPr>
            <p:cNvPr id="39" name="Freeform: Shape 1002">
              <a:extLst>
                <a:ext uri="{FF2B5EF4-FFF2-40B4-BE49-F238E27FC236}">
                  <a16:creationId xmlns:a16="http://schemas.microsoft.com/office/drawing/2014/main" id="{240AA25E-CF98-41D8-B9DE-3EB21554EA79}"/>
                </a:ext>
              </a:extLst>
            </p:cNvPr>
            <p:cNvSpPr/>
            <p:nvPr/>
          </p:nvSpPr>
          <p:spPr>
            <a:xfrm>
              <a:off x="3984783" y="2357818"/>
              <a:ext cx="208597" cy="208692"/>
            </a:xfrm>
            <a:custGeom>
              <a:avLst/>
              <a:gdLst>
                <a:gd name="connsiteX0" fmla="*/ 121825 w 208597"/>
                <a:gd name="connsiteY0" fmla="*/ 208693 h 208692"/>
                <a:gd name="connsiteX1" fmla="*/ 86868 w 208597"/>
                <a:gd name="connsiteY1" fmla="*/ 208693 h 208692"/>
                <a:gd name="connsiteX2" fmla="*/ 66770 w 208597"/>
                <a:gd name="connsiteY2" fmla="*/ 188595 h 208692"/>
                <a:gd name="connsiteX3" fmla="*/ 66770 w 208597"/>
                <a:gd name="connsiteY3" fmla="*/ 147733 h 208692"/>
                <a:gd name="connsiteX4" fmla="*/ 60960 w 208597"/>
                <a:gd name="connsiteY4" fmla="*/ 141923 h 208692"/>
                <a:gd name="connsiteX5" fmla="*/ 20098 w 208597"/>
                <a:gd name="connsiteY5" fmla="*/ 141923 h 208692"/>
                <a:gd name="connsiteX6" fmla="*/ 0 w 208597"/>
                <a:gd name="connsiteY6" fmla="*/ 121825 h 208692"/>
                <a:gd name="connsiteX7" fmla="*/ 0 w 208597"/>
                <a:gd name="connsiteY7" fmla="*/ 86868 h 208692"/>
                <a:gd name="connsiteX8" fmla="*/ 20098 w 208597"/>
                <a:gd name="connsiteY8" fmla="*/ 66770 h 208692"/>
                <a:gd name="connsiteX9" fmla="*/ 60960 w 208597"/>
                <a:gd name="connsiteY9" fmla="*/ 66770 h 208692"/>
                <a:gd name="connsiteX10" fmla="*/ 66770 w 208597"/>
                <a:gd name="connsiteY10" fmla="*/ 60960 h 208692"/>
                <a:gd name="connsiteX11" fmla="*/ 66770 w 208597"/>
                <a:gd name="connsiteY11" fmla="*/ 20098 h 208692"/>
                <a:gd name="connsiteX12" fmla="*/ 86868 w 208597"/>
                <a:gd name="connsiteY12" fmla="*/ 0 h 208692"/>
                <a:gd name="connsiteX13" fmla="*/ 121825 w 208597"/>
                <a:gd name="connsiteY13" fmla="*/ 0 h 208692"/>
                <a:gd name="connsiteX14" fmla="*/ 141923 w 208597"/>
                <a:gd name="connsiteY14" fmla="*/ 20098 h 208692"/>
                <a:gd name="connsiteX15" fmla="*/ 141923 w 208597"/>
                <a:gd name="connsiteY15" fmla="*/ 60960 h 208692"/>
                <a:gd name="connsiteX16" fmla="*/ 147733 w 208597"/>
                <a:gd name="connsiteY16" fmla="*/ 66770 h 208692"/>
                <a:gd name="connsiteX17" fmla="*/ 188500 w 208597"/>
                <a:gd name="connsiteY17" fmla="*/ 66770 h 208692"/>
                <a:gd name="connsiteX18" fmla="*/ 208598 w 208597"/>
                <a:gd name="connsiteY18" fmla="*/ 86868 h 208692"/>
                <a:gd name="connsiteX19" fmla="*/ 208598 w 208597"/>
                <a:gd name="connsiteY19" fmla="*/ 121825 h 208692"/>
                <a:gd name="connsiteX20" fmla="*/ 188500 w 208597"/>
                <a:gd name="connsiteY20" fmla="*/ 141923 h 208692"/>
                <a:gd name="connsiteX21" fmla="*/ 147733 w 208597"/>
                <a:gd name="connsiteY21" fmla="*/ 141923 h 208692"/>
                <a:gd name="connsiteX22" fmla="*/ 141923 w 208597"/>
                <a:gd name="connsiteY22" fmla="*/ 147733 h 208692"/>
                <a:gd name="connsiteX23" fmla="*/ 141923 w 208597"/>
                <a:gd name="connsiteY23" fmla="*/ 188595 h 208692"/>
                <a:gd name="connsiteX24" fmla="*/ 121825 w 208597"/>
                <a:gd name="connsiteY24" fmla="*/ 208693 h 208692"/>
                <a:gd name="connsiteX25" fmla="*/ 20098 w 208597"/>
                <a:gd name="connsiteY25" fmla="*/ 81153 h 208692"/>
                <a:gd name="connsiteX26" fmla="*/ 14288 w 208597"/>
                <a:gd name="connsiteY26" fmla="*/ 86963 h 208692"/>
                <a:gd name="connsiteX27" fmla="*/ 14288 w 208597"/>
                <a:gd name="connsiteY27" fmla="*/ 121920 h 208692"/>
                <a:gd name="connsiteX28" fmla="*/ 20098 w 208597"/>
                <a:gd name="connsiteY28" fmla="*/ 127730 h 208692"/>
                <a:gd name="connsiteX29" fmla="*/ 60960 w 208597"/>
                <a:gd name="connsiteY29" fmla="*/ 127730 h 208692"/>
                <a:gd name="connsiteX30" fmla="*/ 81058 w 208597"/>
                <a:gd name="connsiteY30" fmla="*/ 147828 h 208692"/>
                <a:gd name="connsiteX31" fmla="*/ 81058 w 208597"/>
                <a:gd name="connsiteY31" fmla="*/ 188690 h 208692"/>
                <a:gd name="connsiteX32" fmla="*/ 86868 w 208597"/>
                <a:gd name="connsiteY32" fmla="*/ 194501 h 208692"/>
                <a:gd name="connsiteX33" fmla="*/ 121825 w 208597"/>
                <a:gd name="connsiteY33" fmla="*/ 194501 h 208692"/>
                <a:gd name="connsiteX34" fmla="*/ 127635 w 208597"/>
                <a:gd name="connsiteY34" fmla="*/ 188690 h 208692"/>
                <a:gd name="connsiteX35" fmla="*/ 127635 w 208597"/>
                <a:gd name="connsiteY35" fmla="*/ 147828 h 208692"/>
                <a:gd name="connsiteX36" fmla="*/ 147733 w 208597"/>
                <a:gd name="connsiteY36" fmla="*/ 127730 h 208692"/>
                <a:gd name="connsiteX37" fmla="*/ 188500 w 208597"/>
                <a:gd name="connsiteY37" fmla="*/ 127730 h 208692"/>
                <a:gd name="connsiteX38" fmla="*/ 194310 w 208597"/>
                <a:gd name="connsiteY38" fmla="*/ 121920 h 208692"/>
                <a:gd name="connsiteX39" fmla="*/ 194310 w 208597"/>
                <a:gd name="connsiteY39" fmla="*/ 86963 h 208692"/>
                <a:gd name="connsiteX40" fmla="*/ 188500 w 208597"/>
                <a:gd name="connsiteY40" fmla="*/ 81153 h 208692"/>
                <a:gd name="connsiteX41" fmla="*/ 147733 w 208597"/>
                <a:gd name="connsiteY41" fmla="*/ 81153 h 208692"/>
                <a:gd name="connsiteX42" fmla="*/ 127635 w 208597"/>
                <a:gd name="connsiteY42" fmla="*/ 61055 h 208692"/>
                <a:gd name="connsiteX43" fmla="*/ 127635 w 208597"/>
                <a:gd name="connsiteY43" fmla="*/ 20193 h 208692"/>
                <a:gd name="connsiteX44" fmla="*/ 121825 w 208597"/>
                <a:gd name="connsiteY44" fmla="*/ 14383 h 208692"/>
                <a:gd name="connsiteX45" fmla="*/ 86868 w 208597"/>
                <a:gd name="connsiteY45" fmla="*/ 14383 h 208692"/>
                <a:gd name="connsiteX46" fmla="*/ 81058 w 208597"/>
                <a:gd name="connsiteY46" fmla="*/ 20193 h 208692"/>
                <a:gd name="connsiteX47" fmla="*/ 81058 w 208597"/>
                <a:gd name="connsiteY47" fmla="*/ 61055 h 208692"/>
                <a:gd name="connsiteX48" fmla="*/ 60960 w 208597"/>
                <a:gd name="connsiteY48" fmla="*/ 81153 h 208692"/>
                <a:gd name="connsiteX49" fmla="*/ 20098 w 208597"/>
                <a:gd name="connsiteY49" fmla="*/ 81153 h 20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8597" h="208692">
                  <a:moveTo>
                    <a:pt x="121825" y="208693"/>
                  </a:moveTo>
                  <a:lnTo>
                    <a:pt x="86868" y="208693"/>
                  </a:lnTo>
                  <a:cubicBezTo>
                    <a:pt x="75819" y="208693"/>
                    <a:pt x="66770" y="199644"/>
                    <a:pt x="66770" y="188595"/>
                  </a:cubicBezTo>
                  <a:lnTo>
                    <a:pt x="66770" y="147733"/>
                  </a:lnTo>
                  <a:cubicBezTo>
                    <a:pt x="66770" y="144590"/>
                    <a:pt x="64103" y="141923"/>
                    <a:pt x="60960" y="141923"/>
                  </a:cubicBezTo>
                  <a:lnTo>
                    <a:pt x="20098" y="141923"/>
                  </a:lnTo>
                  <a:cubicBezTo>
                    <a:pt x="9049" y="141923"/>
                    <a:pt x="0" y="132874"/>
                    <a:pt x="0" y="121825"/>
                  </a:cubicBezTo>
                  <a:lnTo>
                    <a:pt x="0" y="86868"/>
                  </a:lnTo>
                  <a:cubicBezTo>
                    <a:pt x="0" y="75819"/>
                    <a:pt x="9049" y="66770"/>
                    <a:pt x="20098" y="66770"/>
                  </a:cubicBezTo>
                  <a:lnTo>
                    <a:pt x="60960" y="66770"/>
                  </a:lnTo>
                  <a:cubicBezTo>
                    <a:pt x="64103" y="66770"/>
                    <a:pt x="66770" y="64103"/>
                    <a:pt x="66770" y="60960"/>
                  </a:cubicBezTo>
                  <a:lnTo>
                    <a:pt x="66770" y="20098"/>
                  </a:lnTo>
                  <a:cubicBezTo>
                    <a:pt x="66770" y="9049"/>
                    <a:pt x="75819" y="0"/>
                    <a:pt x="86868" y="0"/>
                  </a:cubicBezTo>
                  <a:lnTo>
                    <a:pt x="121825" y="0"/>
                  </a:lnTo>
                  <a:cubicBezTo>
                    <a:pt x="132874" y="0"/>
                    <a:pt x="141923" y="9049"/>
                    <a:pt x="141923" y="20098"/>
                  </a:cubicBezTo>
                  <a:lnTo>
                    <a:pt x="141923" y="60960"/>
                  </a:lnTo>
                  <a:cubicBezTo>
                    <a:pt x="141923" y="64103"/>
                    <a:pt x="144590" y="66770"/>
                    <a:pt x="147733" y="66770"/>
                  </a:cubicBezTo>
                  <a:lnTo>
                    <a:pt x="188500" y="66770"/>
                  </a:lnTo>
                  <a:cubicBezTo>
                    <a:pt x="199549" y="66770"/>
                    <a:pt x="208598" y="75724"/>
                    <a:pt x="208598" y="86868"/>
                  </a:cubicBezTo>
                  <a:lnTo>
                    <a:pt x="208598" y="121825"/>
                  </a:lnTo>
                  <a:cubicBezTo>
                    <a:pt x="208598" y="132874"/>
                    <a:pt x="199549" y="141923"/>
                    <a:pt x="188500" y="141923"/>
                  </a:cubicBezTo>
                  <a:lnTo>
                    <a:pt x="147733" y="141923"/>
                  </a:lnTo>
                  <a:cubicBezTo>
                    <a:pt x="144494" y="141923"/>
                    <a:pt x="141923" y="144494"/>
                    <a:pt x="141923" y="147733"/>
                  </a:cubicBezTo>
                  <a:lnTo>
                    <a:pt x="141923" y="188595"/>
                  </a:lnTo>
                  <a:cubicBezTo>
                    <a:pt x="141923" y="199644"/>
                    <a:pt x="132874" y="208693"/>
                    <a:pt x="121825" y="208693"/>
                  </a:cubicBezTo>
                  <a:close/>
                  <a:moveTo>
                    <a:pt x="20098" y="81153"/>
                  </a:moveTo>
                  <a:cubicBezTo>
                    <a:pt x="16954" y="81153"/>
                    <a:pt x="14288" y="83725"/>
                    <a:pt x="14288" y="86963"/>
                  </a:cubicBezTo>
                  <a:lnTo>
                    <a:pt x="14288" y="121920"/>
                  </a:lnTo>
                  <a:cubicBezTo>
                    <a:pt x="14288" y="125063"/>
                    <a:pt x="16954" y="127730"/>
                    <a:pt x="20098" y="127730"/>
                  </a:cubicBezTo>
                  <a:lnTo>
                    <a:pt x="60960" y="127730"/>
                  </a:lnTo>
                  <a:cubicBezTo>
                    <a:pt x="72009" y="127730"/>
                    <a:pt x="81058" y="136779"/>
                    <a:pt x="81058" y="147828"/>
                  </a:cubicBezTo>
                  <a:lnTo>
                    <a:pt x="81058" y="188690"/>
                  </a:lnTo>
                  <a:cubicBezTo>
                    <a:pt x="81058" y="191929"/>
                    <a:pt x="83630" y="194501"/>
                    <a:pt x="86868" y="194501"/>
                  </a:cubicBezTo>
                  <a:lnTo>
                    <a:pt x="121825" y="194501"/>
                  </a:lnTo>
                  <a:cubicBezTo>
                    <a:pt x="125063" y="194501"/>
                    <a:pt x="127635" y="191929"/>
                    <a:pt x="127635" y="188690"/>
                  </a:cubicBezTo>
                  <a:lnTo>
                    <a:pt x="127635" y="147828"/>
                  </a:lnTo>
                  <a:cubicBezTo>
                    <a:pt x="127635" y="136779"/>
                    <a:pt x="136684" y="127730"/>
                    <a:pt x="147733" y="127730"/>
                  </a:cubicBezTo>
                  <a:lnTo>
                    <a:pt x="188500" y="127730"/>
                  </a:lnTo>
                  <a:cubicBezTo>
                    <a:pt x="191738" y="127730"/>
                    <a:pt x="194310" y="125158"/>
                    <a:pt x="194310" y="121920"/>
                  </a:cubicBezTo>
                  <a:lnTo>
                    <a:pt x="194310" y="86963"/>
                  </a:lnTo>
                  <a:cubicBezTo>
                    <a:pt x="194310" y="83820"/>
                    <a:pt x="191738" y="81153"/>
                    <a:pt x="188500" y="81153"/>
                  </a:cubicBezTo>
                  <a:lnTo>
                    <a:pt x="147733" y="81153"/>
                  </a:lnTo>
                  <a:cubicBezTo>
                    <a:pt x="136684" y="81153"/>
                    <a:pt x="127635" y="72104"/>
                    <a:pt x="127635" y="61055"/>
                  </a:cubicBezTo>
                  <a:lnTo>
                    <a:pt x="127635" y="20193"/>
                  </a:lnTo>
                  <a:cubicBezTo>
                    <a:pt x="127635" y="17050"/>
                    <a:pt x="125063" y="14383"/>
                    <a:pt x="121825" y="14383"/>
                  </a:cubicBezTo>
                  <a:lnTo>
                    <a:pt x="86868" y="14383"/>
                  </a:lnTo>
                  <a:cubicBezTo>
                    <a:pt x="83630" y="14383"/>
                    <a:pt x="81058" y="16955"/>
                    <a:pt x="81058" y="20193"/>
                  </a:cubicBezTo>
                  <a:lnTo>
                    <a:pt x="81058" y="61055"/>
                  </a:lnTo>
                  <a:cubicBezTo>
                    <a:pt x="81058" y="72104"/>
                    <a:pt x="72009" y="81153"/>
                    <a:pt x="60960" y="81153"/>
                  </a:cubicBezTo>
                  <a:lnTo>
                    <a:pt x="20098" y="81153"/>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sp>
          <p:nvSpPr>
            <p:cNvPr id="40" name="Freeform: Shape 1003">
              <a:extLst>
                <a:ext uri="{FF2B5EF4-FFF2-40B4-BE49-F238E27FC236}">
                  <a16:creationId xmlns:a16="http://schemas.microsoft.com/office/drawing/2014/main" id="{39111D99-710C-4E20-A2F9-191E1DEE7937}"/>
                </a:ext>
              </a:extLst>
            </p:cNvPr>
            <p:cNvSpPr/>
            <p:nvPr/>
          </p:nvSpPr>
          <p:spPr>
            <a:xfrm>
              <a:off x="3885818" y="2123789"/>
              <a:ext cx="406622" cy="585692"/>
            </a:xfrm>
            <a:custGeom>
              <a:avLst/>
              <a:gdLst>
                <a:gd name="connsiteX0" fmla="*/ 351568 w 406622"/>
                <a:gd name="connsiteY0" fmla="*/ 585692 h 585692"/>
                <a:gd name="connsiteX1" fmla="*/ 55054 w 406622"/>
                <a:gd name="connsiteY1" fmla="*/ 585692 h 585692"/>
                <a:gd name="connsiteX2" fmla="*/ 0 w 406622"/>
                <a:gd name="connsiteY2" fmla="*/ 528352 h 585692"/>
                <a:gd name="connsiteX3" fmla="*/ 0 w 406622"/>
                <a:gd name="connsiteY3" fmla="*/ 126968 h 585692"/>
                <a:gd name="connsiteX4" fmla="*/ 55054 w 406622"/>
                <a:gd name="connsiteY4" fmla="*/ 69628 h 585692"/>
                <a:gd name="connsiteX5" fmla="*/ 137541 w 406622"/>
                <a:gd name="connsiteY5" fmla="*/ 69628 h 585692"/>
                <a:gd name="connsiteX6" fmla="*/ 147542 w 406622"/>
                <a:gd name="connsiteY6" fmla="*/ 57436 h 585692"/>
                <a:gd name="connsiteX7" fmla="*/ 208026 w 406622"/>
                <a:gd name="connsiteY7" fmla="*/ 0 h 585692"/>
                <a:gd name="connsiteX8" fmla="*/ 268605 w 406622"/>
                <a:gd name="connsiteY8" fmla="*/ 57055 h 585692"/>
                <a:gd name="connsiteX9" fmla="*/ 280988 w 406622"/>
                <a:gd name="connsiteY9" fmla="*/ 69628 h 585692"/>
                <a:gd name="connsiteX10" fmla="*/ 351568 w 406622"/>
                <a:gd name="connsiteY10" fmla="*/ 69628 h 585692"/>
                <a:gd name="connsiteX11" fmla="*/ 406622 w 406622"/>
                <a:gd name="connsiteY11" fmla="*/ 126968 h 585692"/>
                <a:gd name="connsiteX12" fmla="*/ 406622 w 406622"/>
                <a:gd name="connsiteY12" fmla="*/ 528352 h 585692"/>
                <a:gd name="connsiteX13" fmla="*/ 351568 w 406622"/>
                <a:gd name="connsiteY13" fmla="*/ 585692 h 585692"/>
                <a:gd name="connsiteX14" fmla="*/ 55054 w 406622"/>
                <a:gd name="connsiteY14" fmla="*/ 83820 h 585692"/>
                <a:gd name="connsiteX15" fmla="*/ 14288 w 406622"/>
                <a:gd name="connsiteY15" fmla="*/ 126873 h 585692"/>
                <a:gd name="connsiteX16" fmla="*/ 14288 w 406622"/>
                <a:gd name="connsiteY16" fmla="*/ 528256 h 585692"/>
                <a:gd name="connsiteX17" fmla="*/ 55054 w 406622"/>
                <a:gd name="connsiteY17" fmla="*/ 571310 h 585692"/>
                <a:gd name="connsiteX18" fmla="*/ 351568 w 406622"/>
                <a:gd name="connsiteY18" fmla="*/ 571310 h 585692"/>
                <a:gd name="connsiteX19" fmla="*/ 392335 w 406622"/>
                <a:gd name="connsiteY19" fmla="*/ 528256 h 585692"/>
                <a:gd name="connsiteX20" fmla="*/ 392335 w 406622"/>
                <a:gd name="connsiteY20" fmla="*/ 126873 h 585692"/>
                <a:gd name="connsiteX21" fmla="*/ 351568 w 406622"/>
                <a:gd name="connsiteY21" fmla="*/ 83820 h 585692"/>
                <a:gd name="connsiteX22" fmla="*/ 274987 w 406622"/>
                <a:gd name="connsiteY22" fmla="*/ 83820 h 585692"/>
                <a:gd name="connsiteX23" fmla="*/ 254318 w 406622"/>
                <a:gd name="connsiteY23" fmla="*/ 62865 h 585692"/>
                <a:gd name="connsiteX24" fmla="*/ 254318 w 406622"/>
                <a:gd name="connsiteY24" fmla="*/ 59912 h 585692"/>
                <a:gd name="connsiteX25" fmla="*/ 208026 w 406622"/>
                <a:gd name="connsiteY25" fmla="*/ 14097 h 585692"/>
                <a:gd name="connsiteX26" fmla="*/ 161735 w 406622"/>
                <a:gd name="connsiteY26" fmla="*/ 59912 h 585692"/>
                <a:gd name="connsiteX27" fmla="*/ 161735 w 406622"/>
                <a:gd name="connsiteY27" fmla="*/ 62484 h 585692"/>
                <a:gd name="connsiteX28" fmla="*/ 144304 w 406622"/>
                <a:gd name="connsiteY28" fmla="*/ 83820 h 585692"/>
                <a:gd name="connsiteX29" fmla="*/ 55054 w 406622"/>
                <a:gd name="connsiteY29" fmla="*/ 83820 h 585692"/>
                <a:gd name="connsiteX30" fmla="*/ 350044 w 406622"/>
                <a:gd name="connsiteY30" fmla="*/ 554260 h 585692"/>
                <a:gd name="connsiteX31" fmla="*/ 54864 w 406622"/>
                <a:gd name="connsiteY31" fmla="*/ 554260 h 585692"/>
                <a:gd name="connsiteX32" fmla="*/ 30099 w 406622"/>
                <a:gd name="connsiteY32" fmla="*/ 531686 h 585692"/>
                <a:gd name="connsiteX33" fmla="*/ 30099 w 406622"/>
                <a:gd name="connsiteY33" fmla="*/ 126397 h 585692"/>
                <a:gd name="connsiteX34" fmla="*/ 53340 w 406622"/>
                <a:gd name="connsiteY34" fmla="*/ 102394 h 585692"/>
                <a:gd name="connsiteX35" fmla="*/ 120206 w 406622"/>
                <a:gd name="connsiteY35" fmla="*/ 102108 h 585692"/>
                <a:gd name="connsiteX36" fmla="*/ 121253 w 406622"/>
                <a:gd name="connsiteY36" fmla="*/ 108013 h 585692"/>
                <a:gd name="connsiteX37" fmla="*/ 154115 w 406622"/>
                <a:gd name="connsiteY37" fmla="*/ 139351 h 585692"/>
                <a:gd name="connsiteX38" fmla="*/ 268795 w 406622"/>
                <a:gd name="connsiteY38" fmla="*/ 139351 h 585692"/>
                <a:gd name="connsiteX39" fmla="*/ 301943 w 406622"/>
                <a:gd name="connsiteY39" fmla="*/ 107061 h 585692"/>
                <a:gd name="connsiteX40" fmla="*/ 302990 w 406622"/>
                <a:gd name="connsiteY40" fmla="*/ 101251 h 585692"/>
                <a:gd name="connsiteX41" fmla="*/ 349853 w 406622"/>
                <a:gd name="connsiteY41" fmla="*/ 101060 h 585692"/>
                <a:gd name="connsiteX42" fmla="*/ 373094 w 406622"/>
                <a:gd name="connsiteY42" fmla="*/ 125063 h 585692"/>
                <a:gd name="connsiteX43" fmla="*/ 373094 w 406622"/>
                <a:gd name="connsiteY43" fmla="*/ 530352 h 585692"/>
                <a:gd name="connsiteX44" fmla="*/ 350044 w 406622"/>
                <a:gd name="connsiteY44" fmla="*/ 554260 h 585692"/>
                <a:gd name="connsiteX45" fmla="*/ 108775 w 406622"/>
                <a:gd name="connsiteY45" fmla="*/ 116396 h 585692"/>
                <a:gd name="connsiteX46" fmla="*/ 53435 w 406622"/>
                <a:gd name="connsiteY46" fmla="*/ 116681 h 585692"/>
                <a:gd name="connsiteX47" fmla="*/ 44482 w 406622"/>
                <a:gd name="connsiteY47" fmla="*/ 126397 h 585692"/>
                <a:gd name="connsiteX48" fmla="*/ 44482 w 406622"/>
                <a:gd name="connsiteY48" fmla="*/ 531686 h 585692"/>
                <a:gd name="connsiteX49" fmla="*/ 54959 w 406622"/>
                <a:gd name="connsiteY49" fmla="*/ 539972 h 585692"/>
                <a:gd name="connsiteX50" fmla="*/ 350139 w 406622"/>
                <a:gd name="connsiteY50" fmla="*/ 539972 h 585692"/>
                <a:gd name="connsiteX51" fmla="*/ 358997 w 406622"/>
                <a:gd name="connsiteY51" fmla="*/ 530257 h 585692"/>
                <a:gd name="connsiteX52" fmla="*/ 358997 w 406622"/>
                <a:gd name="connsiteY52" fmla="*/ 124968 h 585692"/>
                <a:gd name="connsiteX53" fmla="*/ 350139 w 406622"/>
                <a:gd name="connsiteY53" fmla="*/ 115253 h 585692"/>
                <a:gd name="connsiteX54" fmla="*/ 314706 w 406622"/>
                <a:gd name="connsiteY54" fmla="*/ 115443 h 585692"/>
                <a:gd name="connsiteX55" fmla="*/ 268986 w 406622"/>
                <a:gd name="connsiteY55" fmla="*/ 153638 h 585692"/>
                <a:gd name="connsiteX56" fmla="*/ 154305 w 406622"/>
                <a:gd name="connsiteY56" fmla="*/ 153638 h 585692"/>
                <a:gd name="connsiteX57" fmla="*/ 108775 w 406622"/>
                <a:gd name="connsiteY57" fmla="*/ 116396 h 585692"/>
                <a:gd name="connsiteX58" fmla="*/ 205740 w 406622"/>
                <a:gd name="connsiteY58" fmla="*/ 82010 h 585692"/>
                <a:gd name="connsiteX59" fmla="*/ 176498 w 406622"/>
                <a:gd name="connsiteY59" fmla="*/ 52388 h 585692"/>
                <a:gd name="connsiteX60" fmla="*/ 205740 w 406622"/>
                <a:gd name="connsiteY60" fmla="*/ 22765 h 585692"/>
                <a:gd name="connsiteX61" fmla="*/ 234982 w 406622"/>
                <a:gd name="connsiteY61" fmla="*/ 52388 h 585692"/>
                <a:gd name="connsiteX62" fmla="*/ 205740 w 406622"/>
                <a:gd name="connsiteY62" fmla="*/ 82010 h 585692"/>
                <a:gd name="connsiteX63" fmla="*/ 205740 w 406622"/>
                <a:gd name="connsiteY63" fmla="*/ 36957 h 585692"/>
                <a:gd name="connsiteX64" fmla="*/ 190786 w 406622"/>
                <a:gd name="connsiteY64" fmla="*/ 52292 h 585692"/>
                <a:gd name="connsiteX65" fmla="*/ 205740 w 406622"/>
                <a:gd name="connsiteY65" fmla="*/ 67628 h 585692"/>
                <a:gd name="connsiteX66" fmla="*/ 220694 w 406622"/>
                <a:gd name="connsiteY66" fmla="*/ 52292 h 585692"/>
                <a:gd name="connsiteX67" fmla="*/ 205740 w 406622"/>
                <a:gd name="connsiteY67" fmla="*/ 36957 h 58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06622" h="585692">
                  <a:moveTo>
                    <a:pt x="351568" y="585692"/>
                  </a:moveTo>
                  <a:lnTo>
                    <a:pt x="55054" y="585692"/>
                  </a:lnTo>
                  <a:cubicBezTo>
                    <a:pt x="24670" y="585692"/>
                    <a:pt x="0" y="559975"/>
                    <a:pt x="0" y="528352"/>
                  </a:cubicBezTo>
                  <a:lnTo>
                    <a:pt x="0" y="126968"/>
                  </a:lnTo>
                  <a:cubicBezTo>
                    <a:pt x="0" y="95345"/>
                    <a:pt x="24670" y="69628"/>
                    <a:pt x="55054" y="69628"/>
                  </a:cubicBezTo>
                  <a:lnTo>
                    <a:pt x="137541" y="69628"/>
                  </a:lnTo>
                  <a:lnTo>
                    <a:pt x="147542" y="57436"/>
                  </a:lnTo>
                  <a:cubicBezTo>
                    <a:pt x="148971" y="25527"/>
                    <a:pt x="175546" y="0"/>
                    <a:pt x="208026" y="0"/>
                  </a:cubicBezTo>
                  <a:cubicBezTo>
                    <a:pt x="240411" y="0"/>
                    <a:pt x="266986" y="25337"/>
                    <a:pt x="268605" y="57055"/>
                  </a:cubicBezTo>
                  <a:lnTo>
                    <a:pt x="280988" y="69628"/>
                  </a:lnTo>
                  <a:lnTo>
                    <a:pt x="351568" y="69628"/>
                  </a:lnTo>
                  <a:cubicBezTo>
                    <a:pt x="381953" y="69628"/>
                    <a:pt x="406622" y="95345"/>
                    <a:pt x="406622" y="126968"/>
                  </a:cubicBezTo>
                  <a:lnTo>
                    <a:pt x="406622" y="528352"/>
                  </a:lnTo>
                  <a:cubicBezTo>
                    <a:pt x="406622" y="559975"/>
                    <a:pt x="381953" y="585692"/>
                    <a:pt x="351568" y="585692"/>
                  </a:cubicBezTo>
                  <a:close/>
                  <a:moveTo>
                    <a:pt x="55054" y="83820"/>
                  </a:moveTo>
                  <a:cubicBezTo>
                    <a:pt x="32575" y="83820"/>
                    <a:pt x="14288" y="103156"/>
                    <a:pt x="14288" y="126873"/>
                  </a:cubicBezTo>
                  <a:lnTo>
                    <a:pt x="14288" y="528256"/>
                  </a:lnTo>
                  <a:cubicBezTo>
                    <a:pt x="14288" y="551974"/>
                    <a:pt x="32575" y="571310"/>
                    <a:pt x="55054" y="571310"/>
                  </a:cubicBezTo>
                  <a:lnTo>
                    <a:pt x="351568" y="571310"/>
                  </a:lnTo>
                  <a:cubicBezTo>
                    <a:pt x="374047" y="571310"/>
                    <a:pt x="392335" y="551974"/>
                    <a:pt x="392335" y="528256"/>
                  </a:cubicBezTo>
                  <a:lnTo>
                    <a:pt x="392335" y="126873"/>
                  </a:lnTo>
                  <a:cubicBezTo>
                    <a:pt x="392335" y="103156"/>
                    <a:pt x="374047" y="83820"/>
                    <a:pt x="351568" y="83820"/>
                  </a:cubicBezTo>
                  <a:lnTo>
                    <a:pt x="274987" y="83820"/>
                  </a:lnTo>
                  <a:lnTo>
                    <a:pt x="254318" y="62865"/>
                  </a:lnTo>
                  <a:lnTo>
                    <a:pt x="254318" y="59912"/>
                  </a:lnTo>
                  <a:cubicBezTo>
                    <a:pt x="254318" y="34671"/>
                    <a:pt x="233553" y="14097"/>
                    <a:pt x="208026" y="14097"/>
                  </a:cubicBezTo>
                  <a:cubicBezTo>
                    <a:pt x="182499" y="14097"/>
                    <a:pt x="161735" y="34671"/>
                    <a:pt x="161735" y="59912"/>
                  </a:cubicBezTo>
                  <a:lnTo>
                    <a:pt x="161735" y="62484"/>
                  </a:lnTo>
                  <a:lnTo>
                    <a:pt x="144304" y="83820"/>
                  </a:lnTo>
                  <a:lnTo>
                    <a:pt x="55054" y="83820"/>
                  </a:lnTo>
                  <a:close/>
                  <a:moveTo>
                    <a:pt x="350044" y="554260"/>
                  </a:moveTo>
                  <a:lnTo>
                    <a:pt x="54864" y="554260"/>
                  </a:lnTo>
                  <a:cubicBezTo>
                    <a:pt x="41243" y="554260"/>
                    <a:pt x="30099" y="544163"/>
                    <a:pt x="30099" y="531686"/>
                  </a:cubicBezTo>
                  <a:lnTo>
                    <a:pt x="30099" y="126397"/>
                  </a:lnTo>
                  <a:cubicBezTo>
                    <a:pt x="30099" y="113157"/>
                    <a:pt x="40481" y="102394"/>
                    <a:pt x="53340" y="102394"/>
                  </a:cubicBezTo>
                  <a:lnTo>
                    <a:pt x="120206" y="102108"/>
                  </a:lnTo>
                  <a:lnTo>
                    <a:pt x="121253" y="108013"/>
                  </a:lnTo>
                  <a:cubicBezTo>
                    <a:pt x="123825" y="122110"/>
                    <a:pt x="139541" y="139351"/>
                    <a:pt x="154115" y="139351"/>
                  </a:cubicBezTo>
                  <a:lnTo>
                    <a:pt x="268795" y="139351"/>
                  </a:lnTo>
                  <a:cubicBezTo>
                    <a:pt x="283464" y="139351"/>
                    <a:pt x="299276" y="121634"/>
                    <a:pt x="301943" y="107061"/>
                  </a:cubicBezTo>
                  <a:lnTo>
                    <a:pt x="302990" y="101251"/>
                  </a:lnTo>
                  <a:lnTo>
                    <a:pt x="349853" y="101060"/>
                  </a:lnTo>
                  <a:cubicBezTo>
                    <a:pt x="362712" y="101060"/>
                    <a:pt x="373094" y="111824"/>
                    <a:pt x="373094" y="125063"/>
                  </a:cubicBezTo>
                  <a:lnTo>
                    <a:pt x="373094" y="530352"/>
                  </a:lnTo>
                  <a:cubicBezTo>
                    <a:pt x="373285" y="543497"/>
                    <a:pt x="362807" y="554260"/>
                    <a:pt x="350044" y="554260"/>
                  </a:cubicBezTo>
                  <a:close/>
                  <a:moveTo>
                    <a:pt x="108775" y="116396"/>
                  </a:moveTo>
                  <a:lnTo>
                    <a:pt x="53435" y="116681"/>
                  </a:lnTo>
                  <a:cubicBezTo>
                    <a:pt x="48482" y="116681"/>
                    <a:pt x="44482" y="121063"/>
                    <a:pt x="44482" y="126397"/>
                  </a:cubicBezTo>
                  <a:lnTo>
                    <a:pt x="44482" y="531686"/>
                  </a:lnTo>
                  <a:cubicBezTo>
                    <a:pt x="44482" y="536829"/>
                    <a:pt x="49911" y="539972"/>
                    <a:pt x="54959" y="539972"/>
                  </a:cubicBezTo>
                  <a:lnTo>
                    <a:pt x="350139" y="539972"/>
                  </a:lnTo>
                  <a:cubicBezTo>
                    <a:pt x="354997" y="539972"/>
                    <a:pt x="358997" y="535591"/>
                    <a:pt x="358997" y="530257"/>
                  </a:cubicBezTo>
                  <a:lnTo>
                    <a:pt x="358997" y="124968"/>
                  </a:lnTo>
                  <a:cubicBezTo>
                    <a:pt x="358997" y="119634"/>
                    <a:pt x="354997" y="115253"/>
                    <a:pt x="350139" y="115253"/>
                  </a:cubicBezTo>
                  <a:lnTo>
                    <a:pt x="314706" y="115443"/>
                  </a:lnTo>
                  <a:cubicBezTo>
                    <a:pt x="308419" y="134493"/>
                    <a:pt x="289274" y="153638"/>
                    <a:pt x="268986" y="153638"/>
                  </a:cubicBezTo>
                  <a:lnTo>
                    <a:pt x="154305" y="153638"/>
                  </a:lnTo>
                  <a:cubicBezTo>
                    <a:pt x="134017" y="153543"/>
                    <a:pt x="115062" y="134969"/>
                    <a:pt x="108775" y="116396"/>
                  </a:cubicBezTo>
                  <a:close/>
                  <a:moveTo>
                    <a:pt x="205740" y="82010"/>
                  </a:moveTo>
                  <a:cubicBezTo>
                    <a:pt x="189643" y="82010"/>
                    <a:pt x="176498" y="68675"/>
                    <a:pt x="176498" y="52388"/>
                  </a:cubicBezTo>
                  <a:cubicBezTo>
                    <a:pt x="176498" y="36100"/>
                    <a:pt x="189643" y="22765"/>
                    <a:pt x="205740" y="22765"/>
                  </a:cubicBezTo>
                  <a:cubicBezTo>
                    <a:pt x="221837" y="22765"/>
                    <a:pt x="234982" y="36100"/>
                    <a:pt x="234982" y="52388"/>
                  </a:cubicBezTo>
                  <a:cubicBezTo>
                    <a:pt x="234982" y="68675"/>
                    <a:pt x="221837" y="82010"/>
                    <a:pt x="205740" y="82010"/>
                  </a:cubicBezTo>
                  <a:close/>
                  <a:moveTo>
                    <a:pt x="205740" y="36957"/>
                  </a:moveTo>
                  <a:cubicBezTo>
                    <a:pt x="197453" y="36957"/>
                    <a:pt x="190786" y="43815"/>
                    <a:pt x="190786" y="52292"/>
                  </a:cubicBezTo>
                  <a:cubicBezTo>
                    <a:pt x="190786" y="60770"/>
                    <a:pt x="197548" y="67628"/>
                    <a:pt x="205740" y="67628"/>
                  </a:cubicBezTo>
                  <a:cubicBezTo>
                    <a:pt x="213931" y="67628"/>
                    <a:pt x="220694" y="60770"/>
                    <a:pt x="220694" y="52292"/>
                  </a:cubicBezTo>
                  <a:cubicBezTo>
                    <a:pt x="220694" y="43815"/>
                    <a:pt x="214027" y="36957"/>
                    <a:pt x="205740" y="3695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grpSp>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a:xfrm>
            <a:off x="663369" y="681686"/>
            <a:ext cx="10820400" cy="913839"/>
          </a:xfrm>
        </p:spPr>
        <p:txBody>
          <a:bodyPr/>
          <a:lstStyle/>
          <a:p>
            <a:r>
              <a:rPr lang="en-US" dirty="0"/>
              <a:t>Part B</a:t>
            </a:r>
          </a:p>
        </p:txBody>
      </p:sp>
      <p:sp>
        <p:nvSpPr>
          <p:cNvPr id="11" name="Content Placeholder 10">
            <a:extLst>
              <a:ext uri="{FF2B5EF4-FFF2-40B4-BE49-F238E27FC236}">
                <a16:creationId xmlns:a16="http://schemas.microsoft.com/office/drawing/2014/main" id="{BC5739CE-6C65-4E25-92C8-B98FABCAF945}"/>
              </a:ext>
            </a:extLst>
          </p:cNvPr>
          <p:cNvSpPr>
            <a:spLocks noGrp="1"/>
          </p:cNvSpPr>
          <p:nvPr>
            <p:ph idx="1"/>
          </p:nvPr>
        </p:nvSpPr>
        <p:spPr>
          <a:xfrm>
            <a:off x="1594119" y="1840807"/>
            <a:ext cx="3749278" cy="3133851"/>
          </a:xfrm>
        </p:spPr>
        <p:txBody>
          <a:bodyPr numCol="1"/>
          <a:lstStyle/>
          <a:p>
            <a:pPr marL="0" indent="0">
              <a:buNone/>
            </a:pPr>
            <a:r>
              <a:rPr lang="en-US" sz="2400" dirty="0">
                <a:solidFill>
                  <a:srgbClr val="5489B6"/>
                </a:solidFill>
              </a:rPr>
              <a:t>Medical insurance</a:t>
            </a:r>
            <a:endParaRPr lang="en-US" sz="2400" dirty="0"/>
          </a:p>
          <a:p>
            <a:r>
              <a:rPr lang="en-US" sz="2000" dirty="0"/>
              <a:t>Doctor visits</a:t>
            </a:r>
          </a:p>
          <a:p>
            <a:r>
              <a:rPr lang="en-US" sz="2000" dirty="0"/>
              <a:t>Outpatient medical services</a:t>
            </a:r>
          </a:p>
          <a:p>
            <a:r>
              <a:rPr lang="en-US" sz="2000" dirty="0"/>
              <a:t>Durable medical equipment</a:t>
            </a:r>
          </a:p>
          <a:p>
            <a:r>
              <a:rPr lang="en-US" sz="2000" dirty="0"/>
              <a:t>Preventative care</a:t>
            </a:r>
          </a:p>
          <a:p>
            <a:r>
              <a:rPr lang="en-US" sz="2000" dirty="0"/>
              <a:t>Clinical laboratory services</a:t>
            </a:r>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12</a:t>
            </a:fld>
            <a:endParaRPr lang="en-US"/>
          </a:p>
        </p:txBody>
      </p:sp>
      <p:sp>
        <p:nvSpPr>
          <p:cNvPr id="15" name="Rectangle: Rounded Corners 37">
            <a:extLst>
              <a:ext uri="{FF2B5EF4-FFF2-40B4-BE49-F238E27FC236}">
                <a16:creationId xmlns:a16="http://schemas.microsoft.com/office/drawing/2014/main" id="{D916513C-444B-0F4D-848E-CF24A5C6741A}"/>
              </a:ext>
            </a:extLst>
          </p:cNvPr>
          <p:cNvSpPr/>
          <p:nvPr/>
        </p:nvSpPr>
        <p:spPr>
          <a:xfrm>
            <a:off x="7017957" y="1624688"/>
            <a:ext cx="1903967" cy="1483235"/>
          </a:xfrm>
          <a:prstGeom prst="roundRect">
            <a:avLst>
              <a:gd name="adj" fmla="val 154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6" name="Content Placeholder 11">
            <a:extLst>
              <a:ext uri="{FF2B5EF4-FFF2-40B4-BE49-F238E27FC236}">
                <a16:creationId xmlns:a16="http://schemas.microsoft.com/office/drawing/2014/main" id="{E0881E10-2429-C64A-AFBD-EBD96F65BFBB}"/>
              </a:ext>
            </a:extLst>
          </p:cNvPr>
          <p:cNvSpPr txBox="1">
            <a:spLocks/>
          </p:cNvSpPr>
          <p:nvPr/>
        </p:nvSpPr>
        <p:spPr>
          <a:xfrm>
            <a:off x="7131274" y="1480867"/>
            <a:ext cx="1362545" cy="247203"/>
          </a:xfrm>
          <a:prstGeom prst="rect">
            <a:avLst/>
          </a:prstGeom>
          <a:solidFill>
            <a:schemeClr val="bg1"/>
          </a:solidFill>
        </p:spPr>
        <p:txBody>
          <a:bodyPr vert="horz" lIns="0" tIns="0" rIns="0" bIns="0" rtlCol="0">
            <a:noAutofit/>
          </a:bodyPr>
          <a:lst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dirty="0">
                <a:solidFill>
                  <a:schemeClr val="tx2"/>
                </a:solidFill>
              </a:rPr>
              <a:t>Monthly premium</a:t>
            </a:r>
          </a:p>
        </p:txBody>
      </p:sp>
      <p:sp>
        <p:nvSpPr>
          <p:cNvPr id="17" name="Freeform 16"/>
          <p:cNvSpPr/>
          <p:nvPr/>
        </p:nvSpPr>
        <p:spPr>
          <a:xfrm flipH="1">
            <a:off x="7153256" y="2556384"/>
            <a:ext cx="1624073" cy="338554"/>
          </a:xfrm>
          <a:custGeom>
            <a:avLst/>
            <a:gdLst>
              <a:gd name="connsiteX0" fmla="*/ 0 w 2150541"/>
              <a:gd name="connsiteY0" fmla="*/ 0 h 1075270"/>
              <a:gd name="connsiteX1" fmla="*/ 2150541 w 2150541"/>
              <a:gd name="connsiteY1" fmla="*/ 0 h 1075270"/>
              <a:gd name="connsiteX2" fmla="*/ 2150541 w 2150541"/>
              <a:gd name="connsiteY2" fmla="*/ 1075270 h 1075270"/>
              <a:gd name="connsiteX3" fmla="*/ 0 w 2150541"/>
              <a:gd name="connsiteY3" fmla="*/ 1075270 h 1075270"/>
              <a:gd name="connsiteX4" fmla="*/ 0 w 2150541"/>
              <a:gd name="connsiteY4" fmla="*/ 0 h 107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41" h="1075270">
                <a:moveTo>
                  <a:pt x="0" y="0"/>
                </a:moveTo>
                <a:lnTo>
                  <a:pt x="2150541" y="0"/>
                </a:lnTo>
                <a:lnTo>
                  <a:pt x="2150541" y="1075270"/>
                </a:lnTo>
                <a:lnTo>
                  <a:pt x="0" y="1075270"/>
                </a:lnTo>
                <a:lnTo>
                  <a:pt x="0" y="0"/>
                </a:lnTo>
                <a:close/>
              </a:path>
            </a:pathLst>
          </a:cu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1">
            <a:spAutoFit/>
          </a:bodyPr>
          <a:lstStyle/>
          <a:p>
            <a:pPr lvl="0" algn="ctr" defTabSz="800100">
              <a:spcBef>
                <a:spcPct val="0"/>
              </a:spcBef>
            </a:pPr>
            <a:r>
              <a:rPr lang="en-US" sz="1100" dirty="0">
                <a:solidFill>
                  <a:schemeClr val="tx1"/>
                </a:solidFill>
              </a:rPr>
              <a:t>Higher income individuals pay higher premiums</a:t>
            </a:r>
            <a:endParaRPr lang="en-US" sz="1100" kern="1200" dirty="0">
              <a:solidFill>
                <a:schemeClr val="tx1"/>
              </a:solidFill>
            </a:endParaRPr>
          </a:p>
        </p:txBody>
      </p:sp>
      <p:sp>
        <p:nvSpPr>
          <p:cNvPr id="18" name="Content Placeholder 11">
            <a:extLst>
              <a:ext uri="{FF2B5EF4-FFF2-40B4-BE49-F238E27FC236}">
                <a16:creationId xmlns:a16="http://schemas.microsoft.com/office/drawing/2014/main" id="{E0881E10-2429-C64A-AFBD-EBD96F65BFBB}"/>
              </a:ext>
            </a:extLst>
          </p:cNvPr>
          <p:cNvSpPr txBox="1">
            <a:spLocks/>
          </p:cNvSpPr>
          <p:nvPr/>
        </p:nvSpPr>
        <p:spPr>
          <a:xfrm>
            <a:off x="6989020" y="1780955"/>
            <a:ext cx="1944675" cy="425598"/>
          </a:xfrm>
          <a:prstGeom prst="rect">
            <a:avLst/>
          </a:prstGeom>
          <a:noFill/>
        </p:spPr>
        <p:txBody>
          <a:bodyPr vert="horz" lIns="0" tIns="0" rIns="0" bIns="0" rtlCol="0">
            <a:noAutofit/>
          </a:bodyPr>
          <a:lst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2400" dirty="0">
                <a:solidFill>
                  <a:schemeClr val="tx2"/>
                </a:solidFill>
              </a:rPr>
              <a:t>$</a:t>
            </a:r>
            <a:r>
              <a:rPr lang="en-US" sz="2400" dirty="0">
                <a:solidFill>
                  <a:schemeClr val="accent1"/>
                </a:solidFill>
              </a:rPr>
              <a:t>185</a:t>
            </a:r>
            <a:r>
              <a:rPr lang="en-US" sz="1700" dirty="0">
                <a:solidFill>
                  <a:schemeClr val="accent1"/>
                </a:solidFill>
              </a:rPr>
              <a:t> </a:t>
            </a:r>
            <a:r>
              <a:rPr lang="en-US" sz="2400" dirty="0">
                <a:solidFill>
                  <a:schemeClr val="accent1"/>
                </a:solidFill>
              </a:rPr>
              <a:t>– $628.90</a:t>
            </a:r>
          </a:p>
        </p:txBody>
      </p:sp>
      <p:sp>
        <p:nvSpPr>
          <p:cNvPr id="19" name="Rectangle: Rounded Corners 37">
            <a:extLst>
              <a:ext uri="{FF2B5EF4-FFF2-40B4-BE49-F238E27FC236}">
                <a16:creationId xmlns:a16="http://schemas.microsoft.com/office/drawing/2014/main" id="{D916513C-444B-0F4D-848E-CF24A5C6741A}"/>
              </a:ext>
            </a:extLst>
          </p:cNvPr>
          <p:cNvSpPr/>
          <p:nvPr/>
        </p:nvSpPr>
        <p:spPr>
          <a:xfrm>
            <a:off x="9193979" y="2819980"/>
            <a:ext cx="1903967" cy="1483235"/>
          </a:xfrm>
          <a:prstGeom prst="roundRect">
            <a:avLst>
              <a:gd name="adj" fmla="val 154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0" name="Content Placeholder 11">
            <a:extLst>
              <a:ext uri="{FF2B5EF4-FFF2-40B4-BE49-F238E27FC236}">
                <a16:creationId xmlns:a16="http://schemas.microsoft.com/office/drawing/2014/main" id="{E0881E10-2429-C64A-AFBD-EBD96F65BFBB}"/>
              </a:ext>
            </a:extLst>
          </p:cNvPr>
          <p:cNvSpPr txBox="1">
            <a:spLocks/>
          </p:cNvSpPr>
          <p:nvPr/>
        </p:nvSpPr>
        <p:spPr>
          <a:xfrm>
            <a:off x="9311629" y="2693811"/>
            <a:ext cx="969898" cy="247203"/>
          </a:xfrm>
          <a:prstGeom prst="rect">
            <a:avLst/>
          </a:prstGeom>
          <a:solidFill>
            <a:schemeClr val="bg1"/>
          </a:solidFill>
        </p:spPr>
        <p:txBody>
          <a:bodyPr vert="horz" lIns="0" tIns="0" rIns="0" bIns="0" rtlCol="0">
            <a:noAutofit/>
          </a:bodyPr>
          <a:lst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dirty="0">
                <a:solidFill>
                  <a:schemeClr val="tx2"/>
                </a:solidFill>
              </a:rPr>
              <a:t>Deductible</a:t>
            </a:r>
          </a:p>
        </p:txBody>
      </p:sp>
      <p:sp>
        <p:nvSpPr>
          <p:cNvPr id="21" name="Freeform 20"/>
          <p:cNvSpPr/>
          <p:nvPr/>
        </p:nvSpPr>
        <p:spPr>
          <a:xfrm flipH="1">
            <a:off x="9586137" y="3692670"/>
            <a:ext cx="1119651" cy="169277"/>
          </a:xfrm>
          <a:custGeom>
            <a:avLst/>
            <a:gdLst>
              <a:gd name="connsiteX0" fmla="*/ 0 w 2150541"/>
              <a:gd name="connsiteY0" fmla="*/ 0 h 1075270"/>
              <a:gd name="connsiteX1" fmla="*/ 2150541 w 2150541"/>
              <a:gd name="connsiteY1" fmla="*/ 0 h 1075270"/>
              <a:gd name="connsiteX2" fmla="*/ 2150541 w 2150541"/>
              <a:gd name="connsiteY2" fmla="*/ 1075270 h 1075270"/>
              <a:gd name="connsiteX3" fmla="*/ 0 w 2150541"/>
              <a:gd name="connsiteY3" fmla="*/ 1075270 h 1075270"/>
              <a:gd name="connsiteX4" fmla="*/ 0 w 2150541"/>
              <a:gd name="connsiteY4" fmla="*/ 0 h 107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41" h="1075270">
                <a:moveTo>
                  <a:pt x="0" y="0"/>
                </a:moveTo>
                <a:lnTo>
                  <a:pt x="2150541" y="0"/>
                </a:lnTo>
                <a:lnTo>
                  <a:pt x="2150541" y="1075270"/>
                </a:lnTo>
                <a:lnTo>
                  <a:pt x="0" y="1075270"/>
                </a:lnTo>
                <a:lnTo>
                  <a:pt x="0" y="0"/>
                </a:lnTo>
                <a:close/>
              </a:path>
            </a:pathLst>
          </a:cu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1">
            <a:spAutoFit/>
          </a:bodyPr>
          <a:lstStyle/>
          <a:p>
            <a:pPr lvl="0" algn="ctr" defTabSz="800100">
              <a:spcBef>
                <a:spcPct val="0"/>
              </a:spcBef>
            </a:pPr>
            <a:r>
              <a:rPr lang="en-US" sz="1100" dirty="0">
                <a:solidFill>
                  <a:schemeClr val="tx1"/>
                </a:solidFill>
              </a:rPr>
              <a:t>Annually</a:t>
            </a:r>
            <a:endParaRPr lang="en-US" sz="1100" kern="1200" dirty="0">
              <a:solidFill>
                <a:schemeClr val="tx1"/>
              </a:solidFill>
            </a:endParaRPr>
          </a:p>
        </p:txBody>
      </p:sp>
      <p:sp>
        <p:nvSpPr>
          <p:cNvPr id="22" name="Content Placeholder 11">
            <a:extLst>
              <a:ext uri="{FF2B5EF4-FFF2-40B4-BE49-F238E27FC236}">
                <a16:creationId xmlns:a16="http://schemas.microsoft.com/office/drawing/2014/main" id="{E0881E10-2429-C64A-AFBD-EBD96F65BFBB}"/>
              </a:ext>
            </a:extLst>
          </p:cNvPr>
          <p:cNvSpPr txBox="1">
            <a:spLocks/>
          </p:cNvSpPr>
          <p:nvPr/>
        </p:nvSpPr>
        <p:spPr>
          <a:xfrm>
            <a:off x="9303024" y="3251402"/>
            <a:ext cx="1685875" cy="327776"/>
          </a:xfrm>
          <a:prstGeom prst="rect">
            <a:avLst/>
          </a:prstGeom>
          <a:noFill/>
        </p:spPr>
        <p:txBody>
          <a:bodyPr vert="horz" lIns="0" tIns="0" rIns="0" bIns="0" rtlCol="0">
            <a:noAutofit/>
          </a:bodyPr>
          <a:lst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400" dirty="0">
                <a:solidFill>
                  <a:schemeClr val="tx2"/>
                </a:solidFill>
              </a:rPr>
              <a:t>$</a:t>
            </a:r>
            <a:r>
              <a:rPr lang="en-US" sz="2400" dirty="0">
                <a:solidFill>
                  <a:schemeClr val="accent1"/>
                </a:solidFill>
              </a:rPr>
              <a:t>257</a:t>
            </a:r>
          </a:p>
        </p:txBody>
      </p:sp>
      <p:sp>
        <p:nvSpPr>
          <p:cNvPr id="23" name="Rectangle: Rounded Corners 37">
            <a:extLst>
              <a:ext uri="{FF2B5EF4-FFF2-40B4-BE49-F238E27FC236}">
                <a16:creationId xmlns:a16="http://schemas.microsoft.com/office/drawing/2014/main" id="{D916513C-444B-0F4D-848E-CF24A5C6741A}"/>
              </a:ext>
            </a:extLst>
          </p:cNvPr>
          <p:cNvSpPr/>
          <p:nvPr/>
        </p:nvSpPr>
        <p:spPr>
          <a:xfrm>
            <a:off x="7029728" y="4245741"/>
            <a:ext cx="1903967" cy="1483235"/>
          </a:xfrm>
          <a:prstGeom prst="roundRect">
            <a:avLst>
              <a:gd name="adj" fmla="val 154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0" name="Content Placeholder 11">
            <a:extLst>
              <a:ext uri="{FF2B5EF4-FFF2-40B4-BE49-F238E27FC236}">
                <a16:creationId xmlns:a16="http://schemas.microsoft.com/office/drawing/2014/main" id="{E0881E10-2429-C64A-AFBD-EBD96F65BFBB}"/>
              </a:ext>
            </a:extLst>
          </p:cNvPr>
          <p:cNvSpPr txBox="1">
            <a:spLocks/>
          </p:cNvSpPr>
          <p:nvPr/>
        </p:nvSpPr>
        <p:spPr>
          <a:xfrm>
            <a:off x="7143447" y="4121200"/>
            <a:ext cx="1136893" cy="247203"/>
          </a:xfrm>
          <a:prstGeom prst="rect">
            <a:avLst/>
          </a:prstGeom>
          <a:solidFill>
            <a:schemeClr val="bg1"/>
          </a:solidFill>
        </p:spPr>
        <p:txBody>
          <a:bodyPr vert="horz" lIns="0" tIns="0" rIns="0" bIns="0" rtlCol="0">
            <a:noAutofit/>
          </a:bodyPr>
          <a:lst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400" dirty="0">
                <a:solidFill>
                  <a:schemeClr val="tx2"/>
                </a:solidFill>
              </a:rPr>
              <a:t>Coinsurance</a:t>
            </a:r>
          </a:p>
        </p:txBody>
      </p:sp>
      <p:sp>
        <p:nvSpPr>
          <p:cNvPr id="31" name="Freeform 30"/>
          <p:cNvSpPr/>
          <p:nvPr/>
        </p:nvSpPr>
        <p:spPr>
          <a:xfrm flipH="1">
            <a:off x="7421886" y="5033793"/>
            <a:ext cx="1119651" cy="338554"/>
          </a:xfrm>
          <a:custGeom>
            <a:avLst/>
            <a:gdLst>
              <a:gd name="connsiteX0" fmla="*/ 0 w 2150541"/>
              <a:gd name="connsiteY0" fmla="*/ 0 h 1075270"/>
              <a:gd name="connsiteX1" fmla="*/ 2150541 w 2150541"/>
              <a:gd name="connsiteY1" fmla="*/ 0 h 1075270"/>
              <a:gd name="connsiteX2" fmla="*/ 2150541 w 2150541"/>
              <a:gd name="connsiteY2" fmla="*/ 1075270 h 1075270"/>
              <a:gd name="connsiteX3" fmla="*/ 0 w 2150541"/>
              <a:gd name="connsiteY3" fmla="*/ 1075270 h 1075270"/>
              <a:gd name="connsiteX4" fmla="*/ 0 w 2150541"/>
              <a:gd name="connsiteY4" fmla="*/ 0 h 107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41" h="1075270">
                <a:moveTo>
                  <a:pt x="0" y="0"/>
                </a:moveTo>
                <a:lnTo>
                  <a:pt x="2150541" y="0"/>
                </a:lnTo>
                <a:lnTo>
                  <a:pt x="2150541" y="1075270"/>
                </a:lnTo>
                <a:lnTo>
                  <a:pt x="0" y="1075270"/>
                </a:lnTo>
                <a:lnTo>
                  <a:pt x="0" y="0"/>
                </a:lnTo>
                <a:close/>
              </a:path>
            </a:pathLst>
          </a:cu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1">
            <a:spAutoFit/>
          </a:bodyPr>
          <a:lstStyle/>
          <a:p>
            <a:pPr lvl="0" algn="ctr" defTabSz="800100">
              <a:spcBef>
                <a:spcPct val="0"/>
              </a:spcBef>
            </a:pPr>
            <a:r>
              <a:rPr lang="en-US" sz="1100" dirty="0">
                <a:solidFill>
                  <a:schemeClr val="tx1"/>
                </a:solidFill>
              </a:rPr>
              <a:t>Of Medicare approved amount</a:t>
            </a:r>
            <a:endParaRPr lang="en-US" sz="1100" kern="1200" dirty="0">
              <a:solidFill>
                <a:schemeClr val="tx1"/>
              </a:solidFill>
            </a:endParaRPr>
          </a:p>
        </p:txBody>
      </p:sp>
      <p:sp>
        <p:nvSpPr>
          <p:cNvPr id="32" name="Content Placeholder 11">
            <a:extLst>
              <a:ext uri="{FF2B5EF4-FFF2-40B4-BE49-F238E27FC236}">
                <a16:creationId xmlns:a16="http://schemas.microsoft.com/office/drawing/2014/main" id="{E0881E10-2429-C64A-AFBD-EBD96F65BFBB}"/>
              </a:ext>
            </a:extLst>
          </p:cNvPr>
          <p:cNvSpPr txBox="1">
            <a:spLocks/>
          </p:cNvSpPr>
          <p:nvPr/>
        </p:nvSpPr>
        <p:spPr>
          <a:xfrm>
            <a:off x="7138774" y="4697292"/>
            <a:ext cx="1685875" cy="256255"/>
          </a:xfrm>
          <a:prstGeom prst="rect">
            <a:avLst/>
          </a:prstGeom>
          <a:noFill/>
        </p:spPr>
        <p:txBody>
          <a:bodyPr vert="horz" lIns="0" tIns="0" rIns="0" bIns="0" rtlCol="0">
            <a:noAutofit/>
          </a:bodyPr>
          <a:lst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400" dirty="0">
                <a:solidFill>
                  <a:schemeClr val="tx2"/>
                </a:solidFill>
              </a:rPr>
              <a:t>20%</a:t>
            </a:r>
          </a:p>
        </p:txBody>
      </p:sp>
      <p:cxnSp>
        <p:nvCxnSpPr>
          <p:cNvPr id="3" name="Straight Connector 2">
            <a:extLst>
              <a:ext uri="{FF2B5EF4-FFF2-40B4-BE49-F238E27FC236}">
                <a16:creationId xmlns:a16="http://schemas.microsoft.com/office/drawing/2014/main" id="{00B9145D-17D6-880B-CBDA-08AB25E0EE32}"/>
              </a:ext>
            </a:extLst>
          </p:cNvPr>
          <p:cNvCxnSpPr>
            <a:stCxn id="4" idx="1"/>
          </p:cNvCxnSpPr>
          <p:nvPr/>
        </p:nvCxnSpPr>
        <p:spPr>
          <a:xfrm flipV="1">
            <a:off x="663369" y="1138605"/>
            <a:ext cx="10959426" cy="1"/>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763286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a:t>Part B – Preventative Care Services*</a:t>
            </a:r>
          </a:p>
        </p:txBody>
      </p:sp>
      <p:sp>
        <p:nvSpPr>
          <p:cNvPr id="2" name="Footer Placeholder 1">
            <a:extLst>
              <a:ext uri="{FF2B5EF4-FFF2-40B4-BE49-F238E27FC236}">
                <a16:creationId xmlns:a16="http://schemas.microsoft.com/office/drawing/2014/main" id="{9DC089D0-D583-4906-87CF-28AC86FEB3CC}"/>
              </a:ext>
            </a:extLst>
          </p:cNvPr>
          <p:cNvSpPr>
            <a:spLocks noGrp="1"/>
          </p:cNvSpPr>
          <p:nvPr>
            <p:ph type="ftr" sz="quarter" idx="11"/>
          </p:nvPr>
        </p:nvSpPr>
        <p:spPr/>
        <p:txBody>
          <a:bodyPr/>
          <a:lstStyle/>
          <a:p>
            <a:r>
              <a:rPr lang="en-US" dirty="0"/>
              <a:t>*All services subject to frequency and other limitations.</a:t>
            </a:r>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13</a:t>
            </a:fld>
            <a:endParaRPr lang="en-US"/>
          </a:p>
        </p:txBody>
      </p:sp>
      <p:graphicFrame>
        <p:nvGraphicFramePr>
          <p:cNvPr id="6" name="Content Placeholder 9">
            <a:extLst>
              <a:ext uri="{FF2B5EF4-FFF2-40B4-BE49-F238E27FC236}">
                <a16:creationId xmlns:a16="http://schemas.microsoft.com/office/drawing/2014/main" id="{66AE4890-6EE1-4738-9128-9F917C2741A9}"/>
              </a:ext>
            </a:extLst>
          </p:cNvPr>
          <p:cNvGraphicFramePr>
            <a:graphicFrameLocks/>
          </p:cNvGraphicFramePr>
          <p:nvPr>
            <p:extLst>
              <p:ext uri="{D42A27DB-BD31-4B8C-83A1-F6EECF244321}">
                <p14:modId xmlns:p14="http://schemas.microsoft.com/office/powerpoint/2010/main" val="1291364504"/>
              </p:ext>
            </p:extLst>
          </p:nvPr>
        </p:nvGraphicFramePr>
        <p:xfrm>
          <a:off x="1281112" y="1605503"/>
          <a:ext cx="9404610" cy="4034512"/>
        </p:xfrm>
        <a:graphic>
          <a:graphicData uri="http://schemas.openxmlformats.org/drawingml/2006/table">
            <a:tbl>
              <a:tblPr bandRow="1">
                <a:tableStyleId>{B301B821-A1FF-4177-AEE7-76D212191A09}</a:tableStyleId>
              </a:tblPr>
              <a:tblGrid>
                <a:gridCol w="4702305">
                  <a:extLst>
                    <a:ext uri="{9D8B030D-6E8A-4147-A177-3AD203B41FA5}">
                      <a16:colId xmlns:a16="http://schemas.microsoft.com/office/drawing/2014/main" val="20000"/>
                    </a:ext>
                  </a:extLst>
                </a:gridCol>
                <a:gridCol w="4702305">
                  <a:extLst>
                    <a:ext uri="{9D8B030D-6E8A-4147-A177-3AD203B41FA5}">
                      <a16:colId xmlns:a16="http://schemas.microsoft.com/office/drawing/2014/main" val="20001"/>
                    </a:ext>
                  </a:extLst>
                </a:gridCol>
              </a:tblGrid>
              <a:tr h="419920">
                <a:tc>
                  <a:txBody>
                    <a:bodyPr/>
                    <a:lstStyle/>
                    <a:p>
                      <a:r>
                        <a:rPr lang="en-US" sz="1400" dirty="0"/>
                        <a:t>Enrollment check</a:t>
                      </a:r>
                      <a:r>
                        <a:rPr lang="en-US" sz="1400" baseline="0" dirty="0"/>
                        <a:t> up</a:t>
                      </a:r>
                      <a:endParaRPr lang="en-US" sz="1400" dirty="0"/>
                    </a:p>
                  </a:txBody>
                  <a:tcPr anchor="ctr"/>
                </a:tc>
                <a:tc>
                  <a:txBody>
                    <a:bodyPr/>
                    <a:lstStyle/>
                    <a:p>
                      <a:r>
                        <a:rPr lang="en-US" sz="1400" dirty="0"/>
                        <a:t>Well</a:t>
                      </a:r>
                      <a:r>
                        <a:rPr lang="en-US" sz="1400" baseline="0" dirty="0"/>
                        <a:t>ness checkup</a:t>
                      </a:r>
                      <a:endParaRPr lang="en-US" sz="1400" dirty="0"/>
                    </a:p>
                  </a:txBody>
                  <a:tcPr anchor="ctr"/>
                </a:tc>
                <a:extLst>
                  <a:ext uri="{0D108BD9-81ED-4DB2-BD59-A6C34878D82A}">
                    <a16:rowId xmlns:a16="http://schemas.microsoft.com/office/drawing/2014/main" val="10000"/>
                  </a:ext>
                </a:extLst>
              </a:tr>
              <a:tr h="451824">
                <a:tc>
                  <a:txBody>
                    <a:bodyPr/>
                    <a:lstStyle/>
                    <a:p>
                      <a:r>
                        <a:rPr lang="en-US" sz="1400" dirty="0"/>
                        <a:t>Alcohol</a:t>
                      </a:r>
                      <a:r>
                        <a:rPr lang="en-US" sz="1400" baseline="0" dirty="0"/>
                        <a:t> abuse counseling</a:t>
                      </a:r>
                      <a:endParaRPr lang="en-US" sz="1400" dirty="0"/>
                    </a:p>
                  </a:txBody>
                  <a:tcPr anchor="ctr"/>
                </a:tc>
                <a:tc>
                  <a:txBody>
                    <a:bodyPr/>
                    <a:lstStyle/>
                    <a:p>
                      <a:r>
                        <a:rPr lang="en-US" sz="1400" dirty="0"/>
                        <a:t>Bone mass measurement</a:t>
                      </a:r>
                    </a:p>
                  </a:txBody>
                  <a:tcPr anchor="ctr"/>
                </a:tc>
                <a:extLst>
                  <a:ext uri="{0D108BD9-81ED-4DB2-BD59-A6C34878D82A}">
                    <a16:rowId xmlns:a16="http://schemas.microsoft.com/office/drawing/2014/main" val="10001"/>
                  </a:ext>
                </a:extLst>
              </a:tr>
              <a:tr h="451824">
                <a:tc>
                  <a:txBody>
                    <a:bodyPr/>
                    <a:lstStyle/>
                    <a:p>
                      <a:r>
                        <a:rPr lang="en-US" sz="1400" dirty="0"/>
                        <a:t>Mammograms</a:t>
                      </a:r>
                    </a:p>
                  </a:txBody>
                  <a:tcPr anchor="ctr"/>
                </a:tc>
                <a:tc>
                  <a:txBody>
                    <a:bodyPr/>
                    <a:lstStyle/>
                    <a:p>
                      <a:r>
                        <a:rPr lang="en-US" sz="1400" dirty="0"/>
                        <a:t>Cardiovascular health tests and counseling</a:t>
                      </a:r>
                    </a:p>
                  </a:txBody>
                  <a:tcPr anchor="ctr"/>
                </a:tc>
                <a:extLst>
                  <a:ext uri="{0D108BD9-81ED-4DB2-BD59-A6C34878D82A}">
                    <a16:rowId xmlns:a16="http://schemas.microsoft.com/office/drawing/2014/main" val="10002"/>
                  </a:ext>
                </a:extLst>
              </a:tr>
              <a:tr h="451824">
                <a:tc>
                  <a:txBody>
                    <a:bodyPr/>
                    <a:lstStyle/>
                    <a:p>
                      <a:r>
                        <a:rPr lang="en-US" sz="1400" dirty="0"/>
                        <a:t>Pap</a:t>
                      </a:r>
                      <a:r>
                        <a:rPr lang="en-US" sz="1400" baseline="0" dirty="0"/>
                        <a:t> exams</a:t>
                      </a:r>
                      <a:endParaRPr lang="en-US" sz="1400" dirty="0"/>
                    </a:p>
                  </a:txBody>
                  <a:tcPr anchor="ctr"/>
                </a:tc>
                <a:tc>
                  <a:txBody>
                    <a:bodyPr/>
                    <a:lstStyle/>
                    <a:p>
                      <a:r>
                        <a:rPr lang="en-US" sz="1400" dirty="0"/>
                        <a:t>Colorectal</a:t>
                      </a:r>
                      <a:r>
                        <a:rPr lang="en-US" sz="1400" baseline="0" dirty="0"/>
                        <a:t> cancer screening</a:t>
                      </a:r>
                      <a:endParaRPr lang="en-US" sz="1400" dirty="0"/>
                    </a:p>
                  </a:txBody>
                  <a:tcPr anchor="ctr"/>
                </a:tc>
                <a:extLst>
                  <a:ext uri="{0D108BD9-81ED-4DB2-BD59-A6C34878D82A}">
                    <a16:rowId xmlns:a16="http://schemas.microsoft.com/office/drawing/2014/main" val="10003"/>
                  </a:ext>
                </a:extLst>
              </a:tr>
              <a:tr h="451824">
                <a:tc>
                  <a:txBody>
                    <a:bodyPr/>
                    <a:lstStyle/>
                    <a:p>
                      <a:r>
                        <a:rPr lang="en-US" sz="1400" dirty="0"/>
                        <a:t>Depression screening</a:t>
                      </a:r>
                    </a:p>
                  </a:txBody>
                  <a:tcPr anchor="ctr"/>
                </a:tc>
                <a:tc>
                  <a:txBody>
                    <a:bodyPr/>
                    <a:lstStyle/>
                    <a:p>
                      <a:r>
                        <a:rPr lang="en-US" sz="1400" dirty="0"/>
                        <a:t>Diabetes screening</a:t>
                      </a:r>
                    </a:p>
                  </a:txBody>
                  <a:tcPr anchor="ctr"/>
                </a:tc>
                <a:extLst>
                  <a:ext uri="{0D108BD9-81ED-4DB2-BD59-A6C34878D82A}">
                    <a16:rowId xmlns:a16="http://schemas.microsoft.com/office/drawing/2014/main" val="10004"/>
                  </a:ext>
                </a:extLst>
              </a:tr>
              <a:tr h="451824">
                <a:tc>
                  <a:txBody>
                    <a:bodyPr/>
                    <a:lstStyle/>
                    <a:p>
                      <a:r>
                        <a:rPr lang="en-US" sz="1400" dirty="0"/>
                        <a:t>Flu and pneumonia shots</a:t>
                      </a:r>
                    </a:p>
                  </a:txBody>
                  <a:tcPr anchor="ctr"/>
                </a:tc>
                <a:tc>
                  <a:txBody>
                    <a:bodyPr/>
                    <a:lstStyle/>
                    <a:p>
                      <a:r>
                        <a:rPr lang="en-US" sz="1400" dirty="0"/>
                        <a:t>Hepatitis B shots</a:t>
                      </a:r>
                    </a:p>
                  </a:txBody>
                  <a:tcPr anchor="ctr"/>
                </a:tc>
                <a:extLst>
                  <a:ext uri="{0D108BD9-81ED-4DB2-BD59-A6C34878D82A}">
                    <a16:rowId xmlns:a16="http://schemas.microsoft.com/office/drawing/2014/main" val="10005"/>
                  </a:ext>
                </a:extLst>
              </a:tr>
              <a:tr h="451824">
                <a:tc>
                  <a:txBody>
                    <a:bodyPr/>
                    <a:lstStyle/>
                    <a:p>
                      <a:r>
                        <a:rPr lang="en-US" sz="1400" dirty="0"/>
                        <a:t>HIV screening</a:t>
                      </a:r>
                    </a:p>
                  </a:txBody>
                  <a:tcPr anchor="ctr"/>
                </a:tc>
                <a:tc>
                  <a:txBody>
                    <a:bodyPr/>
                    <a:lstStyle/>
                    <a:p>
                      <a:r>
                        <a:rPr lang="en-US" sz="1400" dirty="0"/>
                        <a:t>Laboratory</a:t>
                      </a:r>
                      <a:r>
                        <a:rPr lang="en-US" sz="1400" baseline="0" dirty="0"/>
                        <a:t> services</a:t>
                      </a:r>
                      <a:endParaRPr lang="en-US" sz="1400" dirty="0"/>
                    </a:p>
                  </a:txBody>
                  <a:tcPr anchor="ctr"/>
                </a:tc>
                <a:extLst>
                  <a:ext uri="{0D108BD9-81ED-4DB2-BD59-A6C34878D82A}">
                    <a16:rowId xmlns:a16="http://schemas.microsoft.com/office/drawing/2014/main" val="10006"/>
                  </a:ext>
                </a:extLst>
              </a:tr>
              <a:tr h="451824">
                <a:tc>
                  <a:txBody>
                    <a:bodyPr/>
                    <a:lstStyle/>
                    <a:p>
                      <a:r>
                        <a:rPr lang="en-US" sz="1400" dirty="0"/>
                        <a:t>Obesity counseling</a:t>
                      </a:r>
                    </a:p>
                  </a:txBody>
                  <a:tcPr anchor="ctr"/>
                </a:tc>
                <a:tc>
                  <a:txBody>
                    <a:bodyPr/>
                    <a:lstStyle/>
                    <a:p>
                      <a:r>
                        <a:rPr lang="en-US" sz="1400" dirty="0"/>
                        <a:t>Prostate cancer screening</a:t>
                      </a:r>
                    </a:p>
                  </a:txBody>
                  <a:tcPr anchor="ctr"/>
                </a:tc>
                <a:extLst>
                  <a:ext uri="{0D108BD9-81ED-4DB2-BD59-A6C34878D82A}">
                    <a16:rowId xmlns:a16="http://schemas.microsoft.com/office/drawing/2014/main" val="10007"/>
                  </a:ext>
                </a:extLst>
              </a:tr>
              <a:tr h="451824">
                <a:tc>
                  <a:txBody>
                    <a:bodyPr/>
                    <a:lstStyle/>
                    <a:p>
                      <a:r>
                        <a:rPr lang="en-US" sz="1400" dirty="0"/>
                        <a:t>STD testing</a:t>
                      </a:r>
                    </a:p>
                  </a:txBody>
                  <a:tcPr anchor="ctr"/>
                </a:tc>
                <a:tc>
                  <a:txBody>
                    <a:bodyPr/>
                    <a:lstStyle/>
                    <a:p>
                      <a:r>
                        <a:rPr lang="en-US" sz="1400" dirty="0"/>
                        <a:t>Smoking cessation counseling</a:t>
                      </a:r>
                    </a:p>
                  </a:txBody>
                  <a:tcPr anchor="ctr"/>
                </a:tc>
                <a:extLst>
                  <a:ext uri="{0D108BD9-81ED-4DB2-BD59-A6C34878D82A}">
                    <a16:rowId xmlns:a16="http://schemas.microsoft.com/office/drawing/2014/main" val="10008"/>
                  </a:ext>
                </a:extLst>
              </a:tr>
            </a:tbl>
          </a:graphicData>
        </a:graphic>
      </p:graphicFrame>
      <p:cxnSp>
        <p:nvCxnSpPr>
          <p:cNvPr id="5" name="Straight Connector 4">
            <a:extLst>
              <a:ext uri="{FF2B5EF4-FFF2-40B4-BE49-F238E27FC236}">
                <a16:creationId xmlns:a16="http://schemas.microsoft.com/office/drawing/2014/main" id="{5AE2667E-E890-D6EC-4410-F875CEFDC5E1}"/>
              </a:ext>
            </a:extLst>
          </p:cNvPr>
          <p:cNvCxnSpPr>
            <a:stCxn id="4" idx="1"/>
          </p:cNvCxnSpPr>
          <p:nvPr/>
        </p:nvCxnSpPr>
        <p:spPr>
          <a:xfrm flipV="1">
            <a:off x="685800" y="1134737"/>
            <a:ext cx="10936995" cy="3221"/>
          </a:xfrm>
          <a:prstGeom prst="line">
            <a:avLst/>
          </a:prstGeom>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23556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pPr algn="ctr"/>
            <a:r>
              <a:rPr lang="en-US" dirty="0"/>
              <a:t>2025 Income-related Premiums (IRMAA)</a:t>
            </a:r>
          </a:p>
        </p:txBody>
      </p:sp>
      <p:sp>
        <p:nvSpPr>
          <p:cNvPr id="2" name="Footer Placeholder 1">
            <a:extLst>
              <a:ext uri="{FF2B5EF4-FFF2-40B4-BE49-F238E27FC236}">
                <a16:creationId xmlns:a16="http://schemas.microsoft.com/office/drawing/2014/main" id="{9DC089D0-D583-4906-87CF-28AC86FEB3CC}"/>
              </a:ext>
            </a:extLst>
          </p:cNvPr>
          <p:cNvSpPr>
            <a:spLocks noGrp="1"/>
          </p:cNvSpPr>
          <p:nvPr>
            <p:ph type="ftr" sz="quarter" idx="11"/>
          </p:nvPr>
        </p:nvSpPr>
        <p:spPr>
          <a:xfrm>
            <a:off x="3280031" y="6335715"/>
            <a:ext cx="5631939" cy="400729"/>
          </a:xfrm>
        </p:spPr>
        <p:txBody>
          <a:bodyPr/>
          <a:lstStyle/>
          <a:p>
            <a:r>
              <a:rPr lang="en-US" dirty="0"/>
              <a:t>The income-related monthly adjustment amount (IRMAA) sliding scale is a set of statutory percentage-based tables used to adjust Medicare Part B and Part D prescription drug coverage premiums. The higher the beneficiary's range of modified adjusted gross income (MAGI), the higher the IRMAA.</a:t>
            </a:r>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14</a:t>
            </a:fld>
            <a:endParaRPr lang="en-US"/>
          </a:p>
        </p:txBody>
      </p:sp>
      <p:graphicFrame>
        <p:nvGraphicFramePr>
          <p:cNvPr id="9" name="Content Placeholder 8" descr="Table showing monthly Part B premium based upon individual and joint tax filing status and rates. Details are included in the speakers' notes."/>
          <p:cNvGraphicFramePr>
            <a:graphicFrameLocks/>
          </p:cNvGraphicFramePr>
          <p:nvPr>
            <p:extLst>
              <p:ext uri="{D42A27DB-BD31-4B8C-83A1-F6EECF244321}">
                <p14:modId xmlns:p14="http://schemas.microsoft.com/office/powerpoint/2010/main" val="2269868267"/>
              </p:ext>
            </p:extLst>
          </p:nvPr>
        </p:nvGraphicFramePr>
        <p:xfrm>
          <a:off x="685800" y="1950721"/>
          <a:ext cx="10820400" cy="4227368"/>
        </p:xfrm>
        <a:graphic>
          <a:graphicData uri="http://schemas.openxmlformats.org/drawingml/2006/table">
            <a:tbl>
              <a:tblPr firstRow="1" bandRow="1"/>
              <a:tblGrid>
                <a:gridCol w="2164080">
                  <a:extLst>
                    <a:ext uri="{9D8B030D-6E8A-4147-A177-3AD203B41FA5}">
                      <a16:colId xmlns:a16="http://schemas.microsoft.com/office/drawing/2014/main" val="20000"/>
                    </a:ext>
                  </a:extLst>
                </a:gridCol>
                <a:gridCol w="2164080">
                  <a:extLst>
                    <a:ext uri="{9D8B030D-6E8A-4147-A177-3AD203B41FA5}">
                      <a16:colId xmlns:a16="http://schemas.microsoft.com/office/drawing/2014/main" val="20001"/>
                    </a:ext>
                  </a:extLst>
                </a:gridCol>
                <a:gridCol w="2164080">
                  <a:extLst>
                    <a:ext uri="{9D8B030D-6E8A-4147-A177-3AD203B41FA5}">
                      <a16:colId xmlns:a16="http://schemas.microsoft.com/office/drawing/2014/main" val="20002"/>
                    </a:ext>
                  </a:extLst>
                </a:gridCol>
                <a:gridCol w="2164080">
                  <a:extLst>
                    <a:ext uri="{9D8B030D-6E8A-4147-A177-3AD203B41FA5}">
                      <a16:colId xmlns:a16="http://schemas.microsoft.com/office/drawing/2014/main" val="20003"/>
                    </a:ext>
                  </a:extLst>
                </a:gridCol>
                <a:gridCol w="2164080">
                  <a:extLst>
                    <a:ext uri="{9D8B030D-6E8A-4147-A177-3AD203B41FA5}">
                      <a16:colId xmlns:a16="http://schemas.microsoft.com/office/drawing/2014/main" val="20004"/>
                    </a:ext>
                  </a:extLst>
                </a:gridCol>
              </a:tblGrid>
              <a:tr h="657947">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lgn="ctr">
                        <a:lnSpc>
                          <a:spcPct val="115000"/>
                        </a:lnSpc>
                        <a:spcBef>
                          <a:spcPts val="0"/>
                        </a:spcBef>
                        <a:spcAft>
                          <a:spcPts val="0"/>
                        </a:spcAft>
                      </a:pPr>
                      <a:r>
                        <a:rPr lang="en-US" sz="1600" dirty="0"/>
                        <a:t>File individual tax return</a:t>
                      </a:r>
                      <a:endParaRPr lang="en-US" sz="1600" dirty="0">
                        <a:solidFill>
                          <a:schemeClr val="tx1"/>
                        </a:solidFill>
                        <a:latin typeface="+mn-lt"/>
                        <a:ea typeface="Calibri"/>
                        <a:cs typeface="Times New Roman"/>
                      </a:endParaRPr>
                    </a:p>
                  </a:txBody>
                  <a:tcPr marL="68580" marR="68580" marT="0" marB="0" anchor="ctr">
                    <a:lnL>
                      <a:noFill/>
                    </a:lnL>
                    <a:lnR>
                      <a:noFill/>
                    </a:lnR>
                    <a:lnT w="25400" cmpd="sng">
                      <a:noFill/>
                    </a:lnT>
                    <a:lnB w="25400" cmpd="sng">
                      <a:noFill/>
                    </a:lnB>
                    <a:lnTlToBr w="12700" cmpd="sng">
                      <a:noFill/>
                      <a:prstDash val="solid"/>
                    </a:lnTlToBr>
                    <a:lnBlToTr w="12700" cmpd="sng">
                      <a:noFill/>
                      <a:prstDash val="solid"/>
                    </a:lnBlToTr>
                    <a:solidFill>
                      <a:srgbClr val="002949"/>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lgn="ctr">
                        <a:lnSpc>
                          <a:spcPct val="115000"/>
                        </a:lnSpc>
                        <a:spcBef>
                          <a:spcPts val="0"/>
                        </a:spcBef>
                        <a:spcAft>
                          <a:spcPts val="0"/>
                        </a:spcAft>
                      </a:pPr>
                      <a:r>
                        <a:rPr lang="en-US" sz="1600" dirty="0"/>
                        <a:t>File joint tax</a:t>
                      </a:r>
                      <a:r>
                        <a:rPr lang="en-US" sz="1600" baseline="0" dirty="0"/>
                        <a:t> return</a:t>
                      </a:r>
                      <a:endParaRPr lang="en-US" sz="1600" dirty="0">
                        <a:solidFill>
                          <a:schemeClr val="tx1"/>
                        </a:solidFill>
                        <a:latin typeface="+mn-lt"/>
                        <a:ea typeface="Calibri"/>
                        <a:cs typeface="Times New Roman"/>
                      </a:endParaRPr>
                    </a:p>
                  </a:txBody>
                  <a:tcPr marL="68580" marR="68580" marT="0" marB="0" anchor="ctr">
                    <a:lnL>
                      <a:noFill/>
                    </a:lnL>
                    <a:lnR>
                      <a:noFill/>
                    </a:lnR>
                    <a:lnT w="25400" cmpd="sng">
                      <a:noFill/>
                    </a:lnT>
                    <a:lnB w="25400" cmpd="sng">
                      <a:noFill/>
                    </a:lnB>
                    <a:lnTlToBr w="12700" cmpd="sng">
                      <a:noFill/>
                      <a:prstDash val="solid"/>
                    </a:lnTlToBr>
                    <a:lnBlToTr w="12700" cmpd="sng">
                      <a:noFill/>
                      <a:prstDash val="solid"/>
                    </a:lnBlToTr>
                    <a:solidFill>
                      <a:srgbClr val="002949"/>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lgn="ctr">
                        <a:lnSpc>
                          <a:spcPct val="115000"/>
                        </a:lnSpc>
                        <a:spcBef>
                          <a:spcPts val="0"/>
                        </a:spcBef>
                        <a:spcAft>
                          <a:spcPts val="0"/>
                        </a:spcAft>
                      </a:pPr>
                      <a:r>
                        <a:rPr lang="en-US" sz="1600" dirty="0"/>
                        <a:t>File married and separate tax return</a:t>
                      </a:r>
                      <a:endParaRPr lang="en-US" sz="1600" dirty="0">
                        <a:solidFill>
                          <a:schemeClr val="bg1"/>
                        </a:solidFill>
                        <a:latin typeface="+mn-lt"/>
                        <a:ea typeface="Calibri"/>
                        <a:cs typeface="Times New Roman"/>
                      </a:endParaRPr>
                    </a:p>
                  </a:txBody>
                  <a:tcPr marL="68580" marR="68580" marT="0" marB="0" anchor="ctr">
                    <a:lnL>
                      <a:noFill/>
                    </a:lnL>
                    <a:lnR>
                      <a:noFill/>
                    </a:lnR>
                    <a:lnT w="25400" cmpd="sng">
                      <a:noFill/>
                    </a:lnT>
                    <a:lnB w="25400" cmpd="sng">
                      <a:noFill/>
                    </a:lnB>
                    <a:lnTlToBr w="12700" cmpd="sng">
                      <a:noFill/>
                      <a:prstDash val="solid"/>
                    </a:lnTlToBr>
                    <a:lnBlToTr w="12700" cmpd="sng">
                      <a:noFill/>
                      <a:prstDash val="solid"/>
                    </a:lnBlToTr>
                    <a:solidFill>
                      <a:srgbClr val="002949"/>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lgn="ctr">
                        <a:lnSpc>
                          <a:spcPct val="115000"/>
                        </a:lnSpc>
                        <a:spcBef>
                          <a:spcPts val="0"/>
                        </a:spcBef>
                        <a:spcAft>
                          <a:spcPts val="0"/>
                        </a:spcAft>
                      </a:pPr>
                      <a:r>
                        <a:rPr lang="en-US" sz="1600" dirty="0"/>
                        <a:t>Part</a:t>
                      </a:r>
                      <a:r>
                        <a:rPr lang="en-US" sz="1600" baseline="0" dirty="0"/>
                        <a:t> B</a:t>
                      </a:r>
                    </a:p>
                    <a:p>
                      <a:pPr marL="0" marR="0" algn="ctr">
                        <a:lnSpc>
                          <a:spcPct val="115000"/>
                        </a:lnSpc>
                        <a:spcBef>
                          <a:spcPts val="0"/>
                        </a:spcBef>
                        <a:spcAft>
                          <a:spcPts val="0"/>
                        </a:spcAft>
                      </a:pPr>
                      <a:r>
                        <a:rPr lang="en-US" sz="1600" baseline="0" dirty="0"/>
                        <a:t>(monthly)</a:t>
                      </a:r>
                      <a:endParaRPr lang="en-US" sz="1600" dirty="0">
                        <a:solidFill>
                          <a:schemeClr val="bg1"/>
                        </a:solidFill>
                        <a:latin typeface="+mn-lt"/>
                        <a:ea typeface="Calibri"/>
                        <a:cs typeface="Times New Roman"/>
                      </a:endParaRPr>
                    </a:p>
                  </a:txBody>
                  <a:tcPr marL="68580" marR="68580" marT="0" marB="0" anchor="ctr">
                    <a:lnL>
                      <a:noFill/>
                    </a:lnL>
                    <a:lnR>
                      <a:noFill/>
                    </a:lnR>
                    <a:lnT w="25400" cmpd="sng">
                      <a:noFill/>
                    </a:lnT>
                    <a:lnB w="25400" cmpd="sng">
                      <a:noFill/>
                    </a:lnB>
                    <a:lnTlToBr w="12700" cmpd="sng">
                      <a:noFill/>
                      <a:prstDash val="solid"/>
                    </a:lnTlToBr>
                    <a:lnBlToTr w="12700" cmpd="sng">
                      <a:noFill/>
                      <a:prstDash val="solid"/>
                    </a:lnBlToTr>
                    <a:solidFill>
                      <a:srgbClr val="002949"/>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lgn="ctr">
                        <a:lnSpc>
                          <a:spcPct val="115000"/>
                        </a:lnSpc>
                        <a:spcBef>
                          <a:spcPts val="0"/>
                        </a:spcBef>
                        <a:spcAft>
                          <a:spcPts val="0"/>
                        </a:spcAft>
                      </a:pPr>
                      <a:r>
                        <a:rPr lang="en-US" sz="1600" dirty="0"/>
                        <a:t>   Part D</a:t>
                      </a:r>
                    </a:p>
                    <a:p>
                      <a:pPr marL="0" marR="0" indent="0" algn="ctr" defTabSz="914400" rtl="0" eaLnBrk="1" fontAlgn="auto" latinLnBrk="0" hangingPunct="1">
                        <a:lnSpc>
                          <a:spcPct val="115000"/>
                        </a:lnSpc>
                        <a:spcBef>
                          <a:spcPts val="0"/>
                        </a:spcBef>
                        <a:spcAft>
                          <a:spcPts val="0"/>
                        </a:spcAft>
                        <a:buClrTx/>
                        <a:buSzTx/>
                        <a:buFontTx/>
                        <a:buNone/>
                        <a:tabLst/>
                        <a:defRPr/>
                      </a:pPr>
                      <a:r>
                        <a:rPr lang="en-US" sz="1600" baseline="0" dirty="0"/>
                        <a:t>  (monthly)</a:t>
                      </a:r>
                      <a:endParaRPr lang="en-US" sz="1600" dirty="0">
                        <a:solidFill>
                          <a:schemeClr val="bg1"/>
                        </a:solidFill>
                        <a:latin typeface="+mn-lt"/>
                        <a:ea typeface="Calibri"/>
                        <a:cs typeface="Times New Roman"/>
                      </a:endParaRPr>
                    </a:p>
                  </a:txBody>
                  <a:tcPr marL="68580" marR="68580" marT="0" marB="0" anchor="ctr">
                    <a:lnL>
                      <a:noFill/>
                    </a:lnL>
                    <a:lnR>
                      <a:noFill/>
                    </a:lnR>
                    <a:lnT w="25400" cmpd="sng">
                      <a:noFill/>
                    </a:lnT>
                    <a:lnB w="25400" cmpd="sng">
                      <a:noFill/>
                    </a:lnB>
                    <a:lnTlToBr w="12700" cmpd="sng">
                      <a:noFill/>
                      <a:prstDash val="solid"/>
                    </a:lnTlToBr>
                    <a:lnBlToTr w="12700" cmpd="sng">
                      <a:noFill/>
                      <a:prstDash val="solid"/>
                    </a:lnBlToTr>
                    <a:solidFill>
                      <a:srgbClr val="002949"/>
                    </a:solidFill>
                  </a:tcPr>
                </a:tc>
                <a:extLst>
                  <a:ext uri="{0D108BD9-81ED-4DB2-BD59-A6C34878D82A}">
                    <a16:rowId xmlns:a16="http://schemas.microsoft.com/office/drawing/2014/main" val="10000"/>
                  </a:ext>
                </a:extLst>
              </a:tr>
              <a:tr h="57701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15000"/>
                        </a:lnSpc>
                        <a:spcBef>
                          <a:spcPts val="0"/>
                        </a:spcBef>
                        <a:spcAft>
                          <a:spcPts val="0"/>
                        </a:spcAft>
                      </a:pPr>
                      <a:r>
                        <a:rPr lang="en-US" sz="1600" dirty="0">
                          <a:solidFill>
                            <a:schemeClr val="accent1"/>
                          </a:solidFill>
                        </a:rPr>
                        <a:t>Under</a:t>
                      </a:r>
                      <a:r>
                        <a:rPr lang="en-US" sz="1600" baseline="0" dirty="0">
                          <a:solidFill>
                            <a:schemeClr val="accent1"/>
                          </a:solidFill>
                        </a:rPr>
                        <a:t> $106K </a:t>
                      </a:r>
                      <a:endParaRPr lang="en-US" sz="1600" b="0" dirty="0">
                        <a:solidFill>
                          <a:schemeClr val="accent1"/>
                        </a:solidFill>
                        <a:latin typeface="+mn-lt"/>
                        <a:ea typeface="Calibri"/>
                        <a:cs typeface="Times New Roman"/>
                      </a:endParaRPr>
                    </a:p>
                  </a:txBody>
                  <a:tcPr marL="68580" marR="68580" marT="0" marB="0" anchor="ctr">
                    <a:lnL>
                      <a:noFill/>
                    </a:lnL>
                    <a:lnR>
                      <a:noFill/>
                    </a:lnR>
                    <a:lnT w="25400" cmpd="sng">
                      <a:noFill/>
                    </a:lnT>
                    <a:lnB>
                      <a:noFill/>
                    </a:lnB>
                    <a:lnTlToBr w="12700" cmpd="sng">
                      <a:noFill/>
                      <a:prstDash val="solid"/>
                    </a:lnTlToBr>
                    <a:lnBlToTr w="12700" cmpd="sng">
                      <a:noFill/>
                      <a:prstDash val="solid"/>
                    </a:lnBlToTr>
                    <a:solidFill>
                      <a:srgbClr val="273339">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15000"/>
                        </a:lnSpc>
                        <a:spcBef>
                          <a:spcPts val="0"/>
                        </a:spcBef>
                        <a:spcAft>
                          <a:spcPts val="0"/>
                        </a:spcAft>
                      </a:pPr>
                      <a:r>
                        <a:rPr lang="en-US" sz="1600" dirty="0">
                          <a:solidFill>
                            <a:schemeClr val="accent1"/>
                          </a:solidFill>
                        </a:rPr>
                        <a:t>Under $212K </a:t>
                      </a:r>
                    </a:p>
                  </a:txBody>
                  <a:tcPr marL="68580" marR="68580" marT="0" marB="0" anchor="ctr">
                    <a:lnL>
                      <a:noFill/>
                    </a:lnL>
                    <a:lnR>
                      <a:noFill/>
                    </a:lnR>
                    <a:lnT w="25400" cmpd="sng">
                      <a:noFill/>
                    </a:lnT>
                    <a:lnB>
                      <a:noFill/>
                    </a:lnB>
                    <a:lnTlToBr w="12700" cmpd="sng">
                      <a:noFill/>
                      <a:prstDash val="solid"/>
                    </a:lnTlToBr>
                    <a:lnBlToTr w="12700" cmpd="sng">
                      <a:noFill/>
                      <a:prstDash val="solid"/>
                    </a:lnBlToTr>
                    <a:solidFill>
                      <a:srgbClr val="273339">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15000"/>
                        </a:lnSpc>
                        <a:spcBef>
                          <a:spcPts val="0"/>
                        </a:spcBef>
                        <a:spcAft>
                          <a:spcPts val="0"/>
                        </a:spcAft>
                      </a:pPr>
                      <a:r>
                        <a:rPr lang="en-US" sz="1600" dirty="0">
                          <a:solidFill>
                            <a:schemeClr val="accent1"/>
                          </a:solidFill>
                        </a:rPr>
                        <a:t>$106,000 or less</a:t>
                      </a:r>
                      <a:endParaRPr lang="en-US" sz="1600" b="0" dirty="0">
                        <a:solidFill>
                          <a:schemeClr val="accent1"/>
                        </a:solidFill>
                        <a:latin typeface="+mn-lt"/>
                        <a:ea typeface="Calibri"/>
                        <a:cs typeface="Times New Roman"/>
                      </a:endParaRPr>
                    </a:p>
                  </a:txBody>
                  <a:tcPr marL="68580" marR="68580" marT="0" marB="0" anchor="ctr">
                    <a:lnL>
                      <a:noFill/>
                    </a:lnL>
                    <a:lnR>
                      <a:noFill/>
                    </a:lnR>
                    <a:lnT w="25400" cmpd="sng">
                      <a:noFill/>
                    </a:lnT>
                    <a:lnB>
                      <a:noFill/>
                    </a:lnB>
                    <a:lnTlToBr w="12700" cmpd="sng">
                      <a:noFill/>
                      <a:prstDash val="solid"/>
                    </a:lnTlToBr>
                    <a:lnBlToTr w="12700" cmpd="sng">
                      <a:noFill/>
                      <a:prstDash val="solid"/>
                    </a:lnBlToTr>
                    <a:solidFill>
                      <a:srgbClr val="273339">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15000"/>
                        </a:lnSpc>
                        <a:spcBef>
                          <a:spcPts val="0"/>
                        </a:spcBef>
                        <a:spcAft>
                          <a:spcPts val="0"/>
                        </a:spcAft>
                      </a:pPr>
                      <a:r>
                        <a:rPr lang="en-US" sz="1600" spc="-70" dirty="0">
                          <a:solidFill>
                            <a:schemeClr val="accent1"/>
                          </a:solidFill>
                        </a:rPr>
                        <a:t>$185.00</a:t>
                      </a:r>
                      <a:endParaRPr lang="en-US" sz="1600" b="0" spc="-70" dirty="0">
                        <a:solidFill>
                          <a:schemeClr val="accent1"/>
                        </a:solidFill>
                        <a:latin typeface="+mn-lt"/>
                        <a:ea typeface="Calibri"/>
                        <a:cs typeface="Lucida Sans Unicode" panose="020B0602030504020204" pitchFamily="34" charset="0"/>
                      </a:endParaRPr>
                    </a:p>
                  </a:txBody>
                  <a:tcPr marL="68580" marR="68580" marT="0" marB="0" anchor="ctr">
                    <a:lnL>
                      <a:noFill/>
                    </a:lnL>
                    <a:lnR>
                      <a:noFill/>
                    </a:lnR>
                    <a:lnT w="25400" cmpd="sng">
                      <a:noFill/>
                    </a:lnT>
                    <a:lnB>
                      <a:noFill/>
                    </a:lnB>
                    <a:lnTlToBr w="12700" cmpd="sng">
                      <a:noFill/>
                      <a:prstDash val="solid"/>
                    </a:lnTlToBr>
                    <a:lnBlToTr w="12700" cmpd="sng">
                      <a:noFill/>
                      <a:prstDash val="solid"/>
                    </a:lnBlToTr>
                    <a:solidFill>
                      <a:srgbClr val="273339">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15000"/>
                        </a:lnSpc>
                        <a:spcBef>
                          <a:spcPts val="0"/>
                        </a:spcBef>
                        <a:spcAft>
                          <a:spcPts val="0"/>
                        </a:spcAft>
                      </a:pPr>
                      <a:r>
                        <a:rPr lang="en-US" sz="1600" spc="-70" dirty="0">
                          <a:solidFill>
                            <a:schemeClr val="accent1"/>
                          </a:solidFill>
                        </a:rPr>
                        <a:t>Your plan premium</a:t>
                      </a:r>
                      <a:endParaRPr lang="en-US" sz="1600" b="0" spc="-70" dirty="0">
                        <a:solidFill>
                          <a:schemeClr val="accent1"/>
                        </a:solidFill>
                        <a:latin typeface="+mn-lt"/>
                        <a:ea typeface="Calibri"/>
                        <a:cs typeface="Lucida Sans Unicode" panose="020B0602030504020204" pitchFamily="34" charset="0"/>
                      </a:endParaRPr>
                    </a:p>
                  </a:txBody>
                  <a:tcPr marL="68580" marR="68580" marT="0" marB="0" anchor="ctr">
                    <a:lnL>
                      <a:noFill/>
                    </a:lnL>
                    <a:lnR>
                      <a:noFill/>
                    </a:lnR>
                    <a:lnT w="25400" cmpd="sng">
                      <a:noFill/>
                    </a:lnT>
                    <a:lnB>
                      <a:noFill/>
                    </a:lnB>
                    <a:lnTlToBr w="12700" cmpd="sng">
                      <a:noFill/>
                      <a:prstDash val="solid"/>
                    </a:lnTlToBr>
                    <a:lnBlToTr w="12700" cmpd="sng">
                      <a:noFill/>
                      <a:prstDash val="solid"/>
                    </a:lnBlToTr>
                    <a:solidFill>
                      <a:srgbClr val="273339">
                        <a:tint val="20000"/>
                      </a:srgbClr>
                    </a:solidFill>
                  </a:tcPr>
                </a:tc>
                <a:extLst>
                  <a:ext uri="{0D108BD9-81ED-4DB2-BD59-A6C34878D82A}">
                    <a16:rowId xmlns:a16="http://schemas.microsoft.com/office/drawing/2014/main" val="10001"/>
                  </a:ext>
                </a:extLst>
              </a:tr>
              <a:tr h="57701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15000"/>
                        </a:lnSpc>
                        <a:spcBef>
                          <a:spcPts val="0"/>
                        </a:spcBef>
                        <a:spcAft>
                          <a:spcPts val="0"/>
                        </a:spcAft>
                      </a:pPr>
                      <a:r>
                        <a:rPr lang="en-US" sz="1600" dirty="0">
                          <a:solidFill>
                            <a:schemeClr val="accent1"/>
                          </a:solidFill>
                        </a:rPr>
                        <a:t>$106K to $133K </a:t>
                      </a:r>
                      <a:endParaRPr lang="en-US" sz="1600" b="0" dirty="0">
                        <a:solidFill>
                          <a:schemeClr val="accent1"/>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15000"/>
                        </a:lnSpc>
                        <a:spcBef>
                          <a:spcPts val="0"/>
                        </a:spcBef>
                        <a:spcAft>
                          <a:spcPts val="0"/>
                        </a:spcAft>
                      </a:pPr>
                      <a:r>
                        <a:rPr lang="en-US" sz="1600" spc="-50" baseline="0" dirty="0">
                          <a:solidFill>
                            <a:schemeClr val="accent1"/>
                          </a:solidFill>
                        </a:rPr>
                        <a:t>$212K to $266K </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15000"/>
                        </a:lnSpc>
                        <a:spcBef>
                          <a:spcPts val="0"/>
                        </a:spcBef>
                        <a:spcAft>
                          <a:spcPts val="0"/>
                        </a:spcAft>
                      </a:pPr>
                      <a:r>
                        <a:rPr lang="en-US" sz="1600" spc="-50" baseline="0" dirty="0">
                          <a:solidFill>
                            <a:schemeClr val="accent1"/>
                          </a:solidFill>
                        </a:rPr>
                        <a:t>Not applicable</a:t>
                      </a:r>
                      <a:endParaRPr lang="en-US" sz="1600" b="0" spc="-50" baseline="0" dirty="0">
                        <a:solidFill>
                          <a:schemeClr val="accent1"/>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a:solidFill>
                            <a:schemeClr val="accent1"/>
                          </a:solidFill>
                        </a:rPr>
                        <a:t>$259.00</a:t>
                      </a:r>
                      <a:endParaRPr lang="en-US" sz="1600" b="0" dirty="0">
                        <a:solidFill>
                          <a:schemeClr val="accent1"/>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a:solidFill>
                            <a:schemeClr val="accent1"/>
                          </a:solidFill>
                        </a:rPr>
                        <a:t>$13.70 + plan premium</a:t>
                      </a:r>
                      <a:endParaRPr lang="en-US" sz="1600" b="0" dirty="0">
                        <a:solidFill>
                          <a:schemeClr val="accent1"/>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7701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15000"/>
                        </a:lnSpc>
                        <a:spcBef>
                          <a:spcPts val="0"/>
                        </a:spcBef>
                        <a:spcAft>
                          <a:spcPts val="0"/>
                        </a:spcAft>
                      </a:pPr>
                      <a:r>
                        <a:rPr lang="en-US" sz="1600" spc="-50" dirty="0">
                          <a:solidFill>
                            <a:schemeClr val="accent1"/>
                          </a:solidFill>
                        </a:rPr>
                        <a:t>$133K to $167K </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273339">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15000"/>
                        </a:lnSpc>
                        <a:spcBef>
                          <a:spcPts val="0"/>
                        </a:spcBef>
                        <a:spcAft>
                          <a:spcPts val="0"/>
                        </a:spcAft>
                      </a:pPr>
                      <a:r>
                        <a:rPr lang="en-US" sz="1600" spc="-50" dirty="0">
                          <a:solidFill>
                            <a:schemeClr val="accent1"/>
                          </a:solidFill>
                        </a:rPr>
                        <a:t>$266K to $334K </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273339">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15000"/>
                        </a:lnSpc>
                        <a:spcBef>
                          <a:spcPts val="0"/>
                        </a:spcBef>
                        <a:spcAft>
                          <a:spcPts val="0"/>
                        </a:spcAft>
                      </a:pPr>
                      <a:r>
                        <a:rPr lang="en-US" sz="1600" spc="-50" dirty="0">
                          <a:solidFill>
                            <a:schemeClr val="accent1"/>
                          </a:solidFill>
                        </a:rPr>
                        <a:t>Not applicable</a:t>
                      </a:r>
                      <a:endParaRPr lang="en-US" sz="1600" b="0" spc="-50" dirty="0">
                        <a:solidFill>
                          <a:schemeClr val="accent1"/>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273339">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a:solidFill>
                            <a:schemeClr val="accent1"/>
                          </a:solidFill>
                        </a:rPr>
                        <a:t>$370.00</a:t>
                      </a:r>
                      <a:endParaRPr lang="en-US" sz="1600" b="0" dirty="0">
                        <a:solidFill>
                          <a:schemeClr val="accent1"/>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273339">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a:solidFill>
                            <a:schemeClr val="accent1"/>
                          </a:solidFill>
                        </a:rPr>
                        <a:t>$35.30 + plan premium</a:t>
                      </a:r>
                      <a:endParaRPr lang="en-US" sz="1600" b="0" dirty="0">
                        <a:solidFill>
                          <a:schemeClr val="accent1"/>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273339">
                        <a:tint val="20000"/>
                      </a:srgbClr>
                    </a:solidFill>
                  </a:tcPr>
                </a:tc>
                <a:extLst>
                  <a:ext uri="{0D108BD9-81ED-4DB2-BD59-A6C34878D82A}">
                    <a16:rowId xmlns:a16="http://schemas.microsoft.com/office/drawing/2014/main" val="10003"/>
                  </a:ext>
                </a:extLst>
              </a:tr>
              <a:tr h="68435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15000"/>
                        </a:lnSpc>
                        <a:spcBef>
                          <a:spcPts val="0"/>
                        </a:spcBef>
                        <a:spcAft>
                          <a:spcPts val="0"/>
                        </a:spcAft>
                      </a:pPr>
                      <a:r>
                        <a:rPr lang="en-US" sz="1600" spc="-50" baseline="0" dirty="0">
                          <a:solidFill>
                            <a:schemeClr val="accent1"/>
                          </a:solidFill>
                        </a:rPr>
                        <a:t> $167K to $200K </a:t>
                      </a:r>
                      <a:endParaRPr lang="en-US" sz="1600" b="0" spc="-50" baseline="0" dirty="0">
                        <a:solidFill>
                          <a:schemeClr val="accent1"/>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15000"/>
                        </a:lnSpc>
                        <a:spcBef>
                          <a:spcPts val="0"/>
                        </a:spcBef>
                        <a:spcAft>
                          <a:spcPts val="0"/>
                        </a:spcAft>
                      </a:pPr>
                      <a:r>
                        <a:rPr lang="en-US" sz="1600" spc="-50" dirty="0">
                          <a:solidFill>
                            <a:schemeClr val="accent1"/>
                          </a:solidFill>
                        </a:rPr>
                        <a:t>$334K to $400K </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15000"/>
                        </a:lnSpc>
                        <a:spcBef>
                          <a:spcPts val="0"/>
                        </a:spcBef>
                        <a:spcAft>
                          <a:spcPts val="0"/>
                        </a:spcAft>
                      </a:pPr>
                      <a:r>
                        <a:rPr lang="en-US" sz="1600" spc="-50" dirty="0">
                          <a:solidFill>
                            <a:schemeClr val="accent1"/>
                          </a:solidFill>
                        </a:rPr>
                        <a:t>Not applicable</a:t>
                      </a:r>
                      <a:endParaRPr lang="en-US" sz="1600" b="0" spc="-50" dirty="0">
                        <a:solidFill>
                          <a:schemeClr val="accent1"/>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a:solidFill>
                            <a:schemeClr val="accent1"/>
                          </a:solidFill>
                        </a:rPr>
                        <a:t>$480.90</a:t>
                      </a:r>
                      <a:endParaRPr lang="en-US" sz="1600" b="0" dirty="0">
                        <a:solidFill>
                          <a:schemeClr val="accent1"/>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a:solidFill>
                            <a:schemeClr val="accent1"/>
                          </a:solidFill>
                        </a:rPr>
                        <a:t>$57.00</a:t>
                      </a:r>
                      <a:r>
                        <a:rPr lang="en-US" sz="1600" baseline="0" dirty="0">
                          <a:solidFill>
                            <a:schemeClr val="accent1"/>
                          </a:solidFill>
                        </a:rPr>
                        <a:t> + plan premium</a:t>
                      </a:r>
                      <a:endParaRPr lang="en-US" sz="1600" b="0" dirty="0">
                        <a:solidFill>
                          <a:schemeClr val="accent1"/>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57701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15000"/>
                        </a:lnSpc>
                        <a:spcBef>
                          <a:spcPts val="0"/>
                        </a:spcBef>
                        <a:spcAft>
                          <a:spcPts val="0"/>
                        </a:spcAft>
                      </a:pPr>
                      <a:r>
                        <a:rPr lang="en-US" sz="1600" baseline="0" dirty="0">
                          <a:solidFill>
                            <a:schemeClr val="accent1"/>
                          </a:solidFill>
                        </a:rPr>
                        <a:t>$200K to $500K </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273339">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15000"/>
                        </a:lnSpc>
                        <a:spcBef>
                          <a:spcPts val="0"/>
                        </a:spcBef>
                        <a:spcAft>
                          <a:spcPts val="0"/>
                        </a:spcAft>
                      </a:pPr>
                      <a:r>
                        <a:rPr lang="en-US" sz="1600" dirty="0">
                          <a:solidFill>
                            <a:schemeClr val="accent1"/>
                          </a:solidFill>
                        </a:rPr>
                        <a:t>$400K to $750K </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273339">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15000"/>
                        </a:lnSpc>
                        <a:spcBef>
                          <a:spcPts val="0"/>
                        </a:spcBef>
                        <a:spcAft>
                          <a:spcPts val="0"/>
                        </a:spcAft>
                      </a:pPr>
                      <a:r>
                        <a:rPr lang="en-US" sz="1600" dirty="0">
                          <a:solidFill>
                            <a:schemeClr val="accent1"/>
                          </a:solidFill>
                        </a:rPr>
                        <a:t>Above $103,000 and</a:t>
                      </a:r>
                      <a:r>
                        <a:rPr lang="en-US" sz="1600" baseline="0" dirty="0">
                          <a:solidFill>
                            <a:schemeClr val="accent1"/>
                          </a:solidFill>
                        </a:rPr>
                        <a:t> less than $394,000</a:t>
                      </a:r>
                      <a:endParaRPr lang="en-US" sz="1600" b="0" dirty="0">
                        <a:solidFill>
                          <a:schemeClr val="accent1"/>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273339">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a:solidFill>
                            <a:schemeClr val="accent1"/>
                          </a:solidFill>
                        </a:rPr>
                        <a:t>$591.90</a:t>
                      </a:r>
                      <a:endParaRPr lang="en-US" sz="1600" b="0" dirty="0">
                        <a:solidFill>
                          <a:schemeClr val="accent1"/>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273339">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a:solidFill>
                            <a:schemeClr val="accent1"/>
                          </a:solidFill>
                        </a:rPr>
                        <a:t>$78.60 + plan premium</a:t>
                      </a:r>
                      <a:endParaRPr lang="en-US" sz="1600" b="0" dirty="0">
                        <a:solidFill>
                          <a:schemeClr val="accent1"/>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273339">
                        <a:tint val="20000"/>
                      </a:srgbClr>
                    </a:solidFill>
                  </a:tcPr>
                </a:tc>
                <a:extLst>
                  <a:ext uri="{0D108BD9-81ED-4DB2-BD59-A6C34878D82A}">
                    <a16:rowId xmlns:a16="http://schemas.microsoft.com/office/drawing/2014/main" val="10005"/>
                  </a:ext>
                </a:extLst>
              </a:tr>
              <a:tr h="57701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15000"/>
                        </a:lnSpc>
                        <a:spcBef>
                          <a:spcPts val="0"/>
                        </a:spcBef>
                        <a:spcAft>
                          <a:spcPts val="0"/>
                        </a:spcAft>
                      </a:pPr>
                      <a:r>
                        <a:rPr lang="en-US" sz="1600" dirty="0">
                          <a:solidFill>
                            <a:schemeClr val="accent1"/>
                          </a:solidFill>
                        </a:rPr>
                        <a:t>Over</a:t>
                      </a:r>
                      <a:r>
                        <a:rPr lang="en-US" sz="1600" baseline="0" dirty="0">
                          <a:solidFill>
                            <a:schemeClr val="accent1"/>
                          </a:solidFill>
                        </a:rPr>
                        <a:t> $500K</a:t>
                      </a:r>
                      <a:endParaRPr lang="en-US" sz="1600" b="0" dirty="0">
                        <a:solidFill>
                          <a:schemeClr val="accent1"/>
                        </a:solidFill>
                        <a:latin typeface="+mn-lt"/>
                        <a:ea typeface="Calibri"/>
                        <a:cs typeface="Times New Roman"/>
                      </a:endParaRPr>
                    </a:p>
                  </a:txBody>
                  <a:tcPr marL="68580" marR="68580" marT="0" marB="0" anchor="ctr">
                    <a:lnL>
                      <a:noFill/>
                    </a:lnL>
                    <a:lnR>
                      <a:noFill/>
                    </a:lnR>
                    <a:lnT>
                      <a:noFill/>
                    </a:lnT>
                    <a:lnB w="254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15000"/>
                        </a:lnSpc>
                        <a:spcBef>
                          <a:spcPts val="0"/>
                        </a:spcBef>
                        <a:spcAft>
                          <a:spcPts val="0"/>
                        </a:spcAft>
                      </a:pPr>
                      <a:r>
                        <a:rPr lang="en-US" sz="1600" dirty="0">
                          <a:solidFill>
                            <a:schemeClr val="accent1"/>
                          </a:solidFill>
                        </a:rPr>
                        <a:t>Over $750K </a:t>
                      </a:r>
                      <a:endParaRPr lang="en-US" sz="1600" b="0" dirty="0">
                        <a:solidFill>
                          <a:schemeClr val="accent1"/>
                        </a:solidFill>
                        <a:latin typeface="+mn-lt"/>
                        <a:ea typeface="Calibri"/>
                        <a:cs typeface="Times New Roman"/>
                      </a:endParaRPr>
                    </a:p>
                  </a:txBody>
                  <a:tcPr marL="68580" marR="68580" marT="0" marB="0" anchor="ctr">
                    <a:lnL>
                      <a:noFill/>
                    </a:lnL>
                    <a:lnR>
                      <a:noFill/>
                    </a:lnR>
                    <a:lnT>
                      <a:noFill/>
                    </a:lnT>
                    <a:lnB w="254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15000"/>
                        </a:lnSpc>
                        <a:spcBef>
                          <a:spcPts val="0"/>
                        </a:spcBef>
                        <a:spcAft>
                          <a:spcPts val="0"/>
                        </a:spcAft>
                      </a:pPr>
                      <a:r>
                        <a:rPr lang="en-US" sz="1600" dirty="0">
                          <a:solidFill>
                            <a:schemeClr val="accent1"/>
                          </a:solidFill>
                        </a:rPr>
                        <a:t>$394,000 and above </a:t>
                      </a:r>
                      <a:endParaRPr lang="en-US" sz="1600" b="0" dirty="0">
                        <a:solidFill>
                          <a:schemeClr val="accent1"/>
                        </a:solidFill>
                        <a:latin typeface="+mn-lt"/>
                        <a:ea typeface="Calibri"/>
                        <a:cs typeface="Times New Roman"/>
                      </a:endParaRPr>
                    </a:p>
                  </a:txBody>
                  <a:tcPr marL="68580" marR="68580" marT="0" marB="0" anchor="ctr">
                    <a:lnL>
                      <a:noFill/>
                    </a:lnL>
                    <a:lnR>
                      <a:noFill/>
                    </a:lnR>
                    <a:lnT>
                      <a:noFill/>
                    </a:lnT>
                    <a:lnB w="254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a:solidFill>
                            <a:schemeClr val="accent1"/>
                          </a:solidFill>
                        </a:rPr>
                        <a:t>$628.90</a:t>
                      </a:r>
                      <a:endParaRPr lang="en-US" sz="1600" b="0" dirty="0">
                        <a:solidFill>
                          <a:schemeClr val="accent1"/>
                        </a:solidFill>
                        <a:latin typeface="+mn-lt"/>
                        <a:ea typeface="Calibri"/>
                        <a:cs typeface="Times New Roman"/>
                      </a:endParaRPr>
                    </a:p>
                  </a:txBody>
                  <a:tcPr marL="68580" marR="68580" marT="0" marB="0" anchor="ctr">
                    <a:lnL>
                      <a:noFill/>
                    </a:lnL>
                    <a:lnR>
                      <a:noFill/>
                    </a:lnR>
                    <a:lnT>
                      <a:noFill/>
                    </a:lnT>
                    <a:lnB w="254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a:solidFill>
                            <a:schemeClr val="accent1"/>
                          </a:solidFill>
                        </a:rPr>
                        <a:t>$85.80 + plan premium</a:t>
                      </a:r>
                      <a:endParaRPr lang="en-US" sz="1600" b="0" dirty="0">
                        <a:solidFill>
                          <a:schemeClr val="accent1"/>
                        </a:solidFill>
                        <a:latin typeface="+mn-lt"/>
                        <a:ea typeface="Calibri"/>
                        <a:cs typeface="Times New Roman"/>
                      </a:endParaRPr>
                    </a:p>
                  </a:txBody>
                  <a:tcPr marL="68580" marR="68580" marT="0" marB="0" anchor="ctr">
                    <a:lnL>
                      <a:noFill/>
                    </a:lnL>
                    <a:lnR>
                      <a:noFill/>
                    </a:lnR>
                    <a:lnT>
                      <a:noFill/>
                    </a:lnT>
                    <a:lnB w="254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94206311"/>
                  </a:ext>
                </a:extLst>
              </a:tr>
            </a:tbl>
          </a:graphicData>
        </a:graphic>
      </p:graphicFrame>
      <p:sp>
        <p:nvSpPr>
          <p:cNvPr id="10" name="TextBox 9"/>
          <p:cNvSpPr txBox="1"/>
          <p:nvPr/>
        </p:nvSpPr>
        <p:spPr>
          <a:xfrm>
            <a:off x="685800" y="1311134"/>
            <a:ext cx="11353800" cy="461665"/>
          </a:xfrm>
          <a:prstGeom prst="rect">
            <a:avLst/>
          </a:prstGeom>
          <a:noFill/>
        </p:spPr>
        <p:txBody>
          <a:bodyPr wrap="square" lIns="0" rtlCol="0">
            <a:spAutoFit/>
          </a:bodyPr>
          <a:lstStyle/>
          <a:p>
            <a:pPr lvl="0" defTabSz="457200">
              <a:defRPr/>
            </a:pPr>
            <a:r>
              <a:rPr lang="en-US" sz="2400" kern="0" dirty="0">
                <a:solidFill>
                  <a:srgbClr val="5489B6"/>
                </a:solidFill>
              </a:rPr>
              <a:t>For yearly Modified Adjusted Gross Income reported on tax return two years prior:</a:t>
            </a:r>
          </a:p>
        </p:txBody>
      </p:sp>
      <p:cxnSp>
        <p:nvCxnSpPr>
          <p:cNvPr id="5" name="Straight Connector 4">
            <a:extLst>
              <a:ext uri="{FF2B5EF4-FFF2-40B4-BE49-F238E27FC236}">
                <a16:creationId xmlns:a16="http://schemas.microsoft.com/office/drawing/2014/main" id="{898D2B2D-576E-4AE8-3632-B4E45878C3F4}"/>
              </a:ext>
            </a:extLst>
          </p:cNvPr>
          <p:cNvCxnSpPr>
            <a:stCxn id="4" idx="1"/>
            <a:endCxn id="4" idx="3"/>
          </p:cNvCxnSpPr>
          <p:nvPr/>
        </p:nvCxnSpPr>
        <p:spPr>
          <a:xfrm>
            <a:off x="685800" y="1137958"/>
            <a:ext cx="10820400" cy="0"/>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03500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46360D-56C1-40B4-8FBF-25986AB31B24}"/>
              </a:ext>
            </a:extLst>
          </p:cNvPr>
          <p:cNvSpPr>
            <a:spLocks noGrp="1"/>
          </p:cNvSpPr>
          <p:nvPr>
            <p:ph sz="half" idx="1"/>
          </p:nvPr>
        </p:nvSpPr>
        <p:spPr>
          <a:xfrm>
            <a:off x="823912" y="3042796"/>
            <a:ext cx="2117592" cy="1903778"/>
          </a:xfrm>
        </p:spPr>
        <p:txBody>
          <a:bodyPr/>
          <a:lstStyle/>
          <a:p>
            <a:r>
              <a:rPr lang="en-US" sz="1600" dirty="0"/>
              <a:t>Purchase of an individual Medigap or Medicare Advantage plan</a:t>
            </a:r>
          </a:p>
        </p:txBody>
      </p:sp>
      <p:sp>
        <p:nvSpPr>
          <p:cNvPr id="12" name="Content Placeholder 11">
            <a:extLst>
              <a:ext uri="{FF2B5EF4-FFF2-40B4-BE49-F238E27FC236}">
                <a16:creationId xmlns:a16="http://schemas.microsoft.com/office/drawing/2014/main" id="{BDAB4093-3146-411E-B3D1-6A97E232AA56}"/>
              </a:ext>
            </a:extLst>
          </p:cNvPr>
          <p:cNvSpPr>
            <a:spLocks noGrp="1"/>
          </p:cNvSpPr>
          <p:nvPr>
            <p:ph sz="half" idx="2"/>
          </p:nvPr>
        </p:nvSpPr>
        <p:spPr>
          <a:xfrm>
            <a:off x="3691092" y="2884962"/>
            <a:ext cx="2117592" cy="2463801"/>
          </a:xfrm>
        </p:spPr>
        <p:txBody>
          <a:bodyPr/>
          <a:lstStyle/>
          <a:p>
            <a:r>
              <a:rPr lang="en-US" dirty="0"/>
              <a:t>Eligible for TRICARE For Life (TFL) or CHAMPVA</a:t>
            </a:r>
          </a:p>
          <a:p>
            <a:pPr lvl="1"/>
            <a:r>
              <a:rPr lang="en-US" dirty="0"/>
              <a:t>VA benefits are separate from Medicare</a:t>
            </a:r>
          </a:p>
          <a:p>
            <a:pPr lvl="1"/>
            <a:r>
              <a:rPr lang="en-US" dirty="0"/>
              <a:t>Could pay penalty for late enrollment in Part B</a:t>
            </a:r>
          </a:p>
        </p:txBody>
      </p:sp>
      <p:sp>
        <p:nvSpPr>
          <p:cNvPr id="13" name="Content Placeholder 12">
            <a:extLst>
              <a:ext uri="{FF2B5EF4-FFF2-40B4-BE49-F238E27FC236}">
                <a16:creationId xmlns:a16="http://schemas.microsoft.com/office/drawing/2014/main" id="{620D363A-901F-4C6A-8335-15BD6FF7BDFB}"/>
              </a:ext>
            </a:extLst>
          </p:cNvPr>
          <p:cNvSpPr>
            <a:spLocks noGrp="1"/>
          </p:cNvSpPr>
          <p:nvPr>
            <p:ph sz="half" idx="13"/>
          </p:nvPr>
        </p:nvSpPr>
        <p:spPr>
          <a:xfrm>
            <a:off x="6557847" y="2884961"/>
            <a:ext cx="1875804" cy="2463801"/>
          </a:xfrm>
        </p:spPr>
        <p:txBody>
          <a:bodyPr/>
          <a:lstStyle/>
          <a:p>
            <a:r>
              <a:rPr lang="en-US" sz="1600" dirty="0"/>
              <a:t>Actively working after being Medicare-eligible and your employer coverage requires it (less than 20 employees)</a:t>
            </a:r>
            <a:r>
              <a:rPr lang="en-US" dirty="0"/>
              <a:t>.</a:t>
            </a:r>
          </a:p>
        </p:txBody>
      </p:sp>
      <p:sp>
        <p:nvSpPr>
          <p:cNvPr id="14" name="Content Placeholder 13">
            <a:extLst>
              <a:ext uri="{FF2B5EF4-FFF2-40B4-BE49-F238E27FC236}">
                <a16:creationId xmlns:a16="http://schemas.microsoft.com/office/drawing/2014/main" id="{BCCD9260-2023-482A-9767-44A5363FC8B0}"/>
              </a:ext>
            </a:extLst>
          </p:cNvPr>
          <p:cNvSpPr>
            <a:spLocks noGrp="1"/>
          </p:cNvSpPr>
          <p:nvPr>
            <p:ph sz="half" idx="14"/>
          </p:nvPr>
        </p:nvSpPr>
        <p:spPr/>
        <p:txBody>
          <a:bodyPr/>
          <a:lstStyle/>
          <a:p>
            <a:r>
              <a:rPr lang="en-US" sz="1600" dirty="0"/>
              <a:t>Talk to your employer’s or union benefit’s administrator.</a:t>
            </a:r>
          </a:p>
        </p:txBody>
      </p:sp>
      <p:sp>
        <p:nvSpPr>
          <p:cNvPr id="2" name="Title 1">
            <a:extLst>
              <a:ext uri="{FF2B5EF4-FFF2-40B4-BE49-F238E27FC236}">
                <a16:creationId xmlns:a16="http://schemas.microsoft.com/office/drawing/2014/main" id="{18D235C5-5DF0-400A-9263-E1D696157528}"/>
              </a:ext>
            </a:extLst>
          </p:cNvPr>
          <p:cNvSpPr>
            <a:spLocks noGrp="1"/>
          </p:cNvSpPr>
          <p:nvPr>
            <p:ph type="title"/>
          </p:nvPr>
        </p:nvSpPr>
        <p:spPr/>
        <p:txBody>
          <a:bodyPr/>
          <a:lstStyle/>
          <a:p>
            <a:r>
              <a:rPr lang="en-US" dirty="0"/>
              <a:t>When Part B is Required</a:t>
            </a:r>
          </a:p>
        </p:txBody>
      </p:sp>
      <p:sp>
        <p:nvSpPr>
          <p:cNvPr id="4" name="Footer Placeholder 3">
            <a:extLst>
              <a:ext uri="{FF2B5EF4-FFF2-40B4-BE49-F238E27FC236}">
                <a16:creationId xmlns:a16="http://schemas.microsoft.com/office/drawing/2014/main" id="{7A931E66-BC89-4D5D-8E8A-D7900F371962}"/>
              </a:ext>
            </a:extLst>
          </p:cNvPr>
          <p:cNvSpPr>
            <a:spLocks noGrp="1"/>
          </p:cNvSpPr>
          <p:nvPr>
            <p:ph type="ftr" sz="quarter" idx="11"/>
          </p:nvPr>
        </p:nvSpPr>
        <p:spPr>
          <a:xfrm>
            <a:off x="4338467" y="6320182"/>
            <a:ext cx="3933245" cy="279862"/>
          </a:xfrm>
        </p:spPr>
        <p:txBody>
          <a:bodyPr/>
          <a:lstStyle/>
          <a:p>
            <a:endParaRPr lang="en-US" dirty="0"/>
          </a:p>
        </p:txBody>
      </p:sp>
      <p:sp>
        <p:nvSpPr>
          <p:cNvPr id="5" name="Slide Number Placeholder 4">
            <a:extLst>
              <a:ext uri="{FF2B5EF4-FFF2-40B4-BE49-F238E27FC236}">
                <a16:creationId xmlns:a16="http://schemas.microsoft.com/office/drawing/2014/main" id="{99991C03-BA53-4E53-8E1A-2D9F719E5940}"/>
              </a:ext>
            </a:extLst>
          </p:cNvPr>
          <p:cNvSpPr>
            <a:spLocks noGrp="1"/>
          </p:cNvSpPr>
          <p:nvPr>
            <p:ph type="sldNum" sz="quarter" idx="12"/>
          </p:nvPr>
        </p:nvSpPr>
        <p:spPr/>
        <p:txBody>
          <a:bodyPr/>
          <a:lstStyle/>
          <a:p>
            <a:fld id="{4737D6AF-2FA5-476A-AF60-7A8CDF2E2DFB}" type="slidenum">
              <a:rPr lang="en-US" smtClean="0"/>
              <a:pPr/>
              <a:t>15</a:t>
            </a:fld>
            <a:endParaRPr lang="en-US" dirty="0"/>
          </a:p>
        </p:txBody>
      </p:sp>
      <p:grpSp>
        <p:nvGrpSpPr>
          <p:cNvPr id="56" name="Graphic 7">
            <a:extLst>
              <a:ext uri="{FF2B5EF4-FFF2-40B4-BE49-F238E27FC236}">
                <a16:creationId xmlns:a16="http://schemas.microsoft.com/office/drawing/2014/main" id="{C271EC01-2E7F-4B4F-81C4-96425EADCEA2}"/>
              </a:ext>
            </a:extLst>
          </p:cNvPr>
          <p:cNvGrpSpPr/>
          <p:nvPr/>
        </p:nvGrpSpPr>
        <p:grpSpPr>
          <a:xfrm>
            <a:off x="9358623" y="2009681"/>
            <a:ext cx="611187" cy="576227"/>
            <a:chOff x="4316538" y="2142838"/>
            <a:chExt cx="569499" cy="536924"/>
          </a:xfrm>
          <a:solidFill>
            <a:schemeClr val="accent1"/>
          </a:solidFill>
        </p:grpSpPr>
        <p:sp>
          <p:nvSpPr>
            <p:cNvPr id="57" name="Freeform: Shape 56">
              <a:extLst>
                <a:ext uri="{FF2B5EF4-FFF2-40B4-BE49-F238E27FC236}">
                  <a16:creationId xmlns:a16="http://schemas.microsoft.com/office/drawing/2014/main" id="{0B29F37A-0449-4947-93C1-98DD54E6AA9D}"/>
                </a:ext>
              </a:extLst>
            </p:cNvPr>
            <p:cNvSpPr/>
            <p:nvPr/>
          </p:nvSpPr>
          <p:spPr>
            <a:xfrm>
              <a:off x="4492732" y="2384386"/>
              <a:ext cx="393305" cy="295376"/>
            </a:xfrm>
            <a:custGeom>
              <a:avLst/>
              <a:gdLst>
                <a:gd name="connsiteX0" fmla="*/ 316344 w 393305"/>
                <a:gd name="connsiteY0" fmla="*/ 295377 h 295376"/>
                <a:gd name="connsiteX1" fmla="*/ 311200 w 393305"/>
                <a:gd name="connsiteY1" fmla="*/ 293186 h 295376"/>
                <a:gd name="connsiteX2" fmla="*/ 265576 w 393305"/>
                <a:gd name="connsiteY2" fmla="*/ 246418 h 295376"/>
                <a:gd name="connsiteX3" fmla="*/ 181565 w 393305"/>
                <a:gd name="connsiteY3" fmla="*/ 259753 h 295376"/>
                <a:gd name="connsiteX4" fmla="*/ 1543 w 393305"/>
                <a:gd name="connsiteY4" fmla="*/ 180886 h 295376"/>
                <a:gd name="connsiteX5" fmla="*/ 2781 w 393305"/>
                <a:gd name="connsiteY5" fmla="*/ 170885 h 295376"/>
                <a:gd name="connsiteX6" fmla="*/ 12782 w 393305"/>
                <a:gd name="connsiteY6" fmla="*/ 172123 h 295376"/>
                <a:gd name="connsiteX7" fmla="*/ 181565 w 393305"/>
                <a:gd name="connsiteY7" fmla="*/ 245561 h 295376"/>
                <a:gd name="connsiteX8" fmla="*/ 260527 w 393305"/>
                <a:gd name="connsiteY8" fmla="*/ 232797 h 295376"/>
                <a:gd name="connsiteX9" fmla="*/ 275863 w 393305"/>
                <a:gd name="connsiteY9" fmla="*/ 236512 h 295376"/>
                <a:gd name="connsiteX10" fmla="*/ 308534 w 393305"/>
                <a:gd name="connsiteY10" fmla="*/ 270040 h 295376"/>
                <a:gd name="connsiteX11" fmla="*/ 306819 w 393305"/>
                <a:gd name="connsiteY11" fmla="*/ 219081 h 295376"/>
                <a:gd name="connsiteX12" fmla="*/ 313201 w 393305"/>
                <a:gd name="connsiteY12" fmla="*/ 206413 h 295376"/>
                <a:gd name="connsiteX13" fmla="*/ 378923 w 393305"/>
                <a:gd name="connsiteY13" fmla="*/ 93351 h 295376"/>
                <a:gd name="connsiteX14" fmla="*/ 348062 w 393305"/>
                <a:gd name="connsiteY14" fmla="*/ 11722 h 295376"/>
                <a:gd name="connsiteX15" fmla="*/ 349015 w 393305"/>
                <a:gd name="connsiteY15" fmla="*/ 1626 h 295376"/>
                <a:gd name="connsiteX16" fmla="*/ 359111 w 393305"/>
                <a:gd name="connsiteY16" fmla="*/ 2578 h 295376"/>
                <a:gd name="connsiteX17" fmla="*/ 393306 w 393305"/>
                <a:gd name="connsiteY17" fmla="*/ 93351 h 295376"/>
                <a:gd name="connsiteX18" fmla="*/ 321392 w 393305"/>
                <a:gd name="connsiteY18" fmla="*/ 218129 h 295376"/>
                <a:gd name="connsiteX19" fmla="*/ 323488 w 393305"/>
                <a:gd name="connsiteY19" fmla="*/ 287947 h 295376"/>
                <a:gd name="connsiteX20" fmla="*/ 319106 w 393305"/>
                <a:gd name="connsiteY20" fmla="*/ 294710 h 295376"/>
                <a:gd name="connsiteX21" fmla="*/ 316344 w 393305"/>
                <a:gd name="connsiteY21" fmla="*/ 295377 h 29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305" h="295376">
                  <a:moveTo>
                    <a:pt x="316344" y="295377"/>
                  </a:moveTo>
                  <a:cubicBezTo>
                    <a:pt x="314439" y="295377"/>
                    <a:pt x="312629" y="294615"/>
                    <a:pt x="311200" y="293186"/>
                  </a:cubicBezTo>
                  <a:lnTo>
                    <a:pt x="265576" y="246418"/>
                  </a:lnTo>
                  <a:cubicBezTo>
                    <a:pt x="238620" y="255276"/>
                    <a:pt x="210521" y="259753"/>
                    <a:pt x="181565" y="259753"/>
                  </a:cubicBezTo>
                  <a:cubicBezTo>
                    <a:pt x="107746" y="259753"/>
                    <a:pt x="40405" y="230226"/>
                    <a:pt x="1543" y="180886"/>
                  </a:cubicBezTo>
                  <a:cubicBezTo>
                    <a:pt x="-934" y="177743"/>
                    <a:pt x="-362" y="173266"/>
                    <a:pt x="2781" y="170885"/>
                  </a:cubicBezTo>
                  <a:cubicBezTo>
                    <a:pt x="5924" y="168408"/>
                    <a:pt x="10401" y="168980"/>
                    <a:pt x="12782" y="172123"/>
                  </a:cubicBezTo>
                  <a:cubicBezTo>
                    <a:pt x="48977" y="218129"/>
                    <a:pt x="112033" y="245561"/>
                    <a:pt x="181565" y="245561"/>
                  </a:cubicBezTo>
                  <a:cubicBezTo>
                    <a:pt x="208997" y="245561"/>
                    <a:pt x="235477" y="241275"/>
                    <a:pt x="260527" y="232797"/>
                  </a:cubicBezTo>
                  <a:cubicBezTo>
                    <a:pt x="265861" y="230987"/>
                    <a:pt x="271862" y="232416"/>
                    <a:pt x="275863" y="236512"/>
                  </a:cubicBezTo>
                  <a:lnTo>
                    <a:pt x="308534" y="270040"/>
                  </a:lnTo>
                  <a:lnTo>
                    <a:pt x="306819" y="219081"/>
                  </a:lnTo>
                  <a:cubicBezTo>
                    <a:pt x="306628" y="214033"/>
                    <a:pt x="309010" y="209366"/>
                    <a:pt x="313201" y="206413"/>
                  </a:cubicBezTo>
                  <a:cubicBezTo>
                    <a:pt x="355016" y="177457"/>
                    <a:pt x="378923" y="136214"/>
                    <a:pt x="378923" y="93351"/>
                  </a:cubicBezTo>
                  <a:cubicBezTo>
                    <a:pt x="378923" y="64395"/>
                    <a:pt x="368255" y="36106"/>
                    <a:pt x="348062" y="11722"/>
                  </a:cubicBezTo>
                  <a:cubicBezTo>
                    <a:pt x="345586" y="8674"/>
                    <a:pt x="345967" y="4197"/>
                    <a:pt x="349015" y="1626"/>
                  </a:cubicBezTo>
                  <a:cubicBezTo>
                    <a:pt x="352063" y="-851"/>
                    <a:pt x="356539" y="-470"/>
                    <a:pt x="359111" y="2578"/>
                  </a:cubicBezTo>
                  <a:cubicBezTo>
                    <a:pt x="381495" y="29629"/>
                    <a:pt x="393306" y="60966"/>
                    <a:pt x="393306" y="93351"/>
                  </a:cubicBezTo>
                  <a:cubicBezTo>
                    <a:pt x="393306" y="140976"/>
                    <a:pt x="367112" y="186506"/>
                    <a:pt x="321392" y="218129"/>
                  </a:cubicBezTo>
                  <a:lnTo>
                    <a:pt x="323488" y="287947"/>
                  </a:lnTo>
                  <a:cubicBezTo>
                    <a:pt x="323583" y="290900"/>
                    <a:pt x="321868" y="293567"/>
                    <a:pt x="319106" y="294710"/>
                  </a:cubicBezTo>
                  <a:cubicBezTo>
                    <a:pt x="318249" y="295186"/>
                    <a:pt x="317296" y="295377"/>
                    <a:pt x="316344" y="295377"/>
                  </a:cubicBezTo>
                  <a:close/>
                </a:path>
              </a:pathLst>
            </a:custGeom>
            <a:grpFill/>
            <a:ln w="9525" cap="flat">
              <a:noFill/>
              <a:prstDash val="solid"/>
              <a:miter/>
            </a:ln>
          </p:spPr>
          <p:txBody>
            <a:bodyPr rtlCol="0" anchor="ctr"/>
            <a:lstStyle/>
            <a:p>
              <a:endParaRPr lang="en-US" dirty="0">
                <a:latin typeface="Source Sans Pro" panose="020B0503030403020204" pitchFamily="34" charset="0"/>
              </a:endParaRPr>
            </a:p>
          </p:txBody>
        </p:sp>
        <p:sp>
          <p:nvSpPr>
            <p:cNvPr id="58" name="Freeform: Shape 57">
              <a:extLst>
                <a:ext uri="{FF2B5EF4-FFF2-40B4-BE49-F238E27FC236}">
                  <a16:creationId xmlns:a16="http://schemas.microsoft.com/office/drawing/2014/main" id="{29552CC1-6BE1-400B-A7BA-148D06D29A81}"/>
                </a:ext>
              </a:extLst>
            </p:cNvPr>
            <p:cNvSpPr/>
            <p:nvPr/>
          </p:nvSpPr>
          <p:spPr>
            <a:xfrm>
              <a:off x="4316538" y="2142838"/>
              <a:ext cx="513778" cy="453580"/>
            </a:xfrm>
            <a:custGeom>
              <a:avLst/>
              <a:gdLst>
                <a:gd name="connsiteX0" fmla="*/ 91154 w 513778"/>
                <a:gd name="connsiteY0" fmla="*/ 453580 h 453580"/>
                <a:gd name="connsiteX1" fmla="*/ 88392 w 513778"/>
                <a:gd name="connsiteY1" fmla="*/ 453009 h 453580"/>
                <a:gd name="connsiteX2" fmla="*/ 84011 w 513778"/>
                <a:gd name="connsiteY2" fmla="*/ 446151 h 453580"/>
                <a:gd name="connsiteX3" fmla="*/ 87154 w 513778"/>
                <a:gd name="connsiteY3" fmla="*/ 352711 h 453580"/>
                <a:gd name="connsiteX4" fmla="*/ 0 w 513778"/>
                <a:gd name="connsiteY4" fmla="*/ 201549 h 453580"/>
                <a:gd name="connsiteX5" fmla="*/ 256889 w 513778"/>
                <a:gd name="connsiteY5" fmla="*/ 0 h 453580"/>
                <a:gd name="connsiteX6" fmla="*/ 513779 w 513778"/>
                <a:gd name="connsiteY6" fmla="*/ 201549 h 453580"/>
                <a:gd name="connsiteX7" fmla="*/ 256889 w 513778"/>
                <a:gd name="connsiteY7" fmla="*/ 403098 h 453580"/>
                <a:gd name="connsiteX8" fmla="*/ 158591 w 513778"/>
                <a:gd name="connsiteY8" fmla="*/ 387763 h 453580"/>
                <a:gd name="connsiteX9" fmla="*/ 96203 w 513778"/>
                <a:gd name="connsiteY9" fmla="*/ 451390 h 453580"/>
                <a:gd name="connsiteX10" fmla="*/ 91154 w 513778"/>
                <a:gd name="connsiteY10" fmla="*/ 453580 h 453580"/>
                <a:gd name="connsiteX11" fmla="*/ 256889 w 513778"/>
                <a:gd name="connsiteY11" fmla="*/ 14383 h 453580"/>
                <a:gd name="connsiteX12" fmla="*/ 14288 w 513778"/>
                <a:gd name="connsiteY12" fmla="*/ 201644 h 453580"/>
                <a:gd name="connsiteX13" fmla="*/ 95060 w 513778"/>
                <a:gd name="connsiteY13" fmla="*/ 340709 h 453580"/>
                <a:gd name="connsiteX14" fmla="*/ 101346 w 513778"/>
                <a:gd name="connsiteY14" fmla="*/ 353282 h 453580"/>
                <a:gd name="connsiteX15" fmla="*/ 98870 w 513778"/>
                <a:gd name="connsiteY15" fmla="*/ 428244 h 453580"/>
                <a:gd name="connsiteX16" fmla="*/ 147923 w 513778"/>
                <a:gd name="connsiteY16" fmla="*/ 377952 h 453580"/>
                <a:gd name="connsiteX17" fmla="*/ 162973 w 513778"/>
                <a:gd name="connsiteY17" fmla="*/ 374237 h 453580"/>
                <a:gd name="connsiteX18" fmla="*/ 256889 w 513778"/>
                <a:gd name="connsiteY18" fmla="*/ 388906 h 453580"/>
                <a:gd name="connsiteX19" fmla="*/ 499491 w 513778"/>
                <a:gd name="connsiteY19" fmla="*/ 201644 h 453580"/>
                <a:gd name="connsiteX20" fmla="*/ 256889 w 513778"/>
                <a:gd name="connsiteY20" fmla="*/ 14383 h 45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3778" h="453580">
                  <a:moveTo>
                    <a:pt x="91154" y="453580"/>
                  </a:moveTo>
                  <a:cubicBezTo>
                    <a:pt x="90202" y="453580"/>
                    <a:pt x="89249" y="453390"/>
                    <a:pt x="88392" y="453009"/>
                  </a:cubicBezTo>
                  <a:cubicBezTo>
                    <a:pt x="85725" y="451866"/>
                    <a:pt x="83915" y="449104"/>
                    <a:pt x="84011" y="446151"/>
                  </a:cubicBezTo>
                  <a:lnTo>
                    <a:pt x="87154" y="352711"/>
                  </a:lnTo>
                  <a:cubicBezTo>
                    <a:pt x="31718" y="314039"/>
                    <a:pt x="0" y="259080"/>
                    <a:pt x="0" y="201549"/>
                  </a:cubicBezTo>
                  <a:cubicBezTo>
                    <a:pt x="0" y="90392"/>
                    <a:pt x="115253" y="0"/>
                    <a:pt x="256889" y="0"/>
                  </a:cubicBezTo>
                  <a:cubicBezTo>
                    <a:pt x="398526" y="0"/>
                    <a:pt x="513779" y="90392"/>
                    <a:pt x="513779" y="201549"/>
                  </a:cubicBezTo>
                  <a:cubicBezTo>
                    <a:pt x="513779" y="312706"/>
                    <a:pt x="398526" y="403098"/>
                    <a:pt x="256889" y="403098"/>
                  </a:cubicBezTo>
                  <a:cubicBezTo>
                    <a:pt x="222980" y="403098"/>
                    <a:pt x="189929" y="397955"/>
                    <a:pt x="158591" y="387763"/>
                  </a:cubicBezTo>
                  <a:lnTo>
                    <a:pt x="96203" y="451390"/>
                  </a:lnTo>
                  <a:cubicBezTo>
                    <a:pt x="94869" y="452819"/>
                    <a:pt x="93059" y="453580"/>
                    <a:pt x="91154" y="453580"/>
                  </a:cubicBezTo>
                  <a:close/>
                  <a:moveTo>
                    <a:pt x="256889" y="14383"/>
                  </a:moveTo>
                  <a:cubicBezTo>
                    <a:pt x="123158" y="14383"/>
                    <a:pt x="14288" y="98393"/>
                    <a:pt x="14288" y="201644"/>
                  </a:cubicBezTo>
                  <a:cubicBezTo>
                    <a:pt x="14288" y="254413"/>
                    <a:pt x="43720" y="305086"/>
                    <a:pt x="95060" y="340709"/>
                  </a:cubicBezTo>
                  <a:cubicBezTo>
                    <a:pt x="99155" y="343567"/>
                    <a:pt x="101537" y="348234"/>
                    <a:pt x="101346" y="353282"/>
                  </a:cubicBezTo>
                  <a:lnTo>
                    <a:pt x="98870" y="428244"/>
                  </a:lnTo>
                  <a:lnTo>
                    <a:pt x="147923" y="377952"/>
                  </a:lnTo>
                  <a:cubicBezTo>
                    <a:pt x="151829" y="373951"/>
                    <a:pt x="157639" y="372523"/>
                    <a:pt x="162973" y="374237"/>
                  </a:cubicBezTo>
                  <a:cubicBezTo>
                    <a:pt x="192881" y="383953"/>
                    <a:pt x="224504" y="388906"/>
                    <a:pt x="256889" y="388906"/>
                  </a:cubicBezTo>
                  <a:cubicBezTo>
                    <a:pt x="390620" y="388906"/>
                    <a:pt x="499491" y="304895"/>
                    <a:pt x="499491" y="201644"/>
                  </a:cubicBezTo>
                  <a:cubicBezTo>
                    <a:pt x="499491" y="98393"/>
                    <a:pt x="390620" y="14383"/>
                    <a:pt x="256889" y="14383"/>
                  </a:cubicBezTo>
                  <a:close/>
                </a:path>
              </a:pathLst>
            </a:custGeom>
            <a:grpFill/>
            <a:ln w="9525" cap="flat">
              <a:noFill/>
              <a:prstDash val="solid"/>
              <a:miter/>
            </a:ln>
          </p:spPr>
          <p:txBody>
            <a:bodyPr rtlCol="0" anchor="ctr"/>
            <a:lstStyle/>
            <a:p>
              <a:endParaRPr lang="en-US" dirty="0">
                <a:latin typeface="Source Sans Pro" panose="020B0503030403020204" pitchFamily="34" charset="0"/>
              </a:endParaRPr>
            </a:p>
          </p:txBody>
        </p:sp>
        <p:sp>
          <p:nvSpPr>
            <p:cNvPr id="59" name="Freeform: Shape 58">
              <a:extLst>
                <a:ext uri="{FF2B5EF4-FFF2-40B4-BE49-F238E27FC236}">
                  <a16:creationId xmlns:a16="http://schemas.microsoft.com/office/drawing/2014/main" id="{24C83F9D-F265-4AB0-A657-65F45860AA03}"/>
                </a:ext>
              </a:extLst>
            </p:cNvPr>
            <p:cNvSpPr/>
            <p:nvPr/>
          </p:nvSpPr>
          <p:spPr>
            <a:xfrm>
              <a:off x="4471701" y="2319241"/>
              <a:ext cx="58292" cy="58292"/>
            </a:xfrm>
            <a:custGeom>
              <a:avLst/>
              <a:gdLst>
                <a:gd name="connsiteX0" fmla="*/ 29146 w 58292"/>
                <a:gd name="connsiteY0" fmla="*/ 58293 h 58292"/>
                <a:gd name="connsiteX1" fmla="*/ 0 w 58292"/>
                <a:gd name="connsiteY1" fmla="*/ 29146 h 58292"/>
                <a:gd name="connsiteX2" fmla="*/ 29146 w 58292"/>
                <a:gd name="connsiteY2" fmla="*/ 0 h 58292"/>
                <a:gd name="connsiteX3" fmla="*/ 58293 w 58292"/>
                <a:gd name="connsiteY3" fmla="*/ 29146 h 58292"/>
                <a:gd name="connsiteX4" fmla="*/ 29146 w 58292"/>
                <a:gd name="connsiteY4" fmla="*/ 58293 h 58292"/>
                <a:gd name="connsiteX5" fmla="*/ 29146 w 58292"/>
                <a:gd name="connsiteY5" fmla="*/ 14288 h 58292"/>
                <a:gd name="connsiteX6" fmla="*/ 14288 w 58292"/>
                <a:gd name="connsiteY6" fmla="*/ 29146 h 58292"/>
                <a:gd name="connsiteX7" fmla="*/ 29146 w 58292"/>
                <a:gd name="connsiteY7" fmla="*/ 44005 h 58292"/>
                <a:gd name="connsiteX8" fmla="*/ 44005 w 58292"/>
                <a:gd name="connsiteY8" fmla="*/ 29146 h 58292"/>
                <a:gd name="connsiteX9" fmla="*/ 29146 w 58292"/>
                <a:gd name="connsiteY9" fmla="*/ 14288 h 5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292" h="58292">
                  <a:moveTo>
                    <a:pt x="29146" y="58293"/>
                  </a:moveTo>
                  <a:cubicBezTo>
                    <a:pt x="13049" y="58293"/>
                    <a:pt x="0" y="45244"/>
                    <a:pt x="0" y="29146"/>
                  </a:cubicBezTo>
                  <a:cubicBezTo>
                    <a:pt x="0" y="13049"/>
                    <a:pt x="13049" y="0"/>
                    <a:pt x="29146" y="0"/>
                  </a:cubicBezTo>
                  <a:cubicBezTo>
                    <a:pt x="45244" y="0"/>
                    <a:pt x="58293" y="13049"/>
                    <a:pt x="58293" y="29146"/>
                  </a:cubicBezTo>
                  <a:cubicBezTo>
                    <a:pt x="58198" y="45244"/>
                    <a:pt x="45149" y="58293"/>
                    <a:pt x="29146" y="58293"/>
                  </a:cubicBezTo>
                  <a:close/>
                  <a:moveTo>
                    <a:pt x="29146" y="14288"/>
                  </a:moveTo>
                  <a:cubicBezTo>
                    <a:pt x="20955" y="14288"/>
                    <a:pt x="14288" y="20955"/>
                    <a:pt x="14288" y="29146"/>
                  </a:cubicBezTo>
                  <a:cubicBezTo>
                    <a:pt x="14288" y="37338"/>
                    <a:pt x="20955" y="44005"/>
                    <a:pt x="29146" y="44005"/>
                  </a:cubicBezTo>
                  <a:cubicBezTo>
                    <a:pt x="37338" y="44005"/>
                    <a:pt x="44005" y="37338"/>
                    <a:pt x="44005" y="29146"/>
                  </a:cubicBezTo>
                  <a:cubicBezTo>
                    <a:pt x="44005" y="20955"/>
                    <a:pt x="37338" y="14288"/>
                    <a:pt x="29146" y="14288"/>
                  </a:cubicBezTo>
                  <a:close/>
                </a:path>
              </a:pathLst>
            </a:custGeom>
            <a:grpFill/>
            <a:ln w="9525" cap="flat">
              <a:noFill/>
              <a:prstDash val="solid"/>
              <a:miter/>
            </a:ln>
          </p:spPr>
          <p:txBody>
            <a:bodyPr rtlCol="0" anchor="ctr"/>
            <a:lstStyle/>
            <a:p>
              <a:endParaRPr lang="en-US" dirty="0">
                <a:latin typeface="Source Sans Pro" panose="020B0503030403020204" pitchFamily="34" charset="0"/>
              </a:endParaRPr>
            </a:p>
          </p:txBody>
        </p:sp>
        <p:sp>
          <p:nvSpPr>
            <p:cNvPr id="60" name="Freeform: Shape 59">
              <a:extLst>
                <a:ext uri="{FF2B5EF4-FFF2-40B4-BE49-F238E27FC236}">
                  <a16:creationId xmlns:a16="http://schemas.microsoft.com/office/drawing/2014/main" id="{D6C81499-4DED-4624-BC48-9A38F8C1A68F}"/>
                </a:ext>
              </a:extLst>
            </p:cNvPr>
            <p:cNvSpPr/>
            <p:nvPr/>
          </p:nvSpPr>
          <p:spPr>
            <a:xfrm>
              <a:off x="4543424" y="2319241"/>
              <a:ext cx="58292" cy="58292"/>
            </a:xfrm>
            <a:custGeom>
              <a:avLst/>
              <a:gdLst>
                <a:gd name="connsiteX0" fmla="*/ 29146 w 58292"/>
                <a:gd name="connsiteY0" fmla="*/ 58293 h 58292"/>
                <a:gd name="connsiteX1" fmla="*/ 0 w 58292"/>
                <a:gd name="connsiteY1" fmla="*/ 29146 h 58292"/>
                <a:gd name="connsiteX2" fmla="*/ 29146 w 58292"/>
                <a:gd name="connsiteY2" fmla="*/ 0 h 58292"/>
                <a:gd name="connsiteX3" fmla="*/ 58293 w 58292"/>
                <a:gd name="connsiteY3" fmla="*/ 29146 h 58292"/>
                <a:gd name="connsiteX4" fmla="*/ 29146 w 58292"/>
                <a:gd name="connsiteY4" fmla="*/ 58293 h 58292"/>
                <a:gd name="connsiteX5" fmla="*/ 29146 w 58292"/>
                <a:gd name="connsiteY5" fmla="*/ 14288 h 58292"/>
                <a:gd name="connsiteX6" fmla="*/ 14288 w 58292"/>
                <a:gd name="connsiteY6" fmla="*/ 29146 h 58292"/>
                <a:gd name="connsiteX7" fmla="*/ 29146 w 58292"/>
                <a:gd name="connsiteY7" fmla="*/ 44005 h 58292"/>
                <a:gd name="connsiteX8" fmla="*/ 44005 w 58292"/>
                <a:gd name="connsiteY8" fmla="*/ 29146 h 58292"/>
                <a:gd name="connsiteX9" fmla="*/ 29146 w 58292"/>
                <a:gd name="connsiteY9" fmla="*/ 14288 h 5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292" h="58292">
                  <a:moveTo>
                    <a:pt x="29146" y="58293"/>
                  </a:moveTo>
                  <a:cubicBezTo>
                    <a:pt x="13049" y="58293"/>
                    <a:pt x="0" y="45244"/>
                    <a:pt x="0" y="29146"/>
                  </a:cubicBezTo>
                  <a:cubicBezTo>
                    <a:pt x="0" y="13049"/>
                    <a:pt x="13049" y="0"/>
                    <a:pt x="29146" y="0"/>
                  </a:cubicBezTo>
                  <a:cubicBezTo>
                    <a:pt x="45244" y="0"/>
                    <a:pt x="58293" y="13049"/>
                    <a:pt x="58293" y="29146"/>
                  </a:cubicBezTo>
                  <a:cubicBezTo>
                    <a:pt x="58293" y="45244"/>
                    <a:pt x="45244" y="58293"/>
                    <a:pt x="29146" y="58293"/>
                  </a:cubicBezTo>
                  <a:close/>
                  <a:moveTo>
                    <a:pt x="29146" y="14288"/>
                  </a:moveTo>
                  <a:cubicBezTo>
                    <a:pt x="20955" y="14288"/>
                    <a:pt x="14288" y="20955"/>
                    <a:pt x="14288" y="29146"/>
                  </a:cubicBezTo>
                  <a:cubicBezTo>
                    <a:pt x="14288" y="37338"/>
                    <a:pt x="20955" y="44005"/>
                    <a:pt x="29146" y="44005"/>
                  </a:cubicBezTo>
                  <a:cubicBezTo>
                    <a:pt x="37338" y="44005"/>
                    <a:pt x="44005" y="37338"/>
                    <a:pt x="44005" y="29146"/>
                  </a:cubicBezTo>
                  <a:cubicBezTo>
                    <a:pt x="44005" y="20955"/>
                    <a:pt x="37338" y="14288"/>
                    <a:pt x="29146" y="14288"/>
                  </a:cubicBezTo>
                  <a:close/>
                </a:path>
              </a:pathLst>
            </a:custGeom>
            <a:grpFill/>
            <a:ln w="9525" cap="flat">
              <a:noFill/>
              <a:prstDash val="solid"/>
              <a:miter/>
            </a:ln>
          </p:spPr>
          <p:txBody>
            <a:bodyPr rtlCol="0" anchor="ctr"/>
            <a:lstStyle/>
            <a:p>
              <a:endParaRPr lang="en-US" dirty="0">
                <a:latin typeface="Source Sans Pro" panose="020B0503030403020204" pitchFamily="34" charset="0"/>
              </a:endParaRPr>
            </a:p>
          </p:txBody>
        </p:sp>
        <p:sp>
          <p:nvSpPr>
            <p:cNvPr id="61" name="Freeform: Shape 60">
              <a:extLst>
                <a:ext uri="{FF2B5EF4-FFF2-40B4-BE49-F238E27FC236}">
                  <a16:creationId xmlns:a16="http://schemas.microsoft.com/office/drawing/2014/main" id="{99323F2E-10B3-428E-A5B4-F9892E997589}"/>
                </a:ext>
              </a:extLst>
            </p:cNvPr>
            <p:cNvSpPr/>
            <p:nvPr/>
          </p:nvSpPr>
          <p:spPr>
            <a:xfrm>
              <a:off x="4615242" y="2319241"/>
              <a:ext cx="58293" cy="58292"/>
            </a:xfrm>
            <a:custGeom>
              <a:avLst/>
              <a:gdLst>
                <a:gd name="connsiteX0" fmla="*/ 29147 w 58293"/>
                <a:gd name="connsiteY0" fmla="*/ 58293 h 58292"/>
                <a:gd name="connsiteX1" fmla="*/ 0 w 58293"/>
                <a:gd name="connsiteY1" fmla="*/ 29146 h 58292"/>
                <a:gd name="connsiteX2" fmla="*/ 29147 w 58293"/>
                <a:gd name="connsiteY2" fmla="*/ 0 h 58292"/>
                <a:gd name="connsiteX3" fmla="*/ 58293 w 58293"/>
                <a:gd name="connsiteY3" fmla="*/ 29146 h 58292"/>
                <a:gd name="connsiteX4" fmla="*/ 29147 w 58293"/>
                <a:gd name="connsiteY4" fmla="*/ 58293 h 58292"/>
                <a:gd name="connsiteX5" fmla="*/ 29147 w 58293"/>
                <a:gd name="connsiteY5" fmla="*/ 14288 h 58292"/>
                <a:gd name="connsiteX6" fmla="*/ 14288 w 58293"/>
                <a:gd name="connsiteY6" fmla="*/ 29146 h 58292"/>
                <a:gd name="connsiteX7" fmla="*/ 29147 w 58293"/>
                <a:gd name="connsiteY7" fmla="*/ 44005 h 58292"/>
                <a:gd name="connsiteX8" fmla="*/ 44006 w 58293"/>
                <a:gd name="connsiteY8" fmla="*/ 29146 h 58292"/>
                <a:gd name="connsiteX9" fmla="*/ 29147 w 58293"/>
                <a:gd name="connsiteY9" fmla="*/ 14288 h 5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293" h="58292">
                  <a:moveTo>
                    <a:pt x="29147" y="58293"/>
                  </a:moveTo>
                  <a:cubicBezTo>
                    <a:pt x="13049" y="58293"/>
                    <a:pt x="0" y="45244"/>
                    <a:pt x="0" y="29146"/>
                  </a:cubicBezTo>
                  <a:cubicBezTo>
                    <a:pt x="0" y="13049"/>
                    <a:pt x="13049" y="0"/>
                    <a:pt x="29147" y="0"/>
                  </a:cubicBezTo>
                  <a:cubicBezTo>
                    <a:pt x="45244" y="0"/>
                    <a:pt x="58293" y="13049"/>
                    <a:pt x="58293" y="29146"/>
                  </a:cubicBezTo>
                  <a:cubicBezTo>
                    <a:pt x="58293" y="45244"/>
                    <a:pt x="45244" y="58293"/>
                    <a:pt x="29147" y="58293"/>
                  </a:cubicBezTo>
                  <a:close/>
                  <a:moveTo>
                    <a:pt x="29147" y="14288"/>
                  </a:moveTo>
                  <a:cubicBezTo>
                    <a:pt x="20955" y="14288"/>
                    <a:pt x="14288" y="20955"/>
                    <a:pt x="14288" y="29146"/>
                  </a:cubicBezTo>
                  <a:cubicBezTo>
                    <a:pt x="14288" y="37338"/>
                    <a:pt x="20955" y="44005"/>
                    <a:pt x="29147" y="44005"/>
                  </a:cubicBezTo>
                  <a:cubicBezTo>
                    <a:pt x="37338" y="44005"/>
                    <a:pt x="44006" y="37338"/>
                    <a:pt x="44006" y="29146"/>
                  </a:cubicBezTo>
                  <a:cubicBezTo>
                    <a:pt x="44006" y="20955"/>
                    <a:pt x="37338" y="14288"/>
                    <a:pt x="29147" y="14288"/>
                  </a:cubicBezTo>
                  <a:close/>
                </a:path>
              </a:pathLst>
            </a:custGeom>
            <a:grpFill/>
            <a:ln w="9525" cap="flat">
              <a:noFill/>
              <a:prstDash val="solid"/>
              <a:miter/>
            </a:ln>
          </p:spPr>
          <p:txBody>
            <a:bodyPr rtlCol="0" anchor="ctr"/>
            <a:lstStyle/>
            <a:p>
              <a:endParaRPr lang="en-US" dirty="0">
                <a:latin typeface="Source Sans Pro" panose="020B0503030403020204" pitchFamily="34" charset="0"/>
              </a:endParaRPr>
            </a:p>
          </p:txBody>
        </p:sp>
      </p:grpSp>
      <p:grpSp>
        <p:nvGrpSpPr>
          <p:cNvPr id="115" name="Graphic 3947">
            <a:extLst>
              <a:ext uri="{FF2B5EF4-FFF2-40B4-BE49-F238E27FC236}">
                <a16:creationId xmlns:a16="http://schemas.microsoft.com/office/drawing/2014/main" id="{499ACE9B-3550-0225-E59C-B4E808810CB2}"/>
              </a:ext>
            </a:extLst>
          </p:cNvPr>
          <p:cNvGrpSpPr/>
          <p:nvPr/>
        </p:nvGrpSpPr>
        <p:grpSpPr>
          <a:xfrm>
            <a:off x="925926" y="1973014"/>
            <a:ext cx="850121" cy="649746"/>
            <a:chOff x="3650851" y="-3223231"/>
            <a:chExt cx="372077" cy="289750"/>
          </a:xfrm>
        </p:grpSpPr>
        <p:sp>
          <p:nvSpPr>
            <p:cNvPr id="116" name="Freeform 4828">
              <a:extLst>
                <a:ext uri="{FF2B5EF4-FFF2-40B4-BE49-F238E27FC236}">
                  <a16:creationId xmlns:a16="http://schemas.microsoft.com/office/drawing/2014/main" id="{26050640-4462-2F4B-C3C5-81AB8D7AE3A0}"/>
                </a:ext>
              </a:extLst>
            </p:cNvPr>
            <p:cNvSpPr/>
            <p:nvPr/>
          </p:nvSpPr>
          <p:spPr>
            <a:xfrm>
              <a:off x="3898373" y="-3195482"/>
              <a:ext cx="50292" cy="100139"/>
            </a:xfrm>
            <a:custGeom>
              <a:avLst/>
              <a:gdLst>
                <a:gd name="connsiteX0" fmla="*/ 20638 w 50292"/>
                <a:gd name="connsiteY0" fmla="*/ 88328 h 100139"/>
                <a:gd name="connsiteX1" fmla="*/ 0 w 50292"/>
                <a:gd name="connsiteY1" fmla="*/ 79439 h 100139"/>
                <a:gd name="connsiteX2" fmla="*/ 7493 w 50292"/>
                <a:gd name="connsiteY2" fmla="*/ 67882 h 100139"/>
                <a:gd name="connsiteX3" fmla="*/ 24257 w 50292"/>
                <a:gd name="connsiteY3" fmla="*/ 74676 h 100139"/>
                <a:gd name="connsiteX4" fmla="*/ 33719 w 50292"/>
                <a:gd name="connsiteY4" fmla="*/ 66611 h 100139"/>
                <a:gd name="connsiteX5" fmla="*/ 2794 w 50292"/>
                <a:gd name="connsiteY5" fmla="*/ 33718 h 100139"/>
                <a:gd name="connsiteX6" fmla="*/ 20574 w 50292"/>
                <a:gd name="connsiteY6" fmla="*/ 12065 h 100139"/>
                <a:gd name="connsiteX7" fmla="*/ 20574 w 50292"/>
                <a:gd name="connsiteY7" fmla="*/ 0 h 100139"/>
                <a:gd name="connsiteX8" fmla="*/ 31940 w 50292"/>
                <a:gd name="connsiteY8" fmla="*/ 0 h 100139"/>
                <a:gd name="connsiteX9" fmla="*/ 31940 w 50292"/>
                <a:gd name="connsiteY9" fmla="*/ 11811 h 100139"/>
                <a:gd name="connsiteX10" fmla="*/ 49403 w 50292"/>
                <a:gd name="connsiteY10" fmla="*/ 21399 h 100139"/>
                <a:gd name="connsiteX11" fmla="*/ 40767 w 50292"/>
                <a:gd name="connsiteY11" fmla="*/ 31242 h 100139"/>
                <a:gd name="connsiteX12" fmla="*/ 28004 w 50292"/>
                <a:gd name="connsiteY12" fmla="*/ 25400 h 100139"/>
                <a:gd name="connsiteX13" fmla="*/ 19368 w 50292"/>
                <a:gd name="connsiteY13" fmla="*/ 32893 h 100139"/>
                <a:gd name="connsiteX14" fmla="*/ 50292 w 50292"/>
                <a:gd name="connsiteY14" fmla="*/ 65468 h 100139"/>
                <a:gd name="connsiteX15" fmla="*/ 32004 w 50292"/>
                <a:gd name="connsiteY15" fmla="*/ 87947 h 100139"/>
                <a:gd name="connsiteX16" fmla="*/ 32004 w 50292"/>
                <a:gd name="connsiteY16" fmla="*/ 100140 h 100139"/>
                <a:gd name="connsiteX17" fmla="*/ 20638 w 50292"/>
                <a:gd name="connsiteY17" fmla="*/ 100140 h 100139"/>
                <a:gd name="connsiteX18" fmla="*/ 20638 w 50292"/>
                <a:gd name="connsiteY18" fmla="*/ 88328 h 10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 h="100139">
                  <a:moveTo>
                    <a:pt x="20638" y="88328"/>
                  </a:moveTo>
                  <a:cubicBezTo>
                    <a:pt x="13716" y="87503"/>
                    <a:pt x="5525" y="84455"/>
                    <a:pt x="0" y="79439"/>
                  </a:cubicBezTo>
                  <a:lnTo>
                    <a:pt x="7493" y="67882"/>
                  </a:lnTo>
                  <a:cubicBezTo>
                    <a:pt x="13462" y="72327"/>
                    <a:pt x="18606" y="74676"/>
                    <a:pt x="24257" y="74676"/>
                  </a:cubicBezTo>
                  <a:cubicBezTo>
                    <a:pt x="30798" y="74676"/>
                    <a:pt x="33719" y="72009"/>
                    <a:pt x="33719" y="66611"/>
                  </a:cubicBezTo>
                  <a:cubicBezTo>
                    <a:pt x="33719" y="54547"/>
                    <a:pt x="2794" y="54801"/>
                    <a:pt x="2794" y="33718"/>
                  </a:cubicBezTo>
                  <a:cubicBezTo>
                    <a:pt x="2794" y="22225"/>
                    <a:pt x="9589" y="14288"/>
                    <a:pt x="20574" y="12065"/>
                  </a:cubicBezTo>
                  <a:lnTo>
                    <a:pt x="20574" y="0"/>
                  </a:lnTo>
                  <a:lnTo>
                    <a:pt x="31940" y="0"/>
                  </a:lnTo>
                  <a:lnTo>
                    <a:pt x="31940" y="11811"/>
                  </a:lnTo>
                  <a:cubicBezTo>
                    <a:pt x="39433" y="12891"/>
                    <a:pt x="44831" y="16637"/>
                    <a:pt x="49403" y="21399"/>
                  </a:cubicBezTo>
                  <a:lnTo>
                    <a:pt x="40767" y="31242"/>
                  </a:lnTo>
                  <a:cubicBezTo>
                    <a:pt x="36576" y="27368"/>
                    <a:pt x="32893" y="25400"/>
                    <a:pt x="28004" y="25400"/>
                  </a:cubicBezTo>
                  <a:cubicBezTo>
                    <a:pt x="22352" y="25400"/>
                    <a:pt x="19368" y="27622"/>
                    <a:pt x="19368" y="32893"/>
                  </a:cubicBezTo>
                  <a:cubicBezTo>
                    <a:pt x="19368" y="44005"/>
                    <a:pt x="50292" y="43116"/>
                    <a:pt x="50292" y="65468"/>
                  </a:cubicBezTo>
                  <a:cubicBezTo>
                    <a:pt x="50292" y="76708"/>
                    <a:pt x="44069" y="85344"/>
                    <a:pt x="32004" y="87947"/>
                  </a:cubicBezTo>
                  <a:lnTo>
                    <a:pt x="32004" y="100140"/>
                  </a:lnTo>
                  <a:lnTo>
                    <a:pt x="20638" y="100140"/>
                  </a:lnTo>
                  <a:lnTo>
                    <a:pt x="20638" y="88328"/>
                  </a:lnTo>
                  <a:close/>
                </a:path>
              </a:pathLst>
            </a:custGeom>
            <a:solidFill>
              <a:srgbClr val="002949"/>
            </a:solidFill>
            <a:ln w="0" cap="flat">
              <a:noFill/>
              <a:prstDash val="solid"/>
              <a:miter/>
            </a:ln>
          </p:spPr>
          <p:txBody>
            <a:bodyPr rtlCol="0" anchor="ctr"/>
            <a:lstStyle/>
            <a:p>
              <a:endParaRPr lang="en-US" dirty="0">
                <a:latin typeface="Source Sans Pro" panose="020B0503030403020204" pitchFamily="34" charset="0"/>
              </a:endParaRPr>
            </a:p>
          </p:txBody>
        </p:sp>
        <p:sp>
          <p:nvSpPr>
            <p:cNvPr id="117" name="Freeform 4829">
              <a:extLst>
                <a:ext uri="{FF2B5EF4-FFF2-40B4-BE49-F238E27FC236}">
                  <a16:creationId xmlns:a16="http://schemas.microsoft.com/office/drawing/2014/main" id="{F6BECA48-8B78-329D-C5D4-810E2734FE0A}"/>
                </a:ext>
              </a:extLst>
            </p:cNvPr>
            <p:cNvSpPr/>
            <p:nvPr/>
          </p:nvSpPr>
          <p:spPr>
            <a:xfrm>
              <a:off x="3845795" y="-3223231"/>
              <a:ext cx="155511" cy="154495"/>
            </a:xfrm>
            <a:custGeom>
              <a:avLst/>
              <a:gdLst>
                <a:gd name="connsiteX0" fmla="*/ 155511 w 155511"/>
                <a:gd name="connsiteY0" fmla="*/ 77724 h 154495"/>
                <a:gd name="connsiteX1" fmla="*/ 143764 w 155511"/>
                <a:gd name="connsiteY1" fmla="*/ 118809 h 154495"/>
                <a:gd name="connsiteX2" fmla="*/ 143701 w 155511"/>
                <a:gd name="connsiteY2" fmla="*/ 118809 h 154495"/>
                <a:gd name="connsiteX3" fmla="*/ 65786 w 155511"/>
                <a:gd name="connsiteY3" fmla="*/ 154496 h 154495"/>
                <a:gd name="connsiteX4" fmla="*/ 46482 w 155511"/>
                <a:gd name="connsiteY4" fmla="*/ 148908 h 154495"/>
                <a:gd name="connsiteX5" fmla="*/ 48895 w 155511"/>
                <a:gd name="connsiteY5" fmla="*/ 138493 h 154495"/>
                <a:gd name="connsiteX6" fmla="*/ 28639 w 155511"/>
                <a:gd name="connsiteY6" fmla="*/ 118872 h 154495"/>
                <a:gd name="connsiteX7" fmla="*/ 11748 w 155511"/>
                <a:gd name="connsiteY7" fmla="*/ 118872 h 154495"/>
                <a:gd name="connsiteX8" fmla="*/ 0 w 155511"/>
                <a:gd name="connsiteY8" fmla="*/ 77724 h 154495"/>
                <a:gd name="connsiteX9" fmla="*/ 77788 w 155511"/>
                <a:gd name="connsiteY9" fmla="*/ 0 h 154495"/>
                <a:gd name="connsiteX10" fmla="*/ 155511 w 155511"/>
                <a:gd name="connsiteY10" fmla="*/ 77724 h 154495"/>
                <a:gd name="connsiteX11" fmla="*/ 155511 w 155511"/>
                <a:gd name="connsiteY11" fmla="*/ 77724 h 15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511" h="154495">
                  <a:moveTo>
                    <a:pt x="155511" y="77724"/>
                  </a:moveTo>
                  <a:cubicBezTo>
                    <a:pt x="155511" y="92837"/>
                    <a:pt x="151193" y="106871"/>
                    <a:pt x="143764" y="118809"/>
                  </a:cubicBezTo>
                  <a:lnTo>
                    <a:pt x="143701" y="118809"/>
                  </a:lnTo>
                  <a:lnTo>
                    <a:pt x="65786" y="154496"/>
                  </a:lnTo>
                  <a:cubicBezTo>
                    <a:pt x="58992" y="153479"/>
                    <a:pt x="52578" y="151574"/>
                    <a:pt x="46482" y="148908"/>
                  </a:cubicBezTo>
                  <a:cubicBezTo>
                    <a:pt x="47943" y="146177"/>
                    <a:pt x="48895" y="142748"/>
                    <a:pt x="48895" y="138493"/>
                  </a:cubicBezTo>
                  <a:cubicBezTo>
                    <a:pt x="48895" y="117284"/>
                    <a:pt x="28639" y="118872"/>
                    <a:pt x="28639" y="118872"/>
                  </a:cubicBezTo>
                  <a:lnTo>
                    <a:pt x="11748" y="118872"/>
                  </a:lnTo>
                  <a:cubicBezTo>
                    <a:pt x="4318" y="106934"/>
                    <a:pt x="0" y="92837"/>
                    <a:pt x="0" y="77724"/>
                  </a:cubicBezTo>
                  <a:cubicBezTo>
                    <a:pt x="0" y="34798"/>
                    <a:pt x="34862" y="0"/>
                    <a:pt x="77788" y="0"/>
                  </a:cubicBezTo>
                  <a:cubicBezTo>
                    <a:pt x="120714" y="0"/>
                    <a:pt x="155511" y="34798"/>
                    <a:pt x="155511" y="77724"/>
                  </a:cubicBezTo>
                  <a:lnTo>
                    <a:pt x="155511" y="77724"/>
                  </a:lnTo>
                  <a:close/>
                </a:path>
              </a:pathLst>
            </a:custGeom>
            <a:noFill/>
            <a:ln w="9525" cap="flat">
              <a:solidFill>
                <a:srgbClr val="002949"/>
              </a:solidFill>
              <a:prstDash val="solid"/>
              <a:miter/>
            </a:ln>
          </p:spPr>
          <p:txBody>
            <a:bodyPr rtlCol="0" anchor="ctr"/>
            <a:lstStyle/>
            <a:p>
              <a:endParaRPr lang="en-US" dirty="0">
                <a:latin typeface="Source Sans Pro" panose="020B0503030403020204" pitchFamily="34" charset="0"/>
              </a:endParaRPr>
            </a:p>
          </p:txBody>
        </p:sp>
        <p:sp>
          <p:nvSpPr>
            <p:cNvPr id="118" name="Freeform 4830">
              <a:extLst>
                <a:ext uri="{FF2B5EF4-FFF2-40B4-BE49-F238E27FC236}">
                  <a16:creationId xmlns:a16="http://schemas.microsoft.com/office/drawing/2014/main" id="{CC4C60E4-1D8D-1516-C776-B916F3B33F5F}"/>
                </a:ext>
              </a:extLst>
            </p:cNvPr>
            <p:cNvSpPr/>
            <p:nvPr/>
          </p:nvSpPr>
          <p:spPr>
            <a:xfrm>
              <a:off x="3650851" y="-3065624"/>
              <a:ext cx="132143" cy="132143"/>
            </a:xfrm>
            <a:custGeom>
              <a:avLst/>
              <a:gdLst>
                <a:gd name="connsiteX0" fmla="*/ 0 w 132143"/>
                <a:gd name="connsiteY0" fmla="*/ 29401 h 132143"/>
                <a:gd name="connsiteX1" fmla="*/ 29337 w 132143"/>
                <a:gd name="connsiteY1" fmla="*/ 0 h 132143"/>
                <a:gd name="connsiteX2" fmla="*/ 132143 w 132143"/>
                <a:gd name="connsiteY2" fmla="*/ 102743 h 132143"/>
                <a:gd name="connsiteX3" fmla="*/ 102743 w 132143"/>
                <a:gd name="connsiteY3" fmla="*/ 132143 h 132143"/>
              </a:gdLst>
              <a:ahLst/>
              <a:cxnLst>
                <a:cxn ang="0">
                  <a:pos x="connsiteX0" y="connsiteY0"/>
                </a:cxn>
                <a:cxn ang="0">
                  <a:pos x="connsiteX1" y="connsiteY1"/>
                </a:cxn>
                <a:cxn ang="0">
                  <a:pos x="connsiteX2" y="connsiteY2"/>
                </a:cxn>
                <a:cxn ang="0">
                  <a:pos x="connsiteX3" y="connsiteY3"/>
                </a:cxn>
              </a:cxnLst>
              <a:rect l="l" t="t" r="r" b="b"/>
              <a:pathLst>
                <a:path w="132143" h="132143">
                  <a:moveTo>
                    <a:pt x="0" y="29401"/>
                  </a:moveTo>
                  <a:lnTo>
                    <a:pt x="29337" y="0"/>
                  </a:lnTo>
                  <a:lnTo>
                    <a:pt x="132143" y="102743"/>
                  </a:lnTo>
                  <a:lnTo>
                    <a:pt x="102743" y="132143"/>
                  </a:lnTo>
                </a:path>
              </a:pathLst>
            </a:custGeom>
            <a:noFill/>
            <a:ln w="9525" cap="flat">
              <a:solidFill>
                <a:srgbClr val="002949"/>
              </a:solidFill>
              <a:prstDash val="solid"/>
              <a:miter/>
            </a:ln>
          </p:spPr>
          <p:txBody>
            <a:bodyPr rtlCol="0" anchor="ctr"/>
            <a:lstStyle/>
            <a:p>
              <a:endParaRPr lang="en-US" dirty="0">
                <a:latin typeface="Source Sans Pro" panose="020B0503030403020204" pitchFamily="34" charset="0"/>
              </a:endParaRPr>
            </a:p>
          </p:txBody>
        </p:sp>
        <p:sp>
          <p:nvSpPr>
            <p:cNvPr id="119" name="Freeform 4831">
              <a:extLst>
                <a:ext uri="{FF2B5EF4-FFF2-40B4-BE49-F238E27FC236}">
                  <a16:creationId xmlns:a16="http://schemas.microsoft.com/office/drawing/2014/main" id="{FA73BA9B-C1BB-065C-6C4F-53D7EB0B20B4}"/>
                </a:ext>
              </a:extLst>
            </p:cNvPr>
            <p:cNvSpPr/>
            <p:nvPr/>
          </p:nvSpPr>
          <p:spPr>
            <a:xfrm>
              <a:off x="3821920" y="-3074323"/>
              <a:ext cx="70357" cy="11429"/>
            </a:xfrm>
            <a:custGeom>
              <a:avLst/>
              <a:gdLst>
                <a:gd name="connsiteX0" fmla="*/ 0 w 70357"/>
                <a:gd name="connsiteY0" fmla="*/ 11430 h 11429"/>
                <a:gd name="connsiteX1" fmla="*/ 49276 w 70357"/>
                <a:gd name="connsiteY1" fmla="*/ 11430 h 11429"/>
                <a:gd name="connsiteX2" fmla="*/ 51435 w 70357"/>
                <a:gd name="connsiteY2" fmla="*/ 11239 h 11429"/>
                <a:gd name="connsiteX3" fmla="*/ 70358 w 70357"/>
                <a:gd name="connsiteY3" fmla="*/ 0 h 11429"/>
              </a:gdLst>
              <a:ahLst/>
              <a:cxnLst>
                <a:cxn ang="0">
                  <a:pos x="connsiteX0" y="connsiteY0"/>
                </a:cxn>
                <a:cxn ang="0">
                  <a:pos x="connsiteX1" y="connsiteY1"/>
                </a:cxn>
                <a:cxn ang="0">
                  <a:pos x="connsiteX2" y="connsiteY2"/>
                </a:cxn>
                <a:cxn ang="0">
                  <a:pos x="connsiteX3" y="connsiteY3"/>
                </a:cxn>
              </a:cxnLst>
              <a:rect l="l" t="t" r="r" b="b"/>
              <a:pathLst>
                <a:path w="70357" h="11429">
                  <a:moveTo>
                    <a:pt x="0" y="11430"/>
                  </a:moveTo>
                  <a:lnTo>
                    <a:pt x="49276" y="11430"/>
                  </a:lnTo>
                  <a:lnTo>
                    <a:pt x="51435" y="11239"/>
                  </a:lnTo>
                  <a:cubicBezTo>
                    <a:pt x="55816" y="10668"/>
                    <a:pt x="65723" y="8445"/>
                    <a:pt x="70358" y="0"/>
                  </a:cubicBezTo>
                </a:path>
              </a:pathLst>
            </a:custGeom>
            <a:noFill/>
            <a:ln w="9525" cap="flat">
              <a:solidFill>
                <a:srgbClr val="002949"/>
              </a:solidFill>
              <a:prstDash val="solid"/>
              <a:miter/>
            </a:ln>
          </p:spPr>
          <p:txBody>
            <a:bodyPr rtlCol="0" anchor="ctr"/>
            <a:lstStyle/>
            <a:p>
              <a:endParaRPr lang="en-US" dirty="0">
                <a:latin typeface="Source Sans Pro" panose="020B0503030403020204" pitchFamily="34" charset="0"/>
              </a:endParaRPr>
            </a:p>
          </p:txBody>
        </p:sp>
        <p:sp>
          <p:nvSpPr>
            <p:cNvPr id="120" name="Freeform 4832">
              <a:extLst>
                <a:ext uri="{FF2B5EF4-FFF2-40B4-BE49-F238E27FC236}">
                  <a16:creationId xmlns:a16="http://schemas.microsoft.com/office/drawing/2014/main" id="{CAB0553C-DC3B-3FC3-1896-EFE1DB2F3BCB}"/>
                </a:ext>
              </a:extLst>
            </p:cNvPr>
            <p:cNvSpPr/>
            <p:nvPr/>
          </p:nvSpPr>
          <p:spPr>
            <a:xfrm>
              <a:off x="3691046" y="-3112233"/>
              <a:ext cx="166497" cy="57467"/>
            </a:xfrm>
            <a:custGeom>
              <a:avLst/>
              <a:gdLst>
                <a:gd name="connsiteX0" fmla="*/ 0 w 166497"/>
                <a:gd name="connsiteY0" fmla="*/ 57467 h 57467"/>
                <a:gd name="connsiteX1" fmla="*/ 38926 w 166497"/>
                <a:gd name="connsiteY1" fmla="*/ 18542 h 57467"/>
                <a:gd name="connsiteX2" fmla="*/ 86170 w 166497"/>
                <a:gd name="connsiteY2" fmla="*/ 0 h 57467"/>
                <a:gd name="connsiteX3" fmla="*/ 131127 w 166497"/>
                <a:gd name="connsiteY3" fmla="*/ 7874 h 57467"/>
                <a:gd name="connsiteX4" fmla="*/ 166497 w 166497"/>
                <a:gd name="connsiteY4" fmla="*/ 7874 h 57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97" h="57467">
                  <a:moveTo>
                    <a:pt x="0" y="57467"/>
                  </a:moveTo>
                  <a:lnTo>
                    <a:pt x="38926" y="18542"/>
                  </a:lnTo>
                  <a:cubicBezTo>
                    <a:pt x="38926" y="18542"/>
                    <a:pt x="52705" y="0"/>
                    <a:pt x="86170" y="0"/>
                  </a:cubicBezTo>
                  <a:cubicBezTo>
                    <a:pt x="119634" y="0"/>
                    <a:pt x="131127" y="7874"/>
                    <a:pt x="131127" y="7874"/>
                  </a:cubicBezTo>
                  <a:lnTo>
                    <a:pt x="166497" y="7874"/>
                  </a:lnTo>
                </a:path>
              </a:pathLst>
            </a:custGeom>
            <a:noFill/>
            <a:ln w="9525" cap="flat">
              <a:solidFill>
                <a:srgbClr val="002949"/>
              </a:solidFill>
              <a:prstDash val="solid"/>
              <a:miter/>
            </a:ln>
          </p:spPr>
          <p:txBody>
            <a:bodyPr rtlCol="0" anchor="ctr"/>
            <a:lstStyle/>
            <a:p>
              <a:endParaRPr lang="en-US" dirty="0">
                <a:latin typeface="Source Sans Pro" panose="020B0503030403020204" pitchFamily="34" charset="0"/>
              </a:endParaRPr>
            </a:p>
          </p:txBody>
        </p:sp>
        <p:sp>
          <p:nvSpPr>
            <p:cNvPr id="121" name="Freeform 4833">
              <a:extLst>
                <a:ext uri="{FF2B5EF4-FFF2-40B4-BE49-F238E27FC236}">
                  <a16:creationId xmlns:a16="http://schemas.microsoft.com/office/drawing/2014/main" id="{441EA08A-D122-3003-C13D-E1539E9A5D4C}"/>
                </a:ext>
              </a:extLst>
            </p:cNvPr>
            <p:cNvSpPr/>
            <p:nvPr/>
          </p:nvSpPr>
          <p:spPr>
            <a:xfrm>
              <a:off x="3871195" y="-3068735"/>
              <a:ext cx="40385" cy="5841"/>
            </a:xfrm>
            <a:custGeom>
              <a:avLst/>
              <a:gdLst>
                <a:gd name="connsiteX0" fmla="*/ 0 w 40385"/>
                <a:gd name="connsiteY0" fmla="*/ 5842 h 5841"/>
                <a:gd name="connsiteX1" fmla="*/ 2159 w 40385"/>
                <a:gd name="connsiteY1" fmla="*/ 5651 h 5841"/>
                <a:gd name="connsiteX2" fmla="*/ 33655 w 40385"/>
                <a:gd name="connsiteY2" fmla="*/ 3111 h 5841"/>
                <a:gd name="connsiteX3" fmla="*/ 40386 w 40385"/>
                <a:gd name="connsiteY3" fmla="*/ 0 h 5841"/>
              </a:gdLst>
              <a:ahLst/>
              <a:cxnLst>
                <a:cxn ang="0">
                  <a:pos x="connsiteX0" y="connsiteY0"/>
                </a:cxn>
                <a:cxn ang="0">
                  <a:pos x="connsiteX1" y="connsiteY1"/>
                </a:cxn>
                <a:cxn ang="0">
                  <a:pos x="connsiteX2" y="connsiteY2"/>
                </a:cxn>
                <a:cxn ang="0">
                  <a:pos x="connsiteX3" y="connsiteY3"/>
                </a:cxn>
              </a:cxnLst>
              <a:rect l="l" t="t" r="r" b="b"/>
              <a:pathLst>
                <a:path w="40385" h="5841">
                  <a:moveTo>
                    <a:pt x="0" y="5842"/>
                  </a:moveTo>
                  <a:lnTo>
                    <a:pt x="2159" y="5651"/>
                  </a:lnTo>
                  <a:lnTo>
                    <a:pt x="33655" y="3111"/>
                  </a:lnTo>
                  <a:lnTo>
                    <a:pt x="40386" y="0"/>
                  </a:lnTo>
                </a:path>
              </a:pathLst>
            </a:custGeom>
            <a:noFill/>
            <a:ln w="9525" cap="flat">
              <a:solidFill>
                <a:srgbClr val="002949"/>
              </a:solidFill>
              <a:prstDash val="solid"/>
              <a:miter/>
            </a:ln>
          </p:spPr>
          <p:txBody>
            <a:bodyPr rtlCol="0" anchor="ctr"/>
            <a:lstStyle/>
            <a:p>
              <a:endParaRPr lang="en-US" dirty="0">
                <a:latin typeface="Source Sans Pro" panose="020B0503030403020204" pitchFamily="34" charset="0"/>
              </a:endParaRPr>
            </a:p>
          </p:txBody>
        </p:sp>
        <p:sp>
          <p:nvSpPr>
            <p:cNvPr id="122" name="Freeform 4834">
              <a:extLst>
                <a:ext uri="{FF2B5EF4-FFF2-40B4-BE49-F238E27FC236}">
                  <a16:creationId xmlns:a16="http://schemas.microsoft.com/office/drawing/2014/main" id="{66A99A3A-E72A-CC3D-55FB-FA80D6EF56B9}"/>
                </a:ext>
              </a:extLst>
            </p:cNvPr>
            <p:cNvSpPr/>
            <p:nvPr/>
          </p:nvSpPr>
          <p:spPr>
            <a:xfrm>
              <a:off x="3769786" y="-3106836"/>
              <a:ext cx="253142" cy="130810"/>
            </a:xfrm>
            <a:custGeom>
              <a:avLst/>
              <a:gdLst>
                <a:gd name="connsiteX0" fmla="*/ 219774 w 253142"/>
                <a:gd name="connsiteY0" fmla="*/ 2413 h 130810"/>
                <a:gd name="connsiteX1" fmla="*/ 249936 w 253142"/>
                <a:gd name="connsiteY1" fmla="*/ 10351 h 130810"/>
                <a:gd name="connsiteX2" fmla="*/ 242062 w 253142"/>
                <a:gd name="connsiteY2" fmla="*/ 39052 h 130810"/>
                <a:gd name="connsiteX3" fmla="*/ 129159 w 253142"/>
                <a:gd name="connsiteY3" fmla="*/ 95631 h 130810"/>
                <a:gd name="connsiteX4" fmla="*/ 19558 w 253142"/>
                <a:gd name="connsiteY4" fmla="*/ 111252 h 130810"/>
                <a:gd name="connsiteX5" fmla="*/ 0 w 253142"/>
                <a:gd name="connsiteY5" fmla="*/ 130810 h 130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142" h="130810">
                  <a:moveTo>
                    <a:pt x="219774" y="2413"/>
                  </a:moveTo>
                  <a:cubicBezTo>
                    <a:pt x="221044" y="1905"/>
                    <a:pt x="240792" y="-6160"/>
                    <a:pt x="249936" y="10351"/>
                  </a:cubicBezTo>
                  <a:cubicBezTo>
                    <a:pt x="260350" y="29146"/>
                    <a:pt x="242062" y="39052"/>
                    <a:pt x="242062" y="39052"/>
                  </a:cubicBezTo>
                  <a:lnTo>
                    <a:pt x="129159" y="95631"/>
                  </a:lnTo>
                  <a:lnTo>
                    <a:pt x="19558" y="111252"/>
                  </a:lnTo>
                  <a:lnTo>
                    <a:pt x="0" y="130810"/>
                  </a:lnTo>
                </a:path>
              </a:pathLst>
            </a:custGeom>
            <a:noFill/>
            <a:ln w="9525" cap="flat">
              <a:solidFill>
                <a:srgbClr val="002949"/>
              </a:solidFill>
              <a:prstDash val="solid"/>
              <a:miter/>
            </a:ln>
          </p:spPr>
          <p:txBody>
            <a:bodyPr rtlCol="0" anchor="ctr"/>
            <a:lstStyle/>
            <a:p>
              <a:endParaRPr lang="en-US" dirty="0">
                <a:latin typeface="Source Sans Pro" panose="020B0503030403020204" pitchFamily="34" charset="0"/>
              </a:endParaRPr>
            </a:p>
          </p:txBody>
        </p:sp>
      </p:grpSp>
      <p:grpSp>
        <p:nvGrpSpPr>
          <p:cNvPr id="127" name="Graphic 5">
            <a:extLst>
              <a:ext uri="{FF2B5EF4-FFF2-40B4-BE49-F238E27FC236}">
                <a16:creationId xmlns:a16="http://schemas.microsoft.com/office/drawing/2014/main" id="{31348592-F879-CF8E-05BA-A3A456C659F5}"/>
              </a:ext>
            </a:extLst>
          </p:cNvPr>
          <p:cNvGrpSpPr/>
          <p:nvPr/>
        </p:nvGrpSpPr>
        <p:grpSpPr>
          <a:xfrm>
            <a:off x="3784467" y="1901638"/>
            <a:ext cx="610592" cy="734544"/>
            <a:chOff x="8130313" y="1422414"/>
            <a:chExt cx="401285" cy="458078"/>
          </a:xfrm>
        </p:grpSpPr>
        <p:sp>
          <p:nvSpPr>
            <p:cNvPr id="128" name="Freeform 1328">
              <a:extLst>
                <a:ext uri="{FF2B5EF4-FFF2-40B4-BE49-F238E27FC236}">
                  <a16:creationId xmlns:a16="http://schemas.microsoft.com/office/drawing/2014/main" id="{C612B41F-29FD-34F3-97C4-5E902EC89FA0}"/>
                </a:ext>
              </a:extLst>
            </p:cNvPr>
            <p:cNvSpPr/>
            <p:nvPr/>
          </p:nvSpPr>
          <p:spPr>
            <a:xfrm>
              <a:off x="8354467" y="1659725"/>
              <a:ext cx="139938" cy="220766"/>
            </a:xfrm>
            <a:custGeom>
              <a:avLst/>
              <a:gdLst>
                <a:gd name="connsiteX0" fmla="*/ 63760 w 139938"/>
                <a:gd name="connsiteY0" fmla="*/ 150835 h 220766"/>
                <a:gd name="connsiteX1" fmla="*/ 93628 w 139938"/>
                <a:gd name="connsiteY1" fmla="*/ 106894 h 220766"/>
                <a:gd name="connsiteX2" fmla="*/ 102675 w 139938"/>
                <a:gd name="connsiteY2" fmla="*/ 72215 h 220766"/>
                <a:gd name="connsiteX3" fmla="*/ 90756 w 139938"/>
                <a:gd name="connsiteY3" fmla="*/ 67691 h 220766"/>
                <a:gd name="connsiteX4" fmla="*/ 80058 w 139938"/>
                <a:gd name="connsiteY4" fmla="*/ 76164 h 220766"/>
                <a:gd name="connsiteX5" fmla="*/ 56580 w 139938"/>
                <a:gd name="connsiteY5" fmla="*/ 101868 h 220766"/>
                <a:gd name="connsiteX6" fmla="*/ 8977 w 139938"/>
                <a:gd name="connsiteY6" fmla="*/ 151050 h 220766"/>
                <a:gd name="connsiteX7" fmla="*/ 2 w 139938"/>
                <a:gd name="connsiteY7" fmla="*/ 205474 h 220766"/>
                <a:gd name="connsiteX8" fmla="*/ 2 w 139938"/>
                <a:gd name="connsiteY8" fmla="*/ 220767 h 220766"/>
                <a:gd name="connsiteX9" fmla="*/ 81135 w 139938"/>
                <a:gd name="connsiteY9" fmla="*/ 220767 h 220766"/>
                <a:gd name="connsiteX10" fmla="*/ 105690 w 139938"/>
                <a:gd name="connsiteY10" fmla="*/ 181852 h 220766"/>
                <a:gd name="connsiteX11" fmla="*/ 138072 w 139938"/>
                <a:gd name="connsiteY11" fmla="*/ 101293 h 220766"/>
                <a:gd name="connsiteX12" fmla="*/ 139939 w 139938"/>
                <a:gd name="connsiteY12" fmla="*/ 14632 h 220766"/>
                <a:gd name="connsiteX13" fmla="*/ 119978 w 139938"/>
                <a:gd name="connsiteY13" fmla="*/ 1923 h 220766"/>
                <a:gd name="connsiteX14" fmla="*/ 110501 w 139938"/>
                <a:gd name="connsiteY14" fmla="*/ 20088 h 220766"/>
                <a:gd name="connsiteX15" fmla="*/ 103393 w 139938"/>
                <a:gd name="connsiteY15" fmla="*/ 92103 h 22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938" h="220766">
                  <a:moveTo>
                    <a:pt x="63760" y="150835"/>
                  </a:moveTo>
                  <a:cubicBezTo>
                    <a:pt x="69576" y="133675"/>
                    <a:pt x="82141" y="120751"/>
                    <a:pt x="93628" y="106894"/>
                  </a:cubicBezTo>
                  <a:cubicBezTo>
                    <a:pt x="100521" y="98565"/>
                    <a:pt x="111650" y="83272"/>
                    <a:pt x="102675" y="72215"/>
                  </a:cubicBezTo>
                  <a:cubicBezTo>
                    <a:pt x="99947" y="68840"/>
                    <a:pt x="95136" y="67045"/>
                    <a:pt x="90756" y="67691"/>
                  </a:cubicBezTo>
                  <a:cubicBezTo>
                    <a:pt x="85874" y="68409"/>
                    <a:pt x="82787" y="72502"/>
                    <a:pt x="80058" y="76164"/>
                  </a:cubicBezTo>
                  <a:cubicBezTo>
                    <a:pt x="72950" y="85713"/>
                    <a:pt x="65626" y="94041"/>
                    <a:pt x="56580" y="101868"/>
                  </a:cubicBezTo>
                  <a:cubicBezTo>
                    <a:pt x="39348" y="116874"/>
                    <a:pt x="19029" y="129941"/>
                    <a:pt x="8977" y="151050"/>
                  </a:cubicBezTo>
                  <a:cubicBezTo>
                    <a:pt x="1438" y="166989"/>
                    <a:pt x="-69" y="186662"/>
                    <a:pt x="2" y="205474"/>
                  </a:cubicBezTo>
                  <a:lnTo>
                    <a:pt x="2" y="220767"/>
                  </a:lnTo>
                  <a:lnTo>
                    <a:pt x="81135" y="220767"/>
                  </a:lnTo>
                  <a:cubicBezTo>
                    <a:pt x="83792" y="199945"/>
                    <a:pt x="95567" y="191401"/>
                    <a:pt x="105690" y="181852"/>
                  </a:cubicBezTo>
                  <a:cubicBezTo>
                    <a:pt x="133836" y="155358"/>
                    <a:pt x="135990" y="134823"/>
                    <a:pt x="138072" y="101293"/>
                  </a:cubicBezTo>
                  <a:cubicBezTo>
                    <a:pt x="139436" y="80328"/>
                    <a:pt x="139867" y="22027"/>
                    <a:pt x="139939" y="14632"/>
                  </a:cubicBezTo>
                  <a:cubicBezTo>
                    <a:pt x="139939" y="4149"/>
                    <a:pt x="130174" y="-3821"/>
                    <a:pt x="119978" y="1923"/>
                  </a:cubicBezTo>
                  <a:cubicBezTo>
                    <a:pt x="113517" y="5585"/>
                    <a:pt x="111506" y="13411"/>
                    <a:pt x="110501" y="20088"/>
                  </a:cubicBezTo>
                  <a:cubicBezTo>
                    <a:pt x="108563" y="33156"/>
                    <a:pt x="110716" y="79610"/>
                    <a:pt x="103393" y="92103"/>
                  </a:cubicBezTo>
                </a:path>
              </a:pathLst>
            </a:custGeom>
            <a:noFill/>
            <a:ln w="10762" cap="rnd">
              <a:solidFill>
                <a:srgbClr val="002949"/>
              </a:solidFill>
              <a:prstDash val="solid"/>
              <a:round/>
            </a:ln>
          </p:spPr>
          <p:txBody>
            <a:bodyPr rtlCol="0" anchor="ctr"/>
            <a:lstStyle/>
            <a:p>
              <a:endParaRPr lang="en-US" dirty="0">
                <a:latin typeface="Source Sans Pro" panose="020B0503030403020204" pitchFamily="34" charset="0"/>
              </a:endParaRPr>
            </a:p>
          </p:txBody>
        </p:sp>
        <p:sp>
          <p:nvSpPr>
            <p:cNvPr id="129" name="Freeform 1329">
              <a:extLst>
                <a:ext uri="{FF2B5EF4-FFF2-40B4-BE49-F238E27FC236}">
                  <a16:creationId xmlns:a16="http://schemas.microsoft.com/office/drawing/2014/main" id="{2EB4FC49-5735-A1FB-79BE-1E522A5E50D3}"/>
                </a:ext>
              </a:extLst>
            </p:cNvPr>
            <p:cNvSpPr/>
            <p:nvPr/>
          </p:nvSpPr>
          <p:spPr>
            <a:xfrm>
              <a:off x="8165853" y="1659653"/>
              <a:ext cx="139936" cy="220766"/>
            </a:xfrm>
            <a:custGeom>
              <a:avLst/>
              <a:gdLst>
                <a:gd name="connsiteX0" fmla="*/ 36546 w 139936"/>
                <a:gd name="connsiteY0" fmla="*/ 92103 h 220766"/>
                <a:gd name="connsiteX1" fmla="*/ 29437 w 139936"/>
                <a:gd name="connsiteY1" fmla="*/ 20088 h 220766"/>
                <a:gd name="connsiteX2" fmla="*/ 19960 w 139936"/>
                <a:gd name="connsiteY2" fmla="*/ 1923 h 220766"/>
                <a:gd name="connsiteX3" fmla="*/ 0 w 139936"/>
                <a:gd name="connsiteY3" fmla="*/ 14632 h 220766"/>
                <a:gd name="connsiteX4" fmla="*/ 1867 w 139936"/>
                <a:gd name="connsiteY4" fmla="*/ 101293 h 220766"/>
                <a:gd name="connsiteX5" fmla="*/ 34248 w 139936"/>
                <a:gd name="connsiteY5" fmla="*/ 181852 h 220766"/>
                <a:gd name="connsiteX6" fmla="*/ 58875 w 139936"/>
                <a:gd name="connsiteY6" fmla="*/ 220767 h 220766"/>
                <a:gd name="connsiteX7" fmla="*/ 139936 w 139936"/>
                <a:gd name="connsiteY7" fmla="*/ 220767 h 220766"/>
                <a:gd name="connsiteX8" fmla="*/ 130961 w 139936"/>
                <a:gd name="connsiteY8" fmla="*/ 151122 h 220766"/>
                <a:gd name="connsiteX9" fmla="*/ 83359 w 139936"/>
                <a:gd name="connsiteY9" fmla="*/ 101939 h 220766"/>
                <a:gd name="connsiteX10" fmla="*/ 59881 w 139936"/>
                <a:gd name="connsiteY10" fmla="*/ 76235 h 220766"/>
                <a:gd name="connsiteX11" fmla="*/ 49182 w 139936"/>
                <a:gd name="connsiteY11" fmla="*/ 67763 h 220766"/>
                <a:gd name="connsiteX12" fmla="*/ 37264 w 139936"/>
                <a:gd name="connsiteY12" fmla="*/ 72286 h 220766"/>
                <a:gd name="connsiteX13" fmla="*/ 46310 w 139936"/>
                <a:gd name="connsiteY13" fmla="*/ 106965 h 220766"/>
                <a:gd name="connsiteX14" fmla="*/ 76179 w 139936"/>
                <a:gd name="connsiteY14" fmla="*/ 150906 h 22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6" h="220766">
                  <a:moveTo>
                    <a:pt x="36546" y="92103"/>
                  </a:moveTo>
                  <a:cubicBezTo>
                    <a:pt x="29222" y="79538"/>
                    <a:pt x="31376" y="33156"/>
                    <a:pt x="29437" y="20088"/>
                  </a:cubicBezTo>
                  <a:cubicBezTo>
                    <a:pt x="28433" y="13411"/>
                    <a:pt x="26422" y="5585"/>
                    <a:pt x="19960" y="1923"/>
                  </a:cubicBezTo>
                  <a:cubicBezTo>
                    <a:pt x="9765" y="-3821"/>
                    <a:pt x="0" y="4149"/>
                    <a:pt x="0" y="14632"/>
                  </a:cubicBezTo>
                  <a:cubicBezTo>
                    <a:pt x="0" y="22027"/>
                    <a:pt x="503" y="80328"/>
                    <a:pt x="1867" y="101293"/>
                  </a:cubicBezTo>
                  <a:cubicBezTo>
                    <a:pt x="4021" y="134752"/>
                    <a:pt x="6103" y="155358"/>
                    <a:pt x="34248" y="181852"/>
                  </a:cubicBezTo>
                  <a:cubicBezTo>
                    <a:pt x="44516" y="191473"/>
                    <a:pt x="56434" y="199443"/>
                    <a:pt x="58875" y="220767"/>
                  </a:cubicBezTo>
                  <a:lnTo>
                    <a:pt x="139936" y="220767"/>
                  </a:lnTo>
                  <a:cubicBezTo>
                    <a:pt x="139936" y="202386"/>
                    <a:pt x="138357" y="166630"/>
                    <a:pt x="130961" y="151122"/>
                  </a:cubicBezTo>
                  <a:cubicBezTo>
                    <a:pt x="120981" y="130013"/>
                    <a:pt x="100591" y="116945"/>
                    <a:pt x="83359" y="101939"/>
                  </a:cubicBezTo>
                  <a:cubicBezTo>
                    <a:pt x="74384" y="94113"/>
                    <a:pt x="66989" y="85785"/>
                    <a:pt x="59881" y="76235"/>
                  </a:cubicBezTo>
                  <a:cubicBezTo>
                    <a:pt x="57152" y="72574"/>
                    <a:pt x="54064" y="68481"/>
                    <a:pt x="49182" y="67763"/>
                  </a:cubicBezTo>
                  <a:cubicBezTo>
                    <a:pt x="44803" y="67117"/>
                    <a:pt x="40064" y="68912"/>
                    <a:pt x="37264" y="72286"/>
                  </a:cubicBezTo>
                  <a:cubicBezTo>
                    <a:pt x="28361" y="83343"/>
                    <a:pt x="39418" y="98708"/>
                    <a:pt x="46310" y="106965"/>
                  </a:cubicBezTo>
                  <a:cubicBezTo>
                    <a:pt x="57798" y="120751"/>
                    <a:pt x="70363" y="133675"/>
                    <a:pt x="76179" y="150906"/>
                  </a:cubicBezTo>
                </a:path>
              </a:pathLst>
            </a:custGeom>
            <a:noFill/>
            <a:ln w="10762" cap="rnd">
              <a:solidFill>
                <a:srgbClr val="002949"/>
              </a:solidFill>
              <a:prstDash val="solid"/>
              <a:round/>
            </a:ln>
          </p:spPr>
          <p:txBody>
            <a:bodyPr rtlCol="0" anchor="ctr"/>
            <a:lstStyle/>
            <a:p>
              <a:endParaRPr lang="en-US" dirty="0">
                <a:latin typeface="Source Sans Pro" panose="020B0503030403020204" pitchFamily="34" charset="0"/>
              </a:endParaRPr>
            </a:p>
          </p:txBody>
        </p:sp>
        <p:grpSp>
          <p:nvGrpSpPr>
            <p:cNvPr id="130" name="Graphic 5">
              <a:extLst>
                <a:ext uri="{FF2B5EF4-FFF2-40B4-BE49-F238E27FC236}">
                  <a16:creationId xmlns:a16="http://schemas.microsoft.com/office/drawing/2014/main" id="{28D6BCE4-3BC1-AABE-0901-A6527C702566}"/>
                </a:ext>
              </a:extLst>
            </p:cNvPr>
            <p:cNvGrpSpPr/>
            <p:nvPr/>
          </p:nvGrpSpPr>
          <p:grpSpPr>
            <a:xfrm>
              <a:off x="8268957" y="1422414"/>
              <a:ext cx="123925" cy="123925"/>
              <a:chOff x="8268957" y="1422414"/>
              <a:chExt cx="123925" cy="123925"/>
            </a:xfrm>
          </p:grpSpPr>
          <p:sp>
            <p:nvSpPr>
              <p:cNvPr id="142" name="Freeform 1331">
                <a:extLst>
                  <a:ext uri="{FF2B5EF4-FFF2-40B4-BE49-F238E27FC236}">
                    <a16:creationId xmlns:a16="http://schemas.microsoft.com/office/drawing/2014/main" id="{74FB04DB-14B3-ACE5-0019-8AC5C010DB43}"/>
                  </a:ext>
                </a:extLst>
              </p:cNvPr>
              <p:cNvSpPr/>
              <p:nvPr/>
            </p:nvSpPr>
            <p:spPr>
              <a:xfrm>
                <a:off x="8268957" y="1422414"/>
                <a:ext cx="123925" cy="123925"/>
              </a:xfrm>
              <a:custGeom>
                <a:avLst/>
                <a:gdLst>
                  <a:gd name="connsiteX0" fmla="*/ 123925 w 123925"/>
                  <a:gd name="connsiteY0" fmla="*/ 61963 h 123925"/>
                  <a:gd name="connsiteX1" fmla="*/ 61963 w 123925"/>
                  <a:gd name="connsiteY1" fmla="*/ 123925 h 123925"/>
                  <a:gd name="connsiteX2" fmla="*/ 0 w 123925"/>
                  <a:gd name="connsiteY2" fmla="*/ 61963 h 123925"/>
                  <a:gd name="connsiteX3" fmla="*/ 61963 w 123925"/>
                  <a:gd name="connsiteY3" fmla="*/ 0 h 123925"/>
                  <a:gd name="connsiteX4" fmla="*/ 123925 w 123925"/>
                  <a:gd name="connsiteY4" fmla="*/ 61963 h 123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25" h="123925">
                    <a:moveTo>
                      <a:pt x="123925" y="61963"/>
                    </a:moveTo>
                    <a:cubicBezTo>
                      <a:pt x="123925" y="96184"/>
                      <a:pt x="96184" y="123925"/>
                      <a:pt x="61963" y="123925"/>
                    </a:cubicBezTo>
                    <a:cubicBezTo>
                      <a:pt x="27741" y="123925"/>
                      <a:pt x="0" y="96184"/>
                      <a:pt x="0" y="61963"/>
                    </a:cubicBezTo>
                    <a:cubicBezTo>
                      <a:pt x="0" y="27742"/>
                      <a:pt x="27741" y="0"/>
                      <a:pt x="61963" y="0"/>
                    </a:cubicBezTo>
                    <a:cubicBezTo>
                      <a:pt x="96184" y="0"/>
                      <a:pt x="123925" y="27742"/>
                      <a:pt x="123925" y="61963"/>
                    </a:cubicBezTo>
                    <a:close/>
                  </a:path>
                </a:pathLst>
              </a:custGeom>
              <a:noFill/>
              <a:ln w="10762" cap="rnd">
                <a:solidFill>
                  <a:srgbClr val="002949"/>
                </a:solidFill>
                <a:prstDash val="solid"/>
                <a:round/>
              </a:ln>
            </p:spPr>
            <p:txBody>
              <a:bodyPr rtlCol="0" anchor="ctr"/>
              <a:lstStyle/>
              <a:p>
                <a:endParaRPr lang="en-US" dirty="0">
                  <a:latin typeface="Source Sans Pro" panose="020B0503030403020204" pitchFamily="34" charset="0"/>
                </a:endParaRPr>
              </a:p>
            </p:txBody>
          </p:sp>
          <p:sp>
            <p:nvSpPr>
              <p:cNvPr id="143" name="Freeform 1332">
                <a:extLst>
                  <a:ext uri="{FF2B5EF4-FFF2-40B4-BE49-F238E27FC236}">
                    <a16:creationId xmlns:a16="http://schemas.microsoft.com/office/drawing/2014/main" id="{DA56E0B3-E054-1802-F54E-9D89DAEA22B2}"/>
                  </a:ext>
                </a:extLst>
              </p:cNvPr>
              <p:cNvSpPr/>
              <p:nvPr/>
            </p:nvSpPr>
            <p:spPr>
              <a:xfrm>
                <a:off x="8310529" y="1443595"/>
                <a:ext cx="40925" cy="81492"/>
              </a:xfrm>
              <a:custGeom>
                <a:avLst/>
                <a:gdLst>
                  <a:gd name="connsiteX0" fmla="*/ 16729 w 40925"/>
                  <a:gd name="connsiteY0" fmla="*/ 71943 h 81492"/>
                  <a:gd name="connsiteX1" fmla="*/ 0 w 40925"/>
                  <a:gd name="connsiteY1" fmla="*/ 64691 h 81492"/>
                  <a:gd name="connsiteX2" fmla="*/ 6103 w 40925"/>
                  <a:gd name="connsiteY2" fmla="*/ 55285 h 81492"/>
                  <a:gd name="connsiteX3" fmla="*/ 19745 w 40925"/>
                  <a:gd name="connsiteY3" fmla="*/ 60814 h 81492"/>
                  <a:gd name="connsiteX4" fmla="*/ 27427 w 40925"/>
                  <a:gd name="connsiteY4" fmla="*/ 54208 h 81492"/>
                  <a:gd name="connsiteX5" fmla="*/ 2297 w 40925"/>
                  <a:gd name="connsiteY5" fmla="*/ 27427 h 81492"/>
                  <a:gd name="connsiteX6" fmla="*/ 16801 w 40925"/>
                  <a:gd name="connsiteY6" fmla="*/ 9837 h 81492"/>
                  <a:gd name="connsiteX7" fmla="*/ 16801 w 40925"/>
                  <a:gd name="connsiteY7" fmla="*/ 0 h 81492"/>
                  <a:gd name="connsiteX8" fmla="*/ 26063 w 40925"/>
                  <a:gd name="connsiteY8" fmla="*/ 0 h 81492"/>
                  <a:gd name="connsiteX9" fmla="*/ 26063 w 40925"/>
                  <a:gd name="connsiteY9" fmla="*/ 9621 h 81492"/>
                  <a:gd name="connsiteX10" fmla="*/ 40279 w 40925"/>
                  <a:gd name="connsiteY10" fmla="*/ 17447 h 81492"/>
                  <a:gd name="connsiteX11" fmla="*/ 33243 w 40925"/>
                  <a:gd name="connsiteY11" fmla="*/ 25417 h 81492"/>
                  <a:gd name="connsiteX12" fmla="*/ 22832 w 40925"/>
                  <a:gd name="connsiteY12" fmla="*/ 20678 h 81492"/>
                  <a:gd name="connsiteX13" fmla="*/ 15795 w 40925"/>
                  <a:gd name="connsiteY13" fmla="*/ 26781 h 81492"/>
                  <a:gd name="connsiteX14" fmla="*/ 40925 w 40925"/>
                  <a:gd name="connsiteY14" fmla="*/ 53275 h 81492"/>
                  <a:gd name="connsiteX15" fmla="*/ 26063 w 40925"/>
                  <a:gd name="connsiteY15" fmla="*/ 71584 h 81492"/>
                  <a:gd name="connsiteX16" fmla="*/ 26063 w 40925"/>
                  <a:gd name="connsiteY16" fmla="*/ 81492 h 81492"/>
                  <a:gd name="connsiteX17" fmla="*/ 16801 w 40925"/>
                  <a:gd name="connsiteY17" fmla="*/ 81492 h 81492"/>
                  <a:gd name="connsiteX18" fmla="*/ 16801 w 40925"/>
                  <a:gd name="connsiteY18" fmla="*/ 71943 h 8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925" h="81492">
                    <a:moveTo>
                      <a:pt x="16729" y="71943"/>
                    </a:moveTo>
                    <a:cubicBezTo>
                      <a:pt x="11129" y="71297"/>
                      <a:pt x="4452" y="68784"/>
                      <a:pt x="0" y="64691"/>
                    </a:cubicBezTo>
                    <a:lnTo>
                      <a:pt x="6103" y="55285"/>
                    </a:lnTo>
                    <a:cubicBezTo>
                      <a:pt x="10985" y="58875"/>
                      <a:pt x="15150" y="60814"/>
                      <a:pt x="19745" y="60814"/>
                    </a:cubicBezTo>
                    <a:cubicBezTo>
                      <a:pt x="25058" y="60814"/>
                      <a:pt x="27427" y="58588"/>
                      <a:pt x="27427" y="54208"/>
                    </a:cubicBezTo>
                    <a:cubicBezTo>
                      <a:pt x="27427" y="44372"/>
                      <a:pt x="2297" y="44587"/>
                      <a:pt x="2297" y="27427"/>
                    </a:cubicBezTo>
                    <a:cubicBezTo>
                      <a:pt x="2297" y="18093"/>
                      <a:pt x="7826" y="11632"/>
                      <a:pt x="16801" y="9837"/>
                    </a:cubicBezTo>
                    <a:lnTo>
                      <a:pt x="16801" y="0"/>
                    </a:lnTo>
                    <a:lnTo>
                      <a:pt x="26063" y="0"/>
                    </a:lnTo>
                    <a:lnTo>
                      <a:pt x="26063" y="9621"/>
                    </a:lnTo>
                    <a:cubicBezTo>
                      <a:pt x="32166" y="10483"/>
                      <a:pt x="36545" y="13498"/>
                      <a:pt x="40279" y="17447"/>
                    </a:cubicBezTo>
                    <a:lnTo>
                      <a:pt x="33243" y="25417"/>
                    </a:lnTo>
                    <a:cubicBezTo>
                      <a:pt x="29796" y="22258"/>
                      <a:pt x="26853" y="20678"/>
                      <a:pt x="22832" y="20678"/>
                    </a:cubicBezTo>
                    <a:cubicBezTo>
                      <a:pt x="18237" y="20678"/>
                      <a:pt x="15795" y="22473"/>
                      <a:pt x="15795" y="26781"/>
                    </a:cubicBezTo>
                    <a:cubicBezTo>
                      <a:pt x="15795" y="35828"/>
                      <a:pt x="40925" y="35038"/>
                      <a:pt x="40925" y="53275"/>
                    </a:cubicBezTo>
                    <a:cubicBezTo>
                      <a:pt x="40925" y="62393"/>
                      <a:pt x="35900" y="69430"/>
                      <a:pt x="26063" y="71584"/>
                    </a:cubicBezTo>
                    <a:lnTo>
                      <a:pt x="26063" y="81492"/>
                    </a:lnTo>
                    <a:lnTo>
                      <a:pt x="16801" y="81492"/>
                    </a:lnTo>
                    <a:lnTo>
                      <a:pt x="16801" y="71943"/>
                    </a:lnTo>
                    <a:close/>
                  </a:path>
                </a:pathLst>
              </a:custGeom>
              <a:solidFill>
                <a:srgbClr val="002949"/>
              </a:solidFill>
              <a:ln w="0" cap="flat">
                <a:noFill/>
                <a:prstDash val="solid"/>
                <a:miter/>
              </a:ln>
            </p:spPr>
            <p:txBody>
              <a:bodyPr rtlCol="0" anchor="ctr"/>
              <a:lstStyle/>
              <a:p>
                <a:endParaRPr lang="en-US" dirty="0">
                  <a:latin typeface="Source Sans Pro" panose="020B0503030403020204" pitchFamily="34" charset="0"/>
                </a:endParaRPr>
              </a:p>
            </p:txBody>
          </p:sp>
        </p:grpSp>
        <p:grpSp>
          <p:nvGrpSpPr>
            <p:cNvPr id="131" name="Graphic 5">
              <a:extLst>
                <a:ext uri="{FF2B5EF4-FFF2-40B4-BE49-F238E27FC236}">
                  <a16:creationId xmlns:a16="http://schemas.microsoft.com/office/drawing/2014/main" id="{D5BF6E2B-A31D-745E-B634-D8B3DBD64A0D}"/>
                </a:ext>
              </a:extLst>
            </p:cNvPr>
            <p:cNvGrpSpPr/>
            <p:nvPr/>
          </p:nvGrpSpPr>
          <p:grpSpPr>
            <a:xfrm>
              <a:off x="8407673" y="1495505"/>
              <a:ext cx="123925" cy="123925"/>
              <a:chOff x="8407673" y="1495505"/>
              <a:chExt cx="123925" cy="123925"/>
            </a:xfrm>
            <a:noFill/>
          </p:grpSpPr>
          <p:sp>
            <p:nvSpPr>
              <p:cNvPr id="140" name="Freeform 1334">
                <a:extLst>
                  <a:ext uri="{FF2B5EF4-FFF2-40B4-BE49-F238E27FC236}">
                    <a16:creationId xmlns:a16="http://schemas.microsoft.com/office/drawing/2014/main" id="{BDA50190-FBE1-64CA-E13F-58F8D12A8946}"/>
                  </a:ext>
                </a:extLst>
              </p:cNvPr>
              <p:cNvSpPr/>
              <p:nvPr/>
            </p:nvSpPr>
            <p:spPr>
              <a:xfrm>
                <a:off x="8407673" y="1495505"/>
                <a:ext cx="123925" cy="123925"/>
              </a:xfrm>
              <a:custGeom>
                <a:avLst/>
                <a:gdLst>
                  <a:gd name="connsiteX0" fmla="*/ 123925 w 123925"/>
                  <a:gd name="connsiteY0" fmla="*/ 61963 h 123925"/>
                  <a:gd name="connsiteX1" fmla="*/ 61963 w 123925"/>
                  <a:gd name="connsiteY1" fmla="*/ 123925 h 123925"/>
                  <a:gd name="connsiteX2" fmla="*/ 0 w 123925"/>
                  <a:gd name="connsiteY2" fmla="*/ 61963 h 123925"/>
                  <a:gd name="connsiteX3" fmla="*/ 61963 w 123925"/>
                  <a:gd name="connsiteY3" fmla="*/ 0 h 123925"/>
                  <a:gd name="connsiteX4" fmla="*/ 123925 w 123925"/>
                  <a:gd name="connsiteY4" fmla="*/ 61963 h 123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25" h="123925">
                    <a:moveTo>
                      <a:pt x="123925" y="61963"/>
                    </a:moveTo>
                    <a:cubicBezTo>
                      <a:pt x="123925" y="96184"/>
                      <a:pt x="96184" y="123925"/>
                      <a:pt x="61963" y="123925"/>
                    </a:cubicBezTo>
                    <a:cubicBezTo>
                      <a:pt x="27741" y="123925"/>
                      <a:pt x="0" y="96184"/>
                      <a:pt x="0" y="61963"/>
                    </a:cubicBezTo>
                    <a:cubicBezTo>
                      <a:pt x="0" y="27742"/>
                      <a:pt x="27741" y="0"/>
                      <a:pt x="61963" y="0"/>
                    </a:cubicBezTo>
                    <a:cubicBezTo>
                      <a:pt x="96184" y="0"/>
                      <a:pt x="123925" y="27742"/>
                      <a:pt x="123925" y="61963"/>
                    </a:cubicBezTo>
                    <a:close/>
                  </a:path>
                </a:pathLst>
              </a:custGeom>
              <a:noFill/>
              <a:ln w="10762" cap="rnd">
                <a:solidFill>
                  <a:srgbClr val="002949"/>
                </a:solidFill>
                <a:prstDash val="solid"/>
                <a:round/>
              </a:ln>
            </p:spPr>
            <p:txBody>
              <a:bodyPr rtlCol="0" anchor="ctr"/>
              <a:lstStyle/>
              <a:p>
                <a:endParaRPr lang="en-US" dirty="0">
                  <a:latin typeface="Source Sans Pro" panose="020B0503030403020204" pitchFamily="34" charset="0"/>
                </a:endParaRPr>
              </a:p>
            </p:txBody>
          </p:sp>
          <p:sp>
            <p:nvSpPr>
              <p:cNvPr id="141" name="Freeform 1335">
                <a:extLst>
                  <a:ext uri="{FF2B5EF4-FFF2-40B4-BE49-F238E27FC236}">
                    <a16:creationId xmlns:a16="http://schemas.microsoft.com/office/drawing/2014/main" id="{D741A0F1-21E7-8E9B-E93B-12DF426B8CC8}"/>
                  </a:ext>
                </a:extLst>
              </p:cNvPr>
              <p:cNvSpPr/>
              <p:nvPr/>
            </p:nvSpPr>
            <p:spPr>
              <a:xfrm>
                <a:off x="8439192" y="1527241"/>
                <a:ext cx="60885" cy="60526"/>
              </a:xfrm>
              <a:custGeom>
                <a:avLst/>
                <a:gdLst>
                  <a:gd name="connsiteX0" fmla="*/ 19386 w 60885"/>
                  <a:gd name="connsiteY0" fmla="*/ 19386 h 60526"/>
                  <a:gd name="connsiteX1" fmla="*/ 0 w 60885"/>
                  <a:gd name="connsiteY1" fmla="*/ 19386 h 60526"/>
                  <a:gd name="connsiteX2" fmla="*/ 0 w 60885"/>
                  <a:gd name="connsiteY2" fmla="*/ 41141 h 60526"/>
                  <a:gd name="connsiteX3" fmla="*/ 19386 w 60885"/>
                  <a:gd name="connsiteY3" fmla="*/ 41141 h 60526"/>
                  <a:gd name="connsiteX4" fmla="*/ 19386 w 60885"/>
                  <a:gd name="connsiteY4" fmla="*/ 60527 h 60526"/>
                  <a:gd name="connsiteX5" fmla="*/ 41213 w 60885"/>
                  <a:gd name="connsiteY5" fmla="*/ 60527 h 60526"/>
                  <a:gd name="connsiteX6" fmla="*/ 41213 w 60885"/>
                  <a:gd name="connsiteY6" fmla="*/ 41141 h 60526"/>
                  <a:gd name="connsiteX7" fmla="*/ 60885 w 60885"/>
                  <a:gd name="connsiteY7" fmla="*/ 41141 h 60526"/>
                  <a:gd name="connsiteX8" fmla="*/ 60885 w 60885"/>
                  <a:gd name="connsiteY8" fmla="*/ 19386 h 60526"/>
                  <a:gd name="connsiteX9" fmla="*/ 41213 w 60885"/>
                  <a:gd name="connsiteY9" fmla="*/ 19386 h 60526"/>
                  <a:gd name="connsiteX10" fmla="*/ 41213 w 60885"/>
                  <a:gd name="connsiteY10" fmla="*/ 0 h 60526"/>
                  <a:gd name="connsiteX11" fmla="*/ 19386 w 60885"/>
                  <a:gd name="connsiteY11" fmla="*/ 0 h 60526"/>
                  <a:gd name="connsiteX12" fmla="*/ 19386 w 60885"/>
                  <a:gd name="connsiteY12" fmla="*/ 19386 h 60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85" h="60526">
                    <a:moveTo>
                      <a:pt x="19386" y="19386"/>
                    </a:moveTo>
                    <a:lnTo>
                      <a:pt x="0" y="19386"/>
                    </a:lnTo>
                    <a:lnTo>
                      <a:pt x="0" y="41141"/>
                    </a:lnTo>
                    <a:lnTo>
                      <a:pt x="19386" y="41141"/>
                    </a:lnTo>
                    <a:lnTo>
                      <a:pt x="19386" y="60527"/>
                    </a:lnTo>
                    <a:lnTo>
                      <a:pt x="41213" y="60527"/>
                    </a:lnTo>
                    <a:lnTo>
                      <a:pt x="41213" y="41141"/>
                    </a:lnTo>
                    <a:lnTo>
                      <a:pt x="60885" y="41141"/>
                    </a:lnTo>
                    <a:lnTo>
                      <a:pt x="60885" y="19386"/>
                    </a:lnTo>
                    <a:lnTo>
                      <a:pt x="41213" y="19386"/>
                    </a:lnTo>
                    <a:lnTo>
                      <a:pt x="41213" y="0"/>
                    </a:lnTo>
                    <a:lnTo>
                      <a:pt x="19386" y="0"/>
                    </a:lnTo>
                    <a:lnTo>
                      <a:pt x="19386" y="19386"/>
                    </a:lnTo>
                    <a:close/>
                  </a:path>
                </a:pathLst>
              </a:custGeom>
              <a:noFill/>
              <a:ln w="10762" cap="rnd">
                <a:solidFill>
                  <a:srgbClr val="002949"/>
                </a:solidFill>
                <a:prstDash val="solid"/>
                <a:round/>
              </a:ln>
            </p:spPr>
            <p:txBody>
              <a:bodyPr rtlCol="0" anchor="ctr"/>
              <a:lstStyle/>
              <a:p>
                <a:endParaRPr lang="en-US" dirty="0">
                  <a:latin typeface="Source Sans Pro" panose="020B0503030403020204" pitchFamily="34" charset="0"/>
                </a:endParaRPr>
              </a:p>
            </p:txBody>
          </p:sp>
        </p:grpSp>
        <p:grpSp>
          <p:nvGrpSpPr>
            <p:cNvPr id="132" name="Graphic 5">
              <a:extLst>
                <a:ext uri="{FF2B5EF4-FFF2-40B4-BE49-F238E27FC236}">
                  <a16:creationId xmlns:a16="http://schemas.microsoft.com/office/drawing/2014/main" id="{F7772752-2E41-EEBA-BAA2-77AF1D280C78}"/>
                </a:ext>
              </a:extLst>
            </p:cNvPr>
            <p:cNvGrpSpPr/>
            <p:nvPr/>
          </p:nvGrpSpPr>
          <p:grpSpPr>
            <a:xfrm>
              <a:off x="8130313" y="1494069"/>
              <a:ext cx="123925" cy="123925"/>
              <a:chOff x="8130313" y="1494069"/>
              <a:chExt cx="123925" cy="123925"/>
            </a:xfrm>
            <a:noFill/>
          </p:grpSpPr>
          <p:sp>
            <p:nvSpPr>
              <p:cNvPr id="136" name="Freeform 1337">
                <a:extLst>
                  <a:ext uri="{FF2B5EF4-FFF2-40B4-BE49-F238E27FC236}">
                    <a16:creationId xmlns:a16="http://schemas.microsoft.com/office/drawing/2014/main" id="{D33BCEE3-6C1D-956C-FE9E-BE3DD3BCE637}"/>
                  </a:ext>
                </a:extLst>
              </p:cNvPr>
              <p:cNvSpPr/>
              <p:nvPr/>
            </p:nvSpPr>
            <p:spPr>
              <a:xfrm>
                <a:off x="8130313" y="1494069"/>
                <a:ext cx="123925" cy="123925"/>
              </a:xfrm>
              <a:custGeom>
                <a:avLst/>
                <a:gdLst>
                  <a:gd name="connsiteX0" fmla="*/ 123925 w 123925"/>
                  <a:gd name="connsiteY0" fmla="*/ 61963 h 123925"/>
                  <a:gd name="connsiteX1" fmla="*/ 61963 w 123925"/>
                  <a:gd name="connsiteY1" fmla="*/ 123925 h 123925"/>
                  <a:gd name="connsiteX2" fmla="*/ 0 w 123925"/>
                  <a:gd name="connsiteY2" fmla="*/ 61963 h 123925"/>
                  <a:gd name="connsiteX3" fmla="*/ 61963 w 123925"/>
                  <a:gd name="connsiteY3" fmla="*/ 0 h 123925"/>
                  <a:gd name="connsiteX4" fmla="*/ 123925 w 123925"/>
                  <a:gd name="connsiteY4" fmla="*/ 61963 h 123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25" h="123925">
                    <a:moveTo>
                      <a:pt x="123925" y="61963"/>
                    </a:moveTo>
                    <a:cubicBezTo>
                      <a:pt x="123925" y="96184"/>
                      <a:pt x="96184" y="123925"/>
                      <a:pt x="61963" y="123925"/>
                    </a:cubicBezTo>
                    <a:cubicBezTo>
                      <a:pt x="27741" y="123925"/>
                      <a:pt x="0" y="96184"/>
                      <a:pt x="0" y="61963"/>
                    </a:cubicBezTo>
                    <a:cubicBezTo>
                      <a:pt x="0" y="27742"/>
                      <a:pt x="27741" y="0"/>
                      <a:pt x="61963" y="0"/>
                    </a:cubicBezTo>
                    <a:cubicBezTo>
                      <a:pt x="96184" y="0"/>
                      <a:pt x="123925" y="27742"/>
                      <a:pt x="123925" y="61963"/>
                    </a:cubicBezTo>
                    <a:close/>
                  </a:path>
                </a:pathLst>
              </a:custGeom>
              <a:noFill/>
              <a:ln w="10762" cap="rnd">
                <a:solidFill>
                  <a:srgbClr val="002949"/>
                </a:solidFill>
                <a:prstDash val="solid"/>
                <a:round/>
              </a:ln>
            </p:spPr>
            <p:txBody>
              <a:bodyPr rtlCol="0" anchor="ctr"/>
              <a:lstStyle/>
              <a:p>
                <a:endParaRPr lang="en-US" dirty="0">
                  <a:latin typeface="Source Sans Pro" panose="020B0503030403020204" pitchFamily="34" charset="0"/>
                </a:endParaRPr>
              </a:p>
            </p:txBody>
          </p:sp>
          <p:grpSp>
            <p:nvGrpSpPr>
              <p:cNvPr id="137" name="Graphic 5">
                <a:extLst>
                  <a:ext uri="{FF2B5EF4-FFF2-40B4-BE49-F238E27FC236}">
                    <a16:creationId xmlns:a16="http://schemas.microsoft.com/office/drawing/2014/main" id="{C9162DA7-1000-E3A7-BEF7-FA12777826E3}"/>
                  </a:ext>
                </a:extLst>
              </p:cNvPr>
              <p:cNvGrpSpPr/>
              <p:nvPr/>
            </p:nvGrpSpPr>
            <p:grpSpPr>
              <a:xfrm>
                <a:off x="8157596" y="1525230"/>
                <a:ext cx="69286" cy="61603"/>
                <a:chOff x="8157596" y="1525230"/>
                <a:chExt cx="69286" cy="61603"/>
              </a:xfrm>
              <a:noFill/>
            </p:grpSpPr>
            <p:sp>
              <p:nvSpPr>
                <p:cNvPr id="138" name="Freeform 1339">
                  <a:extLst>
                    <a:ext uri="{FF2B5EF4-FFF2-40B4-BE49-F238E27FC236}">
                      <a16:creationId xmlns:a16="http://schemas.microsoft.com/office/drawing/2014/main" id="{E157FAB5-5702-C7C6-FF6D-0835A5283814}"/>
                    </a:ext>
                  </a:extLst>
                </p:cNvPr>
                <p:cNvSpPr/>
                <p:nvPr/>
              </p:nvSpPr>
              <p:spPr>
                <a:xfrm>
                  <a:off x="8157596" y="1525230"/>
                  <a:ext cx="69286" cy="61603"/>
                </a:xfrm>
                <a:custGeom>
                  <a:avLst/>
                  <a:gdLst>
                    <a:gd name="connsiteX0" fmla="*/ 16083 w 69286"/>
                    <a:gd name="connsiteY0" fmla="*/ 26350 h 61603"/>
                    <a:gd name="connsiteX1" fmla="*/ 0 w 69286"/>
                    <a:gd name="connsiteY1" fmla="*/ 26350 h 61603"/>
                    <a:gd name="connsiteX2" fmla="*/ 34823 w 69286"/>
                    <a:gd name="connsiteY2" fmla="*/ 0 h 61603"/>
                    <a:gd name="connsiteX3" fmla="*/ 69286 w 69286"/>
                    <a:gd name="connsiteY3" fmla="*/ 26350 h 61603"/>
                    <a:gd name="connsiteX4" fmla="*/ 54209 w 69286"/>
                    <a:gd name="connsiteY4" fmla="*/ 26350 h 61603"/>
                    <a:gd name="connsiteX5" fmla="*/ 54209 w 69286"/>
                    <a:gd name="connsiteY5" fmla="*/ 61604 h 61603"/>
                    <a:gd name="connsiteX6" fmla="*/ 16083 w 69286"/>
                    <a:gd name="connsiteY6" fmla="*/ 61604 h 61603"/>
                    <a:gd name="connsiteX7" fmla="*/ 16083 w 69286"/>
                    <a:gd name="connsiteY7" fmla="*/ 26350 h 61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86" h="61603">
                      <a:moveTo>
                        <a:pt x="16083" y="26350"/>
                      </a:moveTo>
                      <a:lnTo>
                        <a:pt x="0" y="26350"/>
                      </a:lnTo>
                      <a:lnTo>
                        <a:pt x="34823" y="0"/>
                      </a:lnTo>
                      <a:lnTo>
                        <a:pt x="69286" y="26350"/>
                      </a:lnTo>
                      <a:lnTo>
                        <a:pt x="54209" y="26350"/>
                      </a:lnTo>
                      <a:lnTo>
                        <a:pt x="54209" y="61604"/>
                      </a:lnTo>
                      <a:lnTo>
                        <a:pt x="16083" y="61604"/>
                      </a:lnTo>
                      <a:lnTo>
                        <a:pt x="16083" y="26350"/>
                      </a:lnTo>
                      <a:close/>
                    </a:path>
                  </a:pathLst>
                </a:custGeom>
                <a:noFill/>
                <a:ln w="10762" cap="rnd">
                  <a:solidFill>
                    <a:srgbClr val="002949"/>
                  </a:solidFill>
                  <a:prstDash val="solid"/>
                  <a:round/>
                </a:ln>
              </p:spPr>
              <p:txBody>
                <a:bodyPr rtlCol="0" anchor="ctr"/>
                <a:lstStyle/>
                <a:p>
                  <a:endParaRPr lang="en-US" dirty="0">
                    <a:latin typeface="Source Sans Pro" panose="020B0503030403020204" pitchFamily="34" charset="0"/>
                  </a:endParaRPr>
                </a:p>
              </p:txBody>
            </p:sp>
            <p:sp>
              <p:nvSpPr>
                <p:cNvPr id="139" name="Freeform 1340">
                  <a:extLst>
                    <a:ext uri="{FF2B5EF4-FFF2-40B4-BE49-F238E27FC236}">
                      <a16:creationId xmlns:a16="http://schemas.microsoft.com/office/drawing/2014/main" id="{A84B08DB-BB12-9DAF-05A5-641E2BF5EB92}"/>
                    </a:ext>
                  </a:extLst>
                </p:cNvPr>
                <p:cNvSpPr/>
                <p:nvPr/>
              </p:nvSpPr>
              <p:spPr>
                <a:xfrm>
                  <a:off x="8173679" y="1551580"/>
                  <a:ext cx="38125" cy="7179"/>
                </a:xfrm>
                <a:custGeom>
                  <a:avLst/>
                  <a:gdLst>
                    <a:gd name="connsiteX0" fmla="*/ 0 w 38125"/>
                    <a:gd name="connsiteY0" fmla="*/ 0 h 7179"/>
                    <a:gd name="connsiteX1" fmla="*/ 38126 w 38125"/>
                    <a:gd name="connsiteY1" fmla="*/ 0 h 7179"/>
                  </a:gdLst>
                  <a:ahLst/>
                  <a:cxnLst>
                    <a:cxn ang="0">
                      <a:pos x="connsiteX0" y="connsiteY0"/>
                    </a:cxn>
                    <a:cxn ang="0">
                      <a:pos x="connsiteX1" y="connsiteY1"/>
                    </a:cxn>
                  </a:cxnLst>
                  <a:rect l="l" t="t" r="r" b="b"/>
                  <a:pathLst>
                    <a:path w="38125" h="7179">
                      <a:moveTo>
                        <a:pt x="0" y="0"/>
                      </a:moveTo>
                      <a:lnTo>
                        <a:pt x="38126" y="0"/>
                      </a:lnTo>
                    </a:path>
                  </a:pathLst>
                </a:custGeom>
                <a:ln w="10762" cap="rnd">
                  <a:solidFill>
                    <a:srgbClr val="002949"/>
                  </a:solidFill>
                  <a:prstDash val="solid"/>
                  <a:round/>
                </a:ln>
              </p:spPr>
              <p:txBody>
                <a:bodyPr rtlCol="0" anchor="ctr"/>
                <a:lstStyle/>
                <a:p>
                  <a:endParaRPr lang="en-US" dirty="0">
                    <a:latin typeface="Source Sans Pro" panose="020B0503030403020204" pitchFamily="34" charset="0"/>
                  </a:endParaRPr>
                </a:p>
              </p:txBody>
            </p:sp>
          </p:grpSp>
        </p:grpSp>
        <p:grpSp>
          <p:nvGrpSpPr>
            <p:cNvPr id="133" name="Graphic 5">
              <a:extLst>
                <a:ext uri="{FF2B5EF4-FFF2-40B4-BE49-F238E27FC236}">
                  <a16:creationId xmlns:a16="http://schemas.microsoft.com/office/drawing/2014/main" id="{ABEE6A36-448C-0F4D-B763-864DF51A200C}"/>
                </a:ext>
              </a:extLst>
            </p:cNvPr>
            <p:cNvGrpSpPr/>
            <p:nvPr/>
          </p:nvGrpSpPr>
          <p:grpSpPr>
            <a:xfrm>
              <a:off x="8276639" y="1573551"/>
              <a:ext cx="113155" cy="174974"/>
              <a:chOff x="8276639" y="1573551"/>
              <a:chExt cx="113155" cy="174974"/>
            </a:xfrm>
            <a:noFill/>
          </p:grpSpPr>
          <p:sp>
            <p:nvSpPr>
              <p:cNvPr id="134" name="Freeform 1342">
                <a:extLst>
                  <a:ext uri="{FF2B5EF4-FFF2-40B4-BE49-F238E27FC236}">
                    <a16:creationId xmlns:a16="http://schemas.microsoft.com/office/drawing/2014/main" id="{F2B6DD28-74C4-036E-C571-72CCE7553F70}"/>
                  </a:ext>
                </a:extLst>
              </p:cNvPr>
              <p:cNvSpPr/>
              <p:nvPr/>
            </p:nvSpPr>
            <p:spPr>
              <a:xfrm>
                <a:off x="8301913" y="1573551"/>
                <a:ext cx="62608" cy="73450"/>
              </a:xfrm>
              <a:custGeom>
                <a:avLst/>
                <a:gdLst>
                  <a:gd name="connsiteX0" fmla="*/ 0 w 62608"/>
                  <a:gd name="connsiteY0" fmla="*/ 32238 h 73450"/>
                  <a:gd name="connsiteX1" fmla="*/ 31304 w 62608"/>
                  <a:gd name="connsiteY1" fmla="*/ 73450 h 73450"/>
                  <a:gd name="connsiteX2" fmla="*/ 62609 w 62608"/>
                  <a:gd name="connsiteY2" fmla="*/ 32238 h 73450"/>
                  <a:gd name="connsiteX3" fmla="*/ 31304 w 62608"/>
                  <a:gd name="connsiteY3" fmla="*/ 0 h 73450"/>
                  <a:gd name="connsiteX4" fmla="*/ 0 w 62608"/>
                  <a:gd name="connsiteY4" fmla="*/ 32238 h 73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08" h="73450">
                    <a:moveTo>
                      <a:pt x="0" y="32238"/>
                    </a:moveTo>
                    <a:cubicBezTo>
                      <a:pt x="0" y="50977"/>
                      <a:pt x="14001" y="73450"/>
                      <a:pt x="31304" y="73450"/>
                    </a:cubicBezTo>
                    <a:cubicBezTo>
                      <a:pt x="48608" y="73450"/>
                      <a:pt x="62609" y="50977"/>
                      <a:pt x="62609" y="32238"/>
                    </a:cubicBezTo>
                    <a:cubicBezTo>
                      <a:pt x="62609" y="13498"/>
                      <a:pt x="48608" y="0"/>
                      <a:pt x="31304" y="0"/>
                    </a:cubicBezTo>
                    <a:cubicBezTo>
                      <a:pt x="14001" y="0"/>
                      <a:pt x="0" y="13570"/>
                      <a:pt x="0" y="32238"/>
                    </a:cubicBezTo>
                    <a:close/>
                  </a:path>
                </a:pathLst>
              </a:custGeom>
              <a:noFill/>
              <a:ln w="10762" cap="rnd">
                <a:solidFill>
                  <a:srgbClr val="002949"/>
                </a:solidFill>
                <a:prstDash val="solid"/>
                <a:round/>
              </a:ln>
            </p:spPr>
            <p:txBody>
              <a:bodyPr rtlCol="0" anchor="ctr"/>
              <a:lstStyle/>
              <a:p>
                <a:endParaRPr lang="en-US" dirty="0">
                  <a:latin typeface="Source Sans Pro" panose="020B0503030403020204" pitchFamily="34" charset="0"/>
                </a:endParaRPr>
              </a:p>
            </p:txBody>
          </p:sp>
          <p:sp>
            <p:nvSpPr>
              <p:cNvPr id="135" name="Freeform 1343">
                <a:extLst>
                  <a:ext uri="{FF2B5EF4-FFF2-40B4-BE49-F238E27FC236}">
                    <a16:creationId xmlns:a16="http://schemas.microsoft.com/office/drawing/2014/main" id="{F6A01950-8B31-BD8A-5B6E-5064BFF3EB93}"/>
                  </a:ext>
                </a:extLst>
              </p:cNvPr>
              <p:cNvSpPr/>
              <p:nvPr/>
            </p:nvSpPr>
            <p:spPr>
              <a:xfrm>
                <a:off x="8276639" y="1663515"/>
                <a:ext cx="113155" cy="85010"/>
              </a:xfrm>
              <a:custGeom>
                <a:avLst/>
                <a:gdLst>
                  <a:gd name="connsiteX0" fmla="*/ 72948 w 113155"/>
                  <a:gd name="connsiteY0" fmla="*/ 0 h 85010"/>
                  <a:gd name="connsiteX1" fmla="*/ 57152 w 113155"/>
                  <a:gd name="connsiteY1" fmla="*/ 23478 h 85010"/>
                  <a:gd name="connsiteX2" fmla="*/ 57152 w 113155"/>
                  <a:gd name="connsiteY2" fmla="*/ 23478 h 85010"/>
                  <a:gd name="connsiteX3" fmla="*/ 41356 w 113155"/>
                  <a:gd name="connsiteY3" fmla="*/ 0 h 85010"/>
                  <a:gd name="connsiteX4" fmla="*/ 72948 w 113155"/>
                  <a:gd name="connsiteY4" fmla="*/ 0 h 85010"/>
                  <a:gd name="connsiteX5" fmla="*/ 79482 w 113155"/>
                  <a:gd name="connsiteY5" fmla="*/ 0 h 85010"/>
                  <a:gd name="connsiteX6" fmla="*/ 113155 w 113155"/>
                  <a:gd name="connsiteY6" fmla="*/ 33674 h 85010"/>
                  <a:gd name="connsiteX7" fmla="*/ 108776 w 113155"/>
                  <a:gd name="connsiteY7" fmla="*/ 85010 h 85010"/>
                  <a:gd name="connsiteX8" fmla="*/ 4380 w 113155"/>
                  <a:gd name="connsiteY8" fmla="*/ 85010 h 85010"/>
                  <a:gd name="connsiteX9" fmla="*/ 0 w 113155"/>
                  <a:gd name="connsiteY9" fmla="*/ 33674 h 85010"/>
                  <a:gd name="connsiteX10" fmla="*/ 33674 w 113155"/>
                  <a:gd name="connsiteY10" fmla="*/ 0 h 85010"/>
                  <a:gd name="connsiteX11" fmla="*/ 72948 w 113155"/>
                  <a:gd name="connsiteY11" fmla="*/ 0 h 8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155" h="85010">
                    <a:moveTo>
                      <a:pt x="72948" y="0"/>
                    </a:moveTo>
                    <a:lnTo>
                      <a:pt x="57152" y="23478"/>
                    </a:lnTo>
                    <a:lnTo>
                      <a:pt x="57152" y="23478"/>
                    </a:lnTo>
                    <a:lnTo>
                      <a:pt x="41356" y="0"/>
                    </a:lnTo>
                    <a:moveTo>
                      <a:pt x="72948" y="0"/>
                    </a:moveTo>
                    <a:lnTo>
                      <a:pt x="79482" y="0"/>
                    </a:lnTo>
                    <a:cubicBezTo>
                      <a:pt x="98078" y="0"/>
                      <a:pt x="113155" y="15078"/>
                      <a:pt x="113155" y="33674"/>
                    </a:cubicBezTo>
                    <a:lnTo>
                      <a:pt x="108776" y="85010"/>
                    </a:lnTo>
                    <a:lnTo>
                      <a:pt x="4380" y="85010"/>
                    </a:lnTo>
                    <a:lnTo>
                      <a:pt x="0" y="33674"/>
                    </a:lnTo>
                    <a:cubicBezTo>
                      <a:pt x="0" y="15078"/>
                      <a:pt x="15078" y="0"/>
                      <a:pt x="33674" y="0"/>
                    </a:cubicBezTo>
                    <a:lnTo>
                      <a:pt x="72948" y="0"/>
                    </a:lnTo>
                    <a:close/>
                  </a:path>
                </a:pathLst>
              </a:custGeom>
              <a:noFill/>
              <a:ln w="10762" cap="rnd">
                <a:solidFill>
                  <a:srgbClr val="002949"/>
                </a:solidFill>
                <a:prstDash val="solid"/>
                <a:round/>
              </a:ln>
            </p:spPr>
            <p:txBody>
              <a:bodyPr rtlCol="0" anchor="ctr"/>
              <a:lstStyle/>
              <a:p>
                <a:endParaRPr lang="en-US" dirty="0">
                  <a:latin typeface="Source Sans Pro" panose="020B0503030403020204" pitchFamily="34" charset="0"/>
                </a:endParaRPr>
              </a:p>
            </p:txBody>
          </p:sp>
        </p:grpSp>
      </p:grpSp>
      <p:grpSp>
        <p:nvGrpSpPr>
          <p:cNvPr id="144" name="Graphic 2427">
            <a:extLst>
              <a:ext uri="{FF2B5EF4-FFF2-40B4-BE49-F238E27FC236}">
                <a16:creationId xmlns:a16="http://schemas.microsoft.com/office/drawing/2014/main" id="{86B8D2C9-960B-4C79-3F13-1F4BD9841924}"/>
              </a:ext>
            </a:extLst>
          </p:cNvPr>
          <p:cNvGrpSpPr/>
          <p:nvPr/>
        </p:nvGrpSpPr>
        <p:grpSpPr>
          <a:xfrm>
            <a:off x="6563233" y="2007822"/>
            <a:ext cx="578377" cy="574008"/>
            <a:chOff x="1801077" y="5728462"/>
            <a:chExt cx="341185" cy="397764"/>
          </a:xfrm>
          <a:noFill/>
        </p:grpSpPr>
        <p:sp>
          <p:nvSpPr>
            <p:cNvPr id="145" name="Freeform 3207">
              <a:extLst>
                <a:ext uri="{FF2B5EF4-FFF2-40B4-BE49-F238E27FC236}">
                  <a16:creationId xmlns:a16="http://schemas.microsoft.com/office/drawing/2014/main" id="{634F1AA8-D628-622A-2020-19ADF374D438}"/>
                </a:ext>
              </a:extLst>
            </p:cNvPr>
            <p:cNvSpPr/>
            <p:nvPr/>
          </p:nvSpPr>
          <p:spPr>
            <a:xfrm>
              <a:off x="1886930" y="5746623"/>
              <a:ext cx="71373" cy="82550"/>
            </a:xfrm>
            <a:custGeom>
              <a:avLst/>
              <a:gdLst>
                <a:gd name="connsiteX0" fmla="*/ 71374 w 71373"/>
                <a:gd name="connsiteY0" fmla="*/ 35687 h 82550"/>
                <a:gd name="connsiteX1" fmla="*/ 35687 w 71373"/>
                <a:gd name="connsiteY1" fmla="*/ 82550 h 82550"/>
                <a:gd name="connsiteX2" fmla="*/ 0 w 71373"/>
                <a:gd name="connsiteY2" fmla="*/ 35687 h 82550"/>
                <a:gd name="connsiteX3" fmla="*/ 35687 w 71373"/>
                <a:gd name="connsiteY3" fmla="*/ 0 h 82550"/>
                <a:gd name="connsiteX4" fmla="*/ 71374 w 71373"/>
                <a:gd name="connsiteY4" fmla="*/ 35687 h 8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73" h="82550">
                  <a:moveTo>
                    <a:pt x="71374" y="35687"/>
                  </a:moveTo>
                  <a:cubicBezTo>
                    <a:pt x="71374" y="55372"/>
                    <a:pt x="55435" y="82550"/>
                    <a:pt x="35687" y="82550"/>
                  </a:cubicBezTo>
                  <a:cubicBezTo>
                    <a:pt x="15939" y="82550"/>
                    <a:pt x="0" y="55436"/>
                    <a:pt x="0" y="35687"/>
                  </a:cubicBezTo>
                  <a:cubicBezTo>
                    <a:pt x="0" y="15939"/>
                    <a:pt x="15939" y="0"/>
                    <a:pt x="35687" y="0"/>
                  </a:cubicBezTo>
                  <a:cubicBezTo>
                    <a:pt x="55435" y="0"/>
                    <a:pt x="71374" y="15939"/>
                    <a:pt x="71374" y="35687"/>
                  </a:cubicBezTo>
                  <a:close/>
                </a:path>
              </a:pathLst>
            </a:custGeom>
            <a:noFill/>
            <a:ln w="10605" cap="rnd">
              <a:solidFill>
                <a:srgbClr val="002949"/>
              </a:solidFill>
              <a:prstDash val="solid"/>
              <a:round/>
            </a:ln>
          </p:spPr>
          <p:txBody>
            <a:bodyPr rtlCol="0" anchor="ctr"/>
            <a:lstStyle/>
            <a:p>
              <a:endParaRPr lang="en-US" dirty="0">
                <a:latin typeface="Source Sans Pro" panose="020B0503030403020204" pitchFamily="34" charset="0"/>
              </a:endParaRPr>
            </a:p>
          </p:txBody>
        </p:sp>
        <p:sp>
          <p:nvSpPr>
            <p:cNvPr id="146" name="Freeform 3208">
              <a:extLst>
                <a:ext uri="{FF2B5EF4-FFF2-40B4-BE49-F238E27FC236}">
                  <a16:creationId xmlns:a16="http://schemas.microsoft.com/office/drawing/2014/main" id="{0D40C727-1410-00C6-5F61-C74700776DE1}"/>
                </a:ext>
              </a:extLst>
            </p:cNvPr>
            <p:cNvSpPr/>
            <p:nvPr/>
          </p:nvSpPr>
          <p:spPr>
            <a:xfrm>
              <a:off x="1851877" y="5848604"/>
              <a:ext cx="141478" cy="78867"/>
            </a:xfrm>
            <a:custGeom>
              <a:avLst/>
              <a:gdLst>
                <a:gd name="connsiteX0" fmla="*/ 110617 w 141478"/>
                <a:gd name="connsiteY0" fmla="*/ 0 h 78867"/>
                <a:gd name="connsiteX1" fmla="*/ 90043 w 141478"/>
                <a:gd name="connsiteY1" fmla="*/ 0 h 78867"/>
                <a:gd name="connsiteX2" fmla="*/ 70739 w 141478"/>
                <a:gd name="connsiteY2" fmla="*/ 21336 h 78867"/>
                <a:gd name="connsiteX3" fmla="*/ 51435 w 141478"/>
                <a:gd name="connsiteY3" fmla="*/ 0 h 78867"/>
                <a:gd name="connsiteX4" fmla="*/ 30861 w 141478"/>
                <a:gd name="connsiteY4" fmla="*/ 0 h 78867"/>
                <a:gd name="connsiteX5" fmla="*/ 0 w 141478"/>
                <a:gd name="connsiteY5" fmla="*/ 30861 h 78867"/>
                <a:gd name="connsiteX6" fmla="*/ 0 w 141478"/>
                <a:gd name="connsiteY6" fmla="*/ 78867 h 78867"/>
                <a:gd name="connsiteX7" fmla="*/ 141478 w 141478"/>
                <a:gd name="connsiteY7" fmla="*/ 78867 h 78867"/>
                <a:gd name="connsiteX8" fmla="*/ 141478 w 141478"/>
                <a:gd name="connsiteY8" fmla="*/ 30861 h 78867"/>
                <a:gd name="connsiteX9" fmla="*/ 110617 w 141478"/>
                <a:gd name="connsiteY9" fmla="*/ 0 h 78867"/>
                <a:gd name="connsiteX10" fmla="*/ 110617 w 141478"/>
                <a:gd name="connsiteY10" fmla="*/ 0 h 7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78" h="78867">
                  <a:moveTo>
                    <a:pt x="110617" y="0"/>
                  </a:moveTo>
                  <a:lnTo>
                    <a:pt x="90043" y="0"/>
                  </a:lnTo>
                  <a:lnTo>
                    <a:pt x="70739" y="21336"/>
                  </a:lnTo>
                  <a:lnTo>
                    <a:pt x="51435" y="0"/>
                  </a:lnTo>
                  <a:lnTo>
                    <a:pt x="30861" y="0"/>
                  </a:lnTo>
                  <a:cubicBezTo>
                    <a:pt x="13843" y="0"/>
                    <a:pt x="0" y="13843"/>
                    <a:pt x="0" y="30861"/>
                  </a:cubicBezTo>
                  <a:lnTo>
                    <a:pt x="0" y="78867"/>
                  </a:lnTo>
                  <a:lnTo>
                    <a:pt x="141478" y="78867"/>
                  </a:lnTo>
                  <a:lnTo>
                    <a:pt x="141478" y="30861"/>
                  </a:lnTo>
                  <a:cubicBezTo>
                    <a:pt x="141478" y="13780"/>
                    <a:pt x="127635" y="0"/>
                    <a:pt x="110617" y="0"/>
                  </a:cubicBezTo>
                  <a:lnTo>
                    <a:pt x="110617" y="0"/>
                  </a:lnTo>
                  <a:close/>
                </a:path>
              </a:pathLst>
            </a:custGeom>
            <a:noFill/>
            <a:ln w="10605" cap="rnd">
              <a:solidFill>
                <a:srgbClr val="002949"/>
              </a:solidFill>
              <a:prstDash val="solid"/>
              <a:round/>
            </a:ln>
          </p:spPr>
          <p:txBody>
            <a:bodyPr rtlCol="0" anchor="ctr"/>
            <a:lstStyle/>
            <a:p>
              <a:endParaRPr lang="en-US" dirty="0">
                <a:latin typeface="Source Sans Pro" panose="020B0503030403020204" pitchFamily="34" charset="0"/>
              </a:endParaRPr>
            </a:p>
          </p:txBody>
        </p:sp>
        <p:sp>
          <p:nvSpPr>
            <p:cNvPr id="147" name="Freeform 3209">
              <a:extLst>
                <a:ext uri="{FF2B5EF4-FFF2-40B4-BE49-F238E27FC236}">
                  <a16:creationId xmlns:a16="http://schemas.microsoft.com/office/drawing/2014/main" id="{7F9DDD7D-5C34-4786-0D3D-B637766589F2}"/>
                </a:ext>
              </a:extLst>
            </p:cNvPr>
            <p:cNvSpPr/>
            <p:nvPr/>
          </p:nvSpPr>
          <p:spPr>
            <a:xfrm>
              <a:off x="1801077" y="5824093"/>
              <a:ext cx="243078" cy="302133"/>
            </a:xfrm>
            <a:custGeom>
              <a:avLst/>
              <a:gdLst>
                <a:gd name="connsiteX0" fmla="*/ 34798 w 243078"/>
                <a:gd name="connsiteY0" fmla="*/ 192977 h 302133"/>
                <a:gd name="connsiteX1" fmla="*/ 20257 w 243078"/>
                <a:gd name="connsiteY1" fmla="*/ 192977 h 302133"/>
                <a:gd name="connsiteX2" fmla="*/ 0 w 243078"/>
                <a:gd name="connsiteY2" fmla="*/ 121539 h 302133"/>
                <a:gd name="connsiteX3" fmla="*/ 243015 w 243078"/>
                <a:gd name="connsiteY3" fmla="*/ 121539 h 302133"/>
                <a:gd name="connsiteX4" fmla="*/ 222759 w 243078"/>
                <a:gd name="connsiteY4" fmla="*/ 192977 h 302133"/>
                <a:gd name="connsiteX5" fmla="*/ 208534 w 243078"/>
                <a:gd name="connsiteY5" fmla="*/ 192977 h 302133"/>
                <a:gd name="connsiteX6" fmla="*/ 64 w 243078"/>
                <a:gd name="connsiteY6" fmla="*/ 103886 h 302133"/>
                <a:gd name="connsiteX7" fmla="*/ 243078 w 243078"/>
                <a:gd name="connsiteY7" fmla="*/ 103886 h 302133"/>
                <a:gd name="connsiteX8" fmla="*/ 243078 w 243078"/>
                <a:gd name="connsiteY8" fmla="*/ 121539 h 302133"/>
                <a:gd name="connsiteX9" fmla="*/ 64 w 243078"/>
                <a:gd name="connsiteY9" fmla="*/ 121539 h 302133"/>
                <a:gd name="connsiteX10" fmla="*/ 64 w 243078"/>
                <a:gd name="connsiteY10" fmla="*/ 103886 h 302133"/>
                <a:gd name="connsiteX11" fmla="*/ 64 w 243078"/>
                <a:gd name="connsiteY11" fmla="*/ 103886 h 302133"/>
                <a:gd name="connsiteX12" fmla="*/ 35941 w 243078"/>
                <a:gd name="connsiteY12" fmla="*/ 0 h 302133"/>
                <a:gd name="connsiteX13" fmla="*/ 3747 w 243078"/>
                <a:gd name="connsiteY13" fmla="*/ 16891 h 302133"/>
                <a:gd name="connsiteX14" fmla="*/ 16764 w 243078"/>
                <a:gd name="connsiteY14" fmla="*/ 103823 h 302133"/>
                <a:gd name="connsiteX15" fmla="*/ 208344 w 243078"/>
                <a:gd name="connsiteY15" fmla="*/ 302133 h 302133"/>
                <a:gd name="connsiteX16" fmla="*/ 34861 w 243078"/>
                <a:gd name="connsiteY16" fmla="*/ 302133 h 302133"/>
                <a:gd name="connsiteX17" fmla="*/ 34861 w 243078"/>
                <a:gd name="connsiteY17" fmla="*/ 147066 h 302133"/>
                <a:gd name="connsiteX18" fmla="*/ 208344 w 243078"/>
                <a:gd name="connsiteY18" fmla="*/ 147066 h 302133"/>
                <a:gd name="connsiteX19" fmla="*/ 208344 w 243078"/>
                <a:gd name="connsiteY19" fmla="*/ 302133 h 302133"/>
                <a:gd name="connsiteX20" fmla="*/ 208344 w 243078"/>
                <a:gd name="connsiteY20" fmla="*/ 302133 h 30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078" h="302133">
                  <a:moveTo>
                    <a:pt x="34798" y="192977"/>
                  </a:moveTo>
                  <a:lnTo>
                    <a:pt x="20257" y="192977"/>
                  </a:lnTo>
                  <a:lnTo>
                    <a:pt x="0" y="121539"/>
                  </a:lnTo>
                  <a:lnTo>
                    <a:pt x="243015" y="121539"/>
                  </a:lnTo>
                  <a:lnTo>
                    <a:pt x="222759" y="192977"/>
                  </a:lnTo>
                  <a:lnTo>
                    <a:pt x="208534" y="192977"/>
                  </a:lnTo>
                  <a:moveTo>
                    <a:pt x="64" y="103886"/>
                  </a:moveTo>
                  <a:lnTo>
                    <a:pt x="243078" y="103886"/>
                  </a:lnTo>
                  <a:lnTo>
                    <a:pt x="243078" y="121539"/>
                  </a:lnTo>
                  <a:lnTo>
                    <a:pt x="64" y="121539"/>
                  </a:lnTo>
                  <a:lnTo>
                    <a:pt x="64" y="103886"/>
                  </a:lnTo>
                  <a:lnTo>
                    <a:pt x="64" y="103886"/>
                  </a:lnTo>
                  <a:close/>
                  <a:moveTo>
                    <a:pt x="35941" y="0"/>
                  </a:moveTo>
                  <a:lnTo>
                    <a:pt x="3747" y="16891"/>
                  </a:lnTo>
                  <a:lnTo>
                    <a:pt x="16764" y="103823"/>
                  </a:lnTo>
                  <a:moveTo>
                    <a:pt x="208344" y="302133"/>
                  </a:moveTo>
                  <a:lnTo>
                    <a:pt x="34861" y="302133"/>
                  </a:lnTo>
                  <a:lnTo>
                    <a:pt x="34861" y="147066"/>
                  </a:lnTo>
                  <a:lnTo>
                    <a:pt x="208344" y="147066"/>
                  </a:lnTo>
                  <a:lnTo>
                    <a:pt x="208344" y="302133"/>
                  </a:lnTo>
                  <a:lnTo>
                    <a:pt x="208344" y="302133"/>
                  </a:lnTo>
                </a:path>
              </a:pathLst>
            </a:custGeom>
            <a:noFill/>
            <a:ln w="10605" cap="rnd">
              <a:solidFill>
                <a:srgbClr val="002949"/>
              </a:solidFill>
              <a:prstDash val="solid"/>
              <a:round/>
            </a:ln>
          </p:spPr>
          <p:txBody>
            <a:bodyPr rtlCol="0" anchor="ctr"/>
            <a:lstStyle/>
            <a:p>
              <a:endParaRPr lang="en-US" dirty="0">
                <a:latin typeface="Source Sans Pro" panose="020B0503030403020204" pitchFamily="34" charset="0"/>
              </a:endParaRPr>
            </a:p>
          </p:txBody>
        </p:sp>
        <p:sp>
          <p:nvSpPr>
            <p:cNvPr id="148" name="Freeform 3210">
              <a:extLst>
                <a:ext uri="{FF2B5EF4-FFF2-40B4-BE49-F238E27FC236}">
                  <a16:creationId xmlns:a16="http://schemas.microsoft.com/office/drawing/2014/main" id="{1FFFC8F4-BD5A-07DC-E02E-0D62534BC250}"/>
                </a:ext>
              </a:extLst>
            </p:cNvPr>
            <p:cNvSpPr/>
            <p:nvPr/>
          </p:nvSpPr>
          <p:spPr>
            <a:xfrm>
              <a:off x="1835812" y="5803265"/>
              <a:ext cx="28066" cy="28066"/>
            </a:xfrm>
            <a:custGeom>
              <a:avLst/>
              <a:gdLst>
                <a:gd name="connsiteX0" fmla="*/ 0 w 28066"/>
                <a:gd name="connsiteY0" fmla="*/ 14033 h 28066"/>
                <a:gd name="connsiteX1" fmla="*/ 14033 w 28066"/>
                <a:gd name="connsiteY1" fmla="*/ 0 h 28066"/>
                <a:gd name="connsiteX2" fmla="*/ 28067 w 28066"/>
                <a:gd name="connsiteY2" fmla="*/ 14033 h 28066"/>
                <a:gd name="connsiteX3" fmla="*/ 14033 w 28066"/>
                <a:gd name="connsiteY3" fmla="*/ 28067 h 28066"/>
                <a:gd name="connsiteX4" fmla="*/ 0 w 28066"/>
                <a:gd name="connsiteY4" fmla="*/ 14033 h 28066"/>
                <a:gd name="connsiteX5" fmla="*/ 0 w 28066"/>
                <a:gd name="connsiteY5" fmla="*/ 14033 h 2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66" h="28066">
                  <a:moveTo>
                    <a:pt x="0" y="14033"/>
                  </a:moveTo>
                  <a:cubicBezTo>
                    <a:pt x="0" y="6286"/>
                    <a:pt x="6286" y="0"/>
                    <a:pt x="14033" y="0"/>
                  </a:cubicBezTo>
                  <a:cubicBezTo>
                    <a:pt x="21780" y="0"/>
                    <a:pt x="28067" y="6286"/>
                    <a:pt x="28067" y="14033"/>
                  </a:cubicBezTo>
                  <a:cubicBezTo>
                    <a:pt x="28067" y="21780"/>
                    <a:pt x="21780" y="28067"/>
                    <a:pt x="14033" y="28067"/>
                  </a:cubicBezTo>
                  <a:cubicBezTo>
                    <a:pt x="6286" y="28067"/>
                    <a:pt x="0" y="21780"/>
                    <a:pt x="0" y="14033"/>
                  </a:cubicBezTo>
                  <a:lnTo>
                    <a:pt x="0" y="14033"/>
                  </a:lnTo>
                  <a:close/>
                </a:path>
              </a:pathLst>
            </a:custGeom>
            <a:noFill/>
            <a:ln w="10605" cap="rnd">
              <a:solidFill>
                <a:srgbClr val="002949"/>
              </a:solidFill>
              <a:prstDash val="solid"/>
              <a:round/>
            </a:ln>
          </p:spPr>
          <p:txBody>
            <a:bodyPr rtlCol="0" anchor="ctr"/>
            <a:lstStyle/>
            <a:p>
              <a:endParaRPr lang="en-US" dirty="0">
                <a:latin typeface="Source Sans Pro" panose="020B0503030403020204" pitchFamily="34" charset="0"/>
              </a:endParaRPr>
            </a:p>
          </p:txBody>
        </p:sp>
        <p:sp>
          <p:nvSpPr>
            <p:cNvPr id="149" name="Freeform 3211">
              <a:extLst>
                <a:ext uri="{FF2B5EF4-FFF2-40B4-BE49-F238E27FC236}">
                  <a16:creationId xmlns:a16="http://schemas.microsoft.com/office/drawing/2014/main" id="{CD3A21D8-2CFD-5B3E-94D7-07BF2794223D}"/>
                </a:ext>
              </a:extLst>
            </p:cNvPr>
            <p:cNvSpPr/>
            <p:nvPr/>
          </p:nvSpPr>
          <p:spPr>
            <a:xfrm>
              <a:off x="1974940" y="5728462"/>
              <a:ext cx="167322" cy="124142"/>
            </a:xfrm>
            <a:custGeom>
              <a:avLst/>
              <a:gdLst>
                <a:gd name="connsiteX0" fmla="*/ 167322 w 167322"/>
                <a:gd name="connsiteY0" fmla="*/ 16637 h 124142"/>
                <a:gd name="connsiteX1" fmla="*/ 0 w 167322"/>
                <a:gd name="connsiteY1" fmla="*/ 16637 h 124142"/>
                <a:gd name="connsiteX2" fmla="*/ 0 w 167322"/>
                <a:gd name="connsiteY2" fmla="*/ 0 h 124142"/>
                <a:gd name="connsiteX3" fmla="*/ 167322 w 167322"/>
                <a:gd name="connsiteY3" fmla="*/ 0 h 124142"/>
                <a:gd name="connsiteX4" fmla="*/ 167322 w 167322"/>
                <a:gd name="connsiteY4" fmla="*/ 16637 h 124142"/>
                <a:gd name="connsiteX5" fmla="*/ 155956 w 167322"/>
                <a:gd name="connsiteY5" fmla="*/ 18161 h 124142"/>
                <a:gd name="connsiteX6" fmla="*/ 155956 w 167322"/>
                <a:gd name="connsiteY6" fmla="*/ 124142 h 124142"/>
                <a:gd name="connsiteX7" fmla="*/ 32068 w 167322"/>
                <a:gd name="connsiteY7" fmla="*/ 124142 h 12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322" h="124142">
                  <a:moveTo>
                    <a:pt x="167322" y="16637"/>
                  </a:moveTo>
                  <a:lnTo>
                    <a:pt x="0" y="16637"/>
                  </a:lnTo>
                  <a:lnTo>
                    <a:pt x="0" y="0"/>
                  </a:lnTo>
                  <a:lnTo>
                    <a:pt x="167322" y="0"/>
                  </a:lnTo>
                  <a:lnTo>
                    <a:pt x="167322" y="16637"/>
                  </a:lnTo>
                  <a:moveTo>
                    <a:pt x="155956" y="18161"/>
                  </a:moveTo>
                  <a:lnTo>
                    <a:pt x="155956" y="124142"/>
                  </a:lnTo>
                  <a:lnTo>
                    <a:pt x="32068" y="124142"/>
                  </a:lnTo>
                </a:path>
              </a:pathLst>
            </a:custGeom>
            <a:noFill/>
            <a:ln w="10605" cap="rnd">
              <a:solidFill>
                <a:srgbClr val="002949"/>
              </a:solidFill>
              <a:prstDash val="solid"/>
              <a:round/>
            </a:ln>
          </p:spPr>
          <p:txBody>
            <a:bodyPr rtlCol="0" anchor="ctr"/>
            <a:lstStyle/>
            <a:p>
              <a:endParaRPr lang="en-US" dirty="0">
                <a:latin typeface="Source Sans Pro" panose="020B0503030403020204" pitchFamily="34" charset="0"/>
              </a:endParaRPr>
            </a:p>
          </p:txBody>
        </p:sp>
        <p:sp>
          <p:nvSpPr>
            <p:cNvPr id="150" name="Freeform 3212">
              <a:extLst>
                <a:ext uri="{FF2B5EF4-FFF2-40B4-BE49-F238E27FC236}">
                  <a16:creationId xmlns:a16="http://schemas.microsoft.com/office/drawing/2014/main" id="{4B8D3F22-1D82-FA8A-6120-7024A5CC73D8}"/>
                </a:ext>
              </a:extLst>
            </p:cNvPr>
            <p:cNvSpPr/>
            <p:nvPr/>
          </p:nvSpPr>
          <p:spPr>
            <a:xfrm>
              <a:off x="2007008" y="5766498"/>
              <a:ext cx="100012" cy="64706"/>
            </a:xfrm>
            <a:custGeom>
              <a:avLst/>
              <a:gdLst>
                <a:gd name="connsiteX0" fmla="*/ 17399 w 100012"/>
                <a:gd name="connsiteY0" fmla="*/ 53530 h 64706"/>
                <a:gd name="connsiteX1" fmla="*/ 5652 w 100012"/>
                <a:gd name="connsiteY1" fmla="*/ 53530 h 64706"/>
                <a:gd name="connsiteX2" fmla="*/ 5652 w 100012"/>
                <a:gd name="connsiteY2" fmla="*/ 28194 h 64706"/>
                <a:gd name="connsiteX3" fmla="*/ 17399 w 100012"/>
                <a:gd name="connsiteY3" fmla="*/ 28194 h 64706"/>
                <a:gd name="connsiteX4" fmla="*/ 17399 w 100012"/>
                <a:gd name="connsiteY4" fmla="*/ 53530 h 64706"/>
                <a:gd name="connsiteX5" fmla="*/ 17399 w 100012"/>
                <a:gd name="connsiteY5" fmla="*/ 53530 h 64706"/>
                <a:gd name="connsiteX6" fmla="*/ 40322 w 100012"/>
                <a:gd name="connsiteY6" fmla="*/ 53530 h 64706"/>
                <a:gd name="connsiteX7" fmla="*/ 28575 w 100012"/>
                <a:gd name="connsiteY7" fmla="*/ 53530 h 64706"/>
                <a:gd name="connsiteX8" fmla="*/ 28575 w 100012"/>
                <a:gd name="connsiteY8" fmla="*/ 17082 h 64706"/>
                <a:gd name="connsiteX9" fmla="*/ 40322 w 100012"/>
                <a:gd name="connsiteY9" fmla="*/ 17082 h 64706"/>
                <a:gd name="connsiteX10" fmla="*/ 40322 w 100012"/>
                <a:gd name="connsiteY10" fmla="*/ 53530 h 64706"/>
                <a:gd name="connsiteX11" fmla="*/ 40322 w 100012"/>
                <a:gd name="connsiteY11" fmla="*/ 53530 h 64706"/>
                <a:gd name="connsiteX12" fmla="*/ 65341 w 100012"/>
                <a:gd name="connsiteY12" fmla="*/ 53530 h 64706"/>
                <a:gd name="connsiteX13" fmla="*/ 53594 w 100012"/>
                <a:gd name="connsiteY13" fmla="*/ 53530 h 64706"/>
                <a:gd name="connsiteX14" fmla="*/ 53594 w 100012"/>
                <a:gd name="connsiteY14" fmla="*/ 0 h 64706"/>
                <a:gd name="connsiteX15" fmla="*/ 65341 w 100012"/>
                <a:gd name="connsiteY15" fmla="*/ 0 h 64706"/>
                <a:gd name="connsiteX16" fmla="*/ 65341 w 100012"/>
                <a:gd name="connsiteY16" fmla="*/ 53530 h 64706"/>
                <a:gd name="connsiteX17" fmla="*/ 65341 w 100012"/>
                <a:gd name="connsiteY17" fmla="*/ 53530 h 64706"/>
                <a:gd name="connsiteX18" fmla="*/ 90677 w 100012"/>
                <a:gd name="connsiteY18" fmla="*/ 53530 h 64706"/>
                <a:gd name="connsiteX19" fmla="*/ 78930 w 100012"/>
                <a:gd name="connsiteY19" fmla="*/ 53530 h 64706"/>
                <a:gd name="connsiteX20" fmla="*/ 78930 w 100012"/>
                <a:gd name="connsiteY20" fmla="*/ 7620 h 64706"/>
                <a:gd name="connsiteX21" fmla="*/ 90677 w 100012"/>
                <a:gd name="connsiteY21" fmla="*/ 7620 h 64706"/>
                <a:gd name="connsiteX22" fmla="*/ 90677 w 100012"/>
                <a:gd name="connsiteY22" fmla="*/ 53530 h 64706"/>
                <a:gd name="connsiteX23" fmla="*/ 90677 w 100012"/>
                <a:gd name="connsiteY23" fmla="*/ 53530 h 64706"/>
                <a:gd name="connsiteX24" fmla="*/ 0 w 100012"/>
                <a:gd name="connsiteY24" fmla="*/ 64707 h 64706"/>
                <a:gd name="connsiteX25" fmla="*/ 100013 w 100012"/>
                <a:gd name="connsiteY25" fmla="*/ 64707 h 6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0012" h="64706">
                  <a:moveTo>
                    <a:pt x="17399" y="53530"/>
                  </a:moveTo>
                  <a:lnTo>
                    <a:pt x="5652" y="53530"/>
                  </a:lnTo>
                  <a:lnTo>
                    <a:pt x="5652" y="28194"/>
                  </a:lnTo>
                  <a:lnTo>
                    <a:pt x="17399" y="28194"/>
                  </a:lnTo>
                  <a:lnTo>
                    <a:pt x="17399" y="53530"/>
                  </a:lnTo>
                  <a:lnTo>
                    <a:pt x="17399" y="53530"/>
                  </a:lnTo>
                  <a:close/>
                  <a:moveTo>
                    <a:pt x="40322" y="53530"/>
                  </a:moveTo>
                  <a:lnTo>
                    <a:pt x="28575" y="53530"/>
                  </a:lnTo>
                  <a:lnTo>
                    <a:pt x="28575" y="17082"/>
                  </a:lnTo>
                  <a:lnTo>
                    <a:pt x="40322" y="17082"/>
                  </a:lnTo>
                  <a:lnTo>
                    <a:pt x="40322" y="53530"/>
                  </a:lnTo>
                  <a:lnTo>
                    <a:pt x="40322" y="53530"/>
                  </a:lnTo>
                  <a:close/>
                  <a:moveTo>
                    <a:pt x="65341" y="53530"/>
                  </a:moveTo>
                  <a:lnTo>
                    <a:pt x="53594" y="53530"/>
                  </a:lnTo>
                  <a:lnTo>
                    <a:pt x="53594" y="0"/>
                  </a:lnTo>
                  <a:lnTo>
                    <a:pt x="65341" y="0"/>
                  </a:lnTo>
                  <a:lnTo>
                    <a:pt x="65341" y="53530"/>
                  </a:lnTo>
                  <a:lnTo>
                    <a:pt x="65341" y="53530"/>
                  </a:lnTo>
                  <a:close/>
                  <a:moveTo>
                    <a:pt x="90677" y="53530"/>
                  </a:moveTo>
                  <a:lnTo>
                    <a:pt x="78930" y="53530"/>
                  </a:lnTo>
                  <a:lnTo>
                    <a:pt x="78930" y="7620"/>
                  </a:lnTo>
                  <a:lnTo>
                    <a:pt x="90677" y="7620"/>
                  </a:lnTo>
                  <a:lnTo>
                    <a:pt x="90677" y="53530"/>
                  </a:lnTo>
                  <a:lnTo>
                    <a:pt x="90677" y="53530"/>
                  </a:lnTo>
                  <a:close/>
                  <a:moveTo>
                    <a:pt x="0" y="64707"/>
                  </a:moveTo>
                  <a:lnTo>
                    <a:pt x="100013" y="64707"/>
                  </a:lnTo>
                </a:path>
              </a:pathLst>
            </a:custGeom>
            <a:noFill/>
            <a:ln w="5334" cap="rnd">
              <a:solidFill>
                <a:srgbClr val="002949"/>
              </a:solidFill>
              <a:prstDash val="solid"/>
              <a:round/>
            </a:ln>
          </p:spPr>
          <p:txBody>
            <a:bodyPr rtlCol="0" anchor="ctr"/>
            <a:lstStyle/>
            <a:p>
              <a:endParaRPr lang="en-US" dirty="0">
                <a:latin typeface="Source Sans Pro" panose="020B0503030403020204" pitchFamily="34" charset="0"/>
              </a:endParaRPr>
            </a:p>
          </p:txBody>
        </p:sp>
      </p:grpSp>
      <p:cxnSp>
        <p:nvCxnSpPr>
          <p:cNvPr id="159" name="Straight Connector 158">
            <a:extLst>
              <a:ext uri="{FF2B5EF4-FFF2-40B4-BE49-F238E27FC236}">
                <a16:creationId xmlns:a16="http://schemas.microsoft.com/office/drawing/2014/main" id="{67506C03-84D2-4915-73EC-A7B097B259DA}"/>
              </a:ext>
            </a:extLst>
          </p:cNvPr>
          <p:cNvCxnSpPr>
            <a:stCxn id="2" idx="1"/>
            <a:endCxn id="2" idx="3"/>
          </p:cNvCxnSpPr>
          <p:nvPr/>
        </p:nvCxnSpPr>
        <p:spPr>
          <a:xfrm>
            <a:off x="685800" y="1137958"/>
            <a:ext cx="10820400" cy="0"/>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797354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a:t>Part D</a:t>
            </a:r>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16</a:t>
            </a:fld>
            <a:endParaRPr lang="en-US"/>
          </a:p>
        </p:txBody>
      </p:sp>
      <p:sp>
        <p:nvSpPr>
          <p:cNvPr id="40" name="Content Placeholder 10">
            <a:extLst>
              <a:ext uri="{FF2B5EF4-FFF2-40B4-BE49-F238E27FC236}">
                <a16:creationId xmlns:a16="http://schemas.microsoft.com/office/drawing/2014/main" id="{BC5739CE-6C65-4E25-92C8-B98FABCAF945}"/>
              </a:ext>
            </a:extLst>
          </p:cNvPr>
          <p:cNvSpPr txBox="1">
            <a:spLocks/>
          </p:cNvSpPr>
          <p:nvPr/>
        </p:nvSpPr>
        <p:spPr>
          <a:xfrm>
            <a:off x="1615592" y="1864732"/>
            <a:ext cx="3749278" cy="2882799"/>
          </a:xfrm>
          <a:prstGeom prst="rect">
            <a:avLst/>
          </a:prstGeom>
        </p:spPr>
        <p:txBody>
          <a:bodyPr vert="horz" lIns="0" tIns="0" rIns="0" bIns="0" numCol="1" rtlCol="0">
            <a:noAutofit/>
          </a:bodyPr>
          <a:lst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400" dirty="0">
                <a:solidFill>
                  <a:srgbClr val="5489B6"/>
                </a:solidFill>
              </a:rPr>
              <a:t>Prescription drug insurance</a:t>
            </a:r>
          </a:p>
          <a:p>
            <a:r>
              <a:rPr lang="en-US" sz="2000" dirty="0"/>
              <a:t>Enrollment is voluntary, but penalties for enrolling late</a:t>
            </a:r>
          </a:p>
          <a:p>
            <a:r>
              <a:rPr lang="en-US" sz="2000" dirty="0"/>
              <a:t>Offered by private insurance companies</a:t>
            </a:r>
          </a:p>
          <a:p>
            <a:r>
              <a:rPr lang="en-US" sz="2000" dirty="0"/>
              <a:t>Drugs and pharmacies covered vary by plan</a:t>
            </a:r>
          </a:p>
        </p:txBody>
      </p:sp>
      <p:grpSp>
        <p:nvGrpSpPr>
          <p:cNvPr id="53" name="Graphic 1">
            <a:extLst>
              <a:ext uri="{FF2B5EF4-FFF2-40B4-BE49-F238E27FC236}">
                <a16:creationId xmlns:a16="http://schemas.microsoft.com/office/drawing/2014/main" id="{EA022376-5B20-4694-B3B1-725A6D5F0757}"/>
              </a:ext>
            </a:extLst>
          </p:cNvPr>
          <p:cNvGrpSpPr/>
          <p:nvPr/>
        </p:nvGrpSpPr>
        <p:grpSpPr>
          <a:xfrm>
            <a:off x="687689" y="1594877"/>
            <a:ext cx="691306" cy="770413"/>
            <a:chOff x="2824352" y="2133980"/>
            <a:chExt cx="506920" cy="564927"/>
          </a:xfrm>
          <a:solidFill>
            <a:srgbClr val="0B2949"/>
          </a:solidFill>
        </p:grpSpPr>
        <p:sp>
          <p:nvSpPr>
            <p:cNvPr id="54" name="Freeform: Shape 824">
              <a:extLst>
                <a:ext uri="{FF2B5EF4-FFF2-40B4-BE49-F238E27FC236}">
                  <a16:creationId xmlns:a16="http://schemas.microsoft.com/office/drawing/2014/main" id="{41FF0D07-9F3E-404E-83EE-76CD358E43C7}"/>
                </a:ext>
              </a:extLst>
            </p:cNvPr>
            <p:cNvSpPr/>
            <p:nvPr/>
          </p:nvSpPr>
          <p:spPr>
            <a:xfrm>
              <a:off x="3069049" y="2472308"/>
              <a:ext cx="226694" cy="226599"/>
            </a:xfrm>
            <a:custGeom>
              <a:avLst/>
              <a:gdLst>
                <a:gd name="connsiteX0" fmla="*/ 96869 w 226694"/>
                <a:gd name="connsiteY0" fmla="*/ 226600 h 226599"/>
                <a:gd name="connsiteX1" fmla="*/ 5048 w 226694"/>
                <a:gd name="connsiteY1" fmla="*/ 188690 h 226599"/>
                <a:gd name="connsiteX2" fmla="*/ 0 w 226694"/>
                <a:gd name="connsiteY2" fmla="*/ 183642 h 226599"/>
                <a:gd name="connsiteX3" fmla="*/ 183642 w 226694"/>
                <a:gd name="connsiteY3" fmla="*/ 0 h 226599"/>
                <a:gd name="connsiteX4" fmla="*/ 188690 w 226694"/>
                <a:gd name="connsiteY4" fmla="*/ 5048 h 226599"/>
                <a:gd name="connsiteX5" fmla="*/ 226695 w 226694"/>
                <a:gd name="connsiteY5" fmla="*/ 96869 h 226599"/>
                <a:gd name="connsiteX6" fmla="*/ 188690 w 226694"/>
                <a:gd name="connsiteY6" fmla="*/ 188690 h 226599"/>
                <a:gd name="connsiteX7" fmla="*/ 188690 w 226694"/>
                <a:gd name="connsiteY7" fmla="*/ 188690 h 226599"/>
                <a:gd name="connsiteX8" fmla="*/ 96869 w 226694"/>
                <a:gd name="connsiteY8" fmla="*/ 226600 h 226599"/>
                <a:gd name="connsiteX9" fmla="*/ 20384 w 226694"/>
                <a:gd name="connsiteY9" fmla="*/ 183452 h 226599"/>
                <a:gd name="connsiteX10" fmla="*/ 178594 w 226694"/>
                <a:gd name="connsiteY10" fmla="*/ 178594 h 226599"/>
                <a:gd name="connsiteX11" fmla="*/ 212408 w 226694"/>
                <a:gd name="connsiteY11" fmla="*/ 96869 h 226599"/>
                <a:gd name="connsiteX12" fmla="*/ 183452 w 226694"/>
                <a:gd name="connsiteY12" fmla="*/ 20383 h 226599"/>
                <a:gd name="connsiteX13" fmla="*/ 20384 w 226694"/>
                <a:gd name="connsiteY13" fmla="*/ 183452 h 226599"/>
                <a:gd name="connsiteX14" fmla="*/ 183642 w 226694"/>
                <a:gd name="connsiteY14" fmla="*/ 183642 h 226599"/>
                <a:gd name="connsiteX15" fmla="*/ 183642 w 226694"/>
                <a:gd name="connsiteY15" fmla="*/ 183642 h 226599"/>
                <a:gd name="connsiteX16" fmla="*/ 183642 w 226694"/>
                <a:gd name="connsiteY16" fmla="*/ 183642 h 22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6694" h="226599">
                  <a:moveTo>
                    <a:pt x="96869" y="226600"/>
                  </a:moveTo>
                  <a:cubicBezTo>
                    <a:pt x="63627" y="226600"/>
                    <a:pt x="30385" y="213931"/>
                    <a:pt x="5048" y="188690"/>
                  </a:cubicBezTo>
                  <a:lnTo>
                    <a:pt x="0" y="183642"/>
                  </a:lnTo>
                  <a:lnTo>
                    <a:pt x="183642" y="0"/>
                  </a:lnTo>
                  <a:lnTo>
                    <a:pt x="188690" y="5048"/>
                  </a:lnTo>
                  <a:cubicBezTo>
                    <a:pt x="213170" y="29528"/>
                    <a:pt x="226695" y="62198"/>
                    <a:pt x="226695" y="96869"/>
                  </a:cubicBezTo>
                  <a:cubicBezTo>
                    <a:pt x="226695" y="131540"/>
                    <a:pt x="213170" y="164211"/>
                    <a:pt x="188690" y="188690"/>
                  </a:cubicBezTo>
                  <a:lnTo>
                    <a:pt x="188690" y="188690"/>
                  </a:lnTo>
                  <a:cubicBezTo>
                    <a:pt x="163354" y="214027"/>
                    <a:pt x="130112" y="226600"/>
                    <a:pt x="96869" y="226600"/>
                  </a:cubicBezTo>
                  <a:close/>
                  <a:moveTo>
                    <a:pt x="20384" y="183452"/>
                  </a:moveTo>
                  <a:cubicBezTo>
                    <a:pt x="65723" y="223552"/>
                    <a:pt x="135255" y="221837"/>
                    <a:pt x="178594" y="178594"/>
                  </a:cubicBezTo>
                  <a:cubicBezTo>
                    <a:pt x="200406" y="156781"/>
                    <a:pt x="212408" y="127730"/>
                    <a:pt x="212408" y="96869"/>
                  </a:cubicBezTo>
                  <a:cubicBezTo>
                    <a:pt x="212408" y="68390"/>
                    <a:pt x="202216" y="41529"/>
                    <a:pt x="183452" y="20383"/>
                  </a:cubicBezTo>
                  <a:lnTo>
                    <a:pt x="20384" y="183452"/>
                  </a:lnTo>
                  <a:close/>
                  <a:moveTo>
                    <a:pt x="183642" y="183642"/>
                  </a:moveTo>
                  <a:lnTo>
                    <a:pt x="183642" y="183642"/>
                  </a:lnTo>
                  <a:lnTo>
                    <a:pt x="183642" y="183642"/>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grpSp>
          <p:nvGrpSpPr>
            <p:cNvPr id="55" name="Graphic 1">
              <a:extLst>
                <a:ext uri="{FF2B5EF4-FFF2-40B4-BE49-F238E27FC236}">
                  <a16:creationId xmlns:a16="http://schemas.microsoft.com/office/drawing/2014/main" id="{EA022376-5B20-4694-B3B1-725A6D5F0757}"/>
                </a:ext>
              </a:extLst>
            </p:cNvPr>
            <p:cNvGrpSpPr/>
            <p:nvPr/>
          </p:nvGrpSpPr>
          <p:grpSpPr>
            <a:xfrm>
              <a:off x="2824352" y="2133980"/>
              <a:ext cx="506920" cy="532066"/>
              <a:chOff x="2824352" y="2133980"/>
              <a:chExt cx="506920" cy="532066"/>
            </a:xfrm>
            <a:grpFill/>
          </p:grpSpPr>
          <p:sp>
            <p:nvSpPr>
              <p:cNvPr id="56" name="Freeform: Shape 826">
                <a:extLst>
                  <a:ext uri="{FF2B5EF4-FFF2-40B4-BE49-F238E27FC236}">
                    <a16:creationId xmlns:a16="http://schemas.microsoft.com/office/drawing/2014/main" id="{14A50FD2-3AF2-41AF-9E72-C60E42F5226F}"/>
                  </a:ext>
                </a:extLst>
              </p:cNvPr>
              <p:cNvSpPr/>
              <p:nvPr/>
            </p:nvSpPr>
            <p:spPr>
              <a:xfrm>
                <a:off x="3036051" y="2439304"/>
                <a:ext cx="226832" cy="226742"/>
              </a:xfrm>
              <a:custGeom>
                <a:avLst/>
                <a:gdLst>
                  <a:gd name="connsiteX0" fmla="*/ 43095 w 226832"/>
                  <a:gd name="connsiteY0" fmla="*/ 226743 h 226742"/>
                  <a:gd name="connsiteX1" fmla="*/ 38047 w 226832"/>
                  <a:gd name="connsiteY1" fmla="*/ 221694 h 226742"/>
                  <a:gd name="connsiteX2" fmla="*/ 2995 w 226832"/>
                  <a:gd name="connsiteY2" fmla="*/ 157210 h 226742"/>
                  <a:gd name="connsiteX3" fmla="*/ 38142 w 226832"/>
                  <a:gd name="connsiteY3" fmla="*/ 38052 h 226742"/>
                  <a:gd name="connsiteX4" fmla="*/ 102150 w 226832"/>
                  <a:gd name="connsiteY4" fmla="*/ 3000 h 226742"/>
                  <a:gd name="connsiteX5" fmla="*/ 157395 w 226832"/>
                  <a:gd name="connsiteY5" fmla="*/ 3000 h 226742"/>
                  <a:gd name="connsiteX6" fmla="*/ 221784 w 226832"/>
                  <a:gd name="connsiteY6" fmla="*/ 38052 h 226742"/>
                  <a:gd name="connsiteX7" fmla="*/ 226832 w 226832"/>
                  <a:gd name="connsiteY7" fmla="*/ 43101 h 226742"/>
                  <a:gd name="connsiteX8" fmla="*/ 43095 w 226832"/>
                  <a:gd name="connsiteY8" fmla="*/ 226743 h 226742"/>
                  <a:gd name="connsiteX9" fmla="*/ 129677 w 226832"/>
                  <a:gd name="connsiteY9" fmla="*/ 14240 h 226742"/>
                  <a:gd name="connsiteX10" fmla="*/ 105198 w 226832"/>
                  <a:gd name="connsiteY10" fmla="*/ 16907 h 226742"/>
                  <a:gd name="connsiteX11" fmla="*/ 48238 w 226832"/>
                  <a:gd name="connsiteY11" fmla="*/ 48149 h 226742"/>
                  <a:gd name="connsiteX12" fmla="*/ 16996 w 226832"/>
                  <a:gd name="connsiteY12" fmla="*/ 154257 h 226742"/>
                  <a:gd name="connsiteX13" fmla="*/ 43285 w 226832"/>
                  <a:gd name="connsiteY13" fmla="*/ 206359 h 226742"/>
                  <a:gd name="connsiteX14" fmla="*/ 206449 w 226832"/>
                  <a:gd name="connsiteY14" fmla="*/ 43196 h 226742"/>
                  <a:gd name="connsiteX15" fmla="*/ 154347 w 226832"/>
                  <a:gd name="connsiteY15" fmla="*/ 16907 h 226742"/>
                  <a:gd name="connsiteX16" fmla="*/ 129677 w 226832"/>
                  <a:gd name="connsiteY16" fmla="*/ 14240 h 22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6832" h="226742">
                    <a:moveTo>
                      <a:pt x="43095" y="226743"/>
                    </a:moveTo>
                    <a:lnTo>
                      <a:pt x="38047" y="221694"/>
                    </a:lnTo>
                    <a:cubicBezTo>
                      <a:pt x="20140" y="203787"/>
                      <a:pt x="8043" y="181499"/>
                      <a:pt x="2995" y="157210"/>
                    </a:cubicBezTo>
                    <a:cubicBezTo>
                      <a:pt x="-6435" y="113871"/>
                      <a:pt x="6709" y="69294"/>
                      <a:pt x="38142" y="38052"/>
                    </a:cubicBezTo>
                    <a:cubicBezTo>
                      <a:pt x="55763" y="20431"/>
                      <a:pt x="77861" y="8239"/>
                      <a:pt x="102150" y="3000"/>
                    </a:cubicBezTo>
                    <a:cubicBezTo>
                      <a:pt x="120152" y="-1000"/>
                      <a:pt x="139297" y="-1000"/>
                      <a:pt x="157395" y="3000"/>
                    </a:cubicBezTo>
                    <a:cubicBezTo>
                      <a:pt x="181588" y="8049"/>
                      <a:pt x="203877" y="20241"/>
                      <a:pt x="221784" y="38052"/>
                    </a:cubicBezTo>
                    <a:lnTo>
                      <a:pt x="226832" y="43101"/>
                    </a:lnTo>
                    <a:lnTo>
                      <a:pt x="43095" y="226743"/>
                    </a:lnTo>
                    <a:close/>
                    <a:moveTo>
                      <a:pt x="129677" y="14240"/>
                    </a:moveTo>
                    <a:cubicBezTo>
                      <a:pt x="121390" y="14240"/>
                      <a:pt x="113199" y="15097"/>
                      <a:pt x="105198" y="16907"/>
                    </a:cubicBezTo>
                    <a:cubicBezTo>
                      <a:pt x="83576" y="21669"/>
                      <a:pt x="63955" y="32433"/>
                      <a:pt x="48238" y="48149"/>
                    </a:cubicBezTo>
                    <a:cubicBezTo>
                      <a:pt x="20330" y="76057"/>
                      <a:pt x="8614" y="115681"/>
                      <a:pt x="16996" y="154257"/>
                    </a:cubicBezTo>
                    <a:cubicBezTo>
                      <a:pt x="20997" y="173593"/>
                      <a:pt x="30046" y="191405"/>
                      <a:pt x="43285" y="206359"/>
                    </a:cubicBezTo>
                    <a:lnTo>
                      <a:pt x="206449" y="43196"/>
                    </a:lnTo>
                    <a:cubicBezTo>
                      <a:pt x="191494" y="29956"/>
                      <a:pt x="173683" y="20907"/>
                      <a:pt x="154347" y="16907"/>
                    </a:cubicBezTo>
                    <a:cubicBezTo>
                      <a:pt x="146251" y="15192"/>
                      <a:pt x="137964" y="14240"/>
                      <a:pt x="129677" y="1424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sp>
            <p:nvSpPr>
              <p:cNvPr id="57" name="Freeform: Shape 827">
                <a:extLst>
                  <a:ext uri="{FF2B5EF4-FFF2-40B4-BE49-F238E27FC236}">
                    <a16:creationId xmlns:a16="http://schemas.microsoft.com/office/drawing/2014/main" id="{60E454F3-9188-4EA6-A3D5-6E6408F048CE}"/>
                  </a:ext>
                </a:extLst>
              </p:cNvPr>
              <p:cNvSpPr/>
              <p:nvPr/>
            </p:nvSpPr>
            <p:spPr>
              <a:xfrm>
                <a:off x="2824352" y="2133980"/>
                <a:ext cx="506920" cy="507111"/>
              </a:xfrm>
              <a:custGeom>
                <a:avLst/>
                <a:gdLst>
                  <a:gd name="connsiteX0" fmla="*/ 135160 w 506920"/>
                  <a:gd name="connsiteY0" fmla="*/ 507111 h 507111"/>
                  <a:gd name="connsiteX1" fmla="*/ 135160 w 506920"/>
                  <a:gd name="connsiteY1" fmla="*/ 507111 h 507111"/>
                  <a:gd name="connsiteX2" fmla="*/ 48768 w 506920"/>
                  <a:gd name="connsiteY2" fmla="*/ 471297 h 507111"/>
                  <a:gd name="connsiteX3" fmla="*/ 35719 w 506920"/>
                  <a:gd name="connsiteY3" fmla="*/ 458343 h 507111"/>
                  <a:gd name="connsiteX4" fmla="*/ 35719 w 506920"/>
                  <a:gd name="connsiteY4" fmla="*/ 285560 h 507111"/>
                  <a:gd name="connsiteX5" fmla="*/ 285464 w 506920"/>
                  <a:gd name="connsiteY5" fmla="*/ 35814 h 507111"/>
                  <a:gd name="connsiteX6" fmla="*/ 371761 w 506920"/>
                  <a:gd name="connsiteY6" fmla="*/ 0 h 507111"/>
                  <a:gd name="connsiteX7" fmla="*/ 371856 w 506920"/>
                  <a:gd name="connsiteY7" fmla="*/ 0 h 507111"/>
                  <a:gd name="connsiteX8" fmla="*/ 458248 w 506920"/>
                  <a:gd name="connsiteY8" fmla="*/ 35814 h 507111"/>
                  <a:gd name="connsiteX9" fmla="*/ 471202 w 506920"/>
                  <a:gd name="connsiteY9" fmla="*/ 48768 h 507111"/>
                  <a:gd name="connsiteX10" fmla="*/ 471202 w 506920"/>
                  <a:gd name="connsiteY10" fmla="*/ 221647 h 507111"/>
                  <a:gd name="connsiteX11" fmla="*/ 369761 w 506920"/>
                  <a:gd name="connsiteY11" fmla="*/ 323088 h 507111"/>
                  <a:gd name="connsiteX12" fmla="*/ 365951 w 506920"/>
                  <a:gd name="connsiteY12" fmla="*/ 322231 h 507111"/>
                  <a:gd name="connsiteX13" fmla="*/ 316897 w 506920"/>
                  <a:gd name="connsiteY13" fmla="*/ 322231 h 507111"/>
                  <a:gd name="connsiteX14" fmla="*/ 259937 w 506920"/>
                  <a:gd name="connsiteY14" fmla="*/ 353473 h 507111"/>
                  <a:gd name="connsiteX15" fmla="*/ 228695 w 506920"/>
                  <a:gd name="connsiteY15" fmla="*/ 459581 h 507111"/>
                  <a:gd name="connsiteX16" fmla="*/ 229553 w 506920"/>
                  <a:gd name="connsiteY16" fmla="*/ 463391 h 507111"/>
                  <a:gd name="connsiteX17" fmla="*/ 221647 w 506920"/>
                  <a:gd name="connsiteY17" fmla="*/ 471297 h 507111"/>
                  <a:gd name="connsiteX18" fmla="*/ 135160 w 506920"/>
                  <a:gd name="connsiteY18" fmla="*/ 507111 h 507111"/>
                  <a:gd name="connsiteX19" fmla="*/ 371856 w 506920"/>
                  <a:gd name="connsiteY19" fmla="*/ 14288 h 507111"/>
                  <a:gd name="connsiteX20" fmla="*/ 371856 w 506920"/>
                  <a:gd name="connsiteY20" fmla="*/ 14288 h 507111"/>
                  <a:gd name="connsiteX21" fmla="*/ 295656 w 506920"/>
                  <a:gd name="connsiteY21" fmla="*/ 45911 h 507111"/>
                  <a:gd name="connsiteX22" fmla="*/ 45815 w 506920"/>
                  <a:gd name="connsiteY22" fmla="*/ 295656 h 507111"/>
                  <a:gd name="connsiteX23" fmla="*/ 45815 w 506920"/>
                  <a:gd name="connsiteY23" fmla="*/ 448247 h 507111"/>
                  <a:gd name="connsiteX24" fmla="*/ 58865 w 506920"/>
                  <a:gd name="connsiteY24" fmla="*/ 461200 h 507111"/>
                  <a:gd name="connsiteX25" fmla="*/ 135065 w 506920"/>
                  <a:gd name="connsiteY25" fmla="*/ 492824 h 507111"/>
                  <a:gd name="connsiteX26" fmla="*/ 135160 w 506920"/>
                  <a:gd name="connsiteY26" fmla="*/ 492824 h 507111"/>
                  <a:gd name="connsiteX27" fmla="*/ 211455 w 506920"/>
                  <a:gd name="connsiteY27" fmla="*/ 461200 h 507111"/>
                  <a:gd name="connsiteX28" fmla="*/ 213932 w 506920"/>
                  <a:gd name="connsiteY28" fmla="*/ 458724 h 507111"/>
                  <a:gd name="connsiteX29" fmla="*/ 249841 w 506920"/>
                  <a:gd name="connsiteY29" fmla="*/ 343281 h 507111"/>
                  <a:gd name="connsiteX30" fmla="*/ 313849 w 506920"/>
                  <a:gd name="connsiteY30" fmla="*/ 308229 h 507111"/>
                  <a:gd name="connsiteX31" fmla="*/ 365189 w 506920"/>
                  <a:gd name="connsiteY31" fmla="*/ 307467 h 507111"/>
                  <a:gd name="connsiteX32" fmla="*/ 461201 w 506920"/>
                  <a:gd name="connsiteY32" fmla="*/ 211455 h 507111"/>
                  <a:gd name="connsiteX33" fmla="*/ 461201 w 506920"/>
                  <a:gd name="connsiteY33" fmla="*/ 58769 h 507111"/>
                  <a:gd name="connsiteX34" fmla="*/ 448247 w 506920"/>
                  <a:gd name="connsiteY34" fmla="*/ 45815 h 507111"/>
                  <a:gd name="connsiteX35" fmla="*/ 371856 w 506920"/>
                  <a:gd name="connsiteY35" fmla="*/ 14288 h 50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6920" h="507111">
                    <a:moveTo>
                      <a:pt x="135160" y="507111"/>
                    </a:moveTo>
                    <a:cubicBezTo>
                      <a:pt x="135160" y="507111"/>
                      <a:pt x="135065" y="507111"/>
                      <a:pt x="135160" y="507111"/>
                    </a:cubicBezTo>
                    <a:cubicBezTo>
                      <a:pt x="102489" y="507111"/>
                      <a:pt x="71819" y="494348"/>
                      <a:pt x="48768" y="471297"/>
                    </a:cubicBezTo>
                    <a:lnTo>
                      <a:pt x="35719" y="458343"/>
                    </a:lnTo>
                    <a:cubicBezTo>
                      <a:pt x="-11906" y="410623"/>
                      <a:pt x="-11906" y="333089"/>
                      <a:pt x="35719" y="285560"/>
                    </a:cubicBezTo>
                    <a:lnTo>
                      <a:pt x="285464" y="35814"/>
                    </a:lnTo>
                    <a:cubicBezTo>
                      <a:pt x="308515" y="12764"/>
                      <a:pt x="339090" y="0"/>
                      <a:pt x="371761" y="0"/>
                    </a:cubicBezTo>
                    <a:cubicBezTo>
                      <a:pt x="371761" y="0"/>
                      <a:pt x="371761" y="0"/>
                      <a:pt x="371856" y="0"/>
                    </a:cubicBezTo>
                    <a:cubicBezTo>
                      <a:pt x="404527" y="0"/>
                      <a:pt x="435197" y="12668"/>
                      <a:pt x="458248" y="35814"/>
                    </a:cubicBezTo>
                    <a:lnTo>
                      <a:pt x="471202" y="48768"/>
                    </a:lnTo>
                    <a:cubicBezTo>
                      <a:pt x="518827" y="96393"/>
                      <a:pt x="518827" y="174022"/>
                      <a:pt x="471202" y="221647"/>
                    </a:cubicBezTo>
                    <a:lnTo>
                      <a:pt x="369761" y="323088"/>
                    </a:lnTo>
                    <a:lnTo>
                      <a:pt x="365951" y="322231"/>
                    </a:lnTo>
                    <a:cubicBezTo>
                      <a:pt x="349853" y="318707"/>
                      <a:pt x="332899" y="318707"/>
                      <a:pt x="316897" y="322231"/>
                    </a:cubicBezTo>
                    <a:cubicBezTo>
                      <a:pt x="295275" y="326993"/>
                      <a:pt x="275654" y="337757"/>
                      <a:pt x="259937" y="353473"/>
                    </a:cubicBezTo>
                    <a:cubicBezTo>
                      <a:pt x="232029" y="381381"/>
                      <a:pt x="220313" y="421005"/>
                      <a:pt x="228695" y="459581"/>
                    </a:cubicBezTo>
                    <a:lnTo>
                      <a:pt x="229553" y="463391"/>
                    </a:lnTo>
                    <a:lnTo>
                      <a:pt x="221647" y="471297"/>
                    </a:lnTo>
                    <a:cubicBezTo>
                      <a:pt x="198501" y="494348"/>
                      <a:pt x="167831" y="507111"/>
                      <a:pt x="135160" y="507111"/>
                    </a:cubicBezTo>
                    <a:close/>
                    <a:moveTo>
                      <a:pt x="371856" y="14288"/>
                    </a:moveTo>
                    <a:cubicBezTo>
                      <a:pt x="371856" y="14288"/>
                      <a:pt x="371761" y="14288"/>
                      <a:pt x="371856" y="14288"/>
                    </a:cubicBezTo>
                    <a:cubicBezTo>
                      <a:pt x="342995" y="14288"/>
                      <a:pt x="315944" y="25527"/>
                      <a:pt x="295656" y="45911"/>
                    </a:cubicBezTo>
                    <a:lnTo>
                      <a:pt x="45815" y="295656"/>
                    </a:lnTo>
                    <a:cubicBezTo>
                      <a:pt x="3810" y="337661"/>
                      <a:pt x="3810" y="406146"/>
                      <a:pt x="45815" y="448247"/>
                    </a:cubicBezTo>
                    <a:lnTo>
                      <a:pt x="58865" y="461200"/>
                    </a:lnTo>
                    <a:cubicBezTo>
                      <a:pt x="79248" y="481584"/>
                      <a:pt x="106299" y="492824"/>
                      <a:pt x="135065" y="492824"/>
                    </a:cubicBezTo>
                    <a:cubicBezTo>
                      <a:pt x="135065" y="492824"/>
                      <a:pt x="135065" y="492824"/>
                      <a:pt x="135160" y="492824"/>
                    </a:cubicBezTo>
                    <a:cubicBezTo>
                      <a:pt x="164021" y="492824"/>
                      <a:pt x="191072" y="481584"/>
                      <a:pt x="211455" y="461200"/>
                    </a:cubicBezTo>
                    <a:lnTo>
                      <a:pt x="213932" y="458724"/>
                    </a:lnTo>
                    <a:cubicBezTo>
                      <a:pt x="206026" y="416624"/>
                      <a:pt x="219361" y="373666"/>
                      <a:pt x="249841" y="343281"/>
                    </a:cubicBezTo>
                    <a:cubicBezTo>
                      <a:pt x="267462" y="325660"/>
                      <a:pt x="289560" y="313468"/>
                      <a:pt x="313849" y="308229"/>
                    </a:cubicBezTo>
                    <a:cubicBezTo>
                      <a:pt x="330613" y="304514"/>
                      <a:pt x="348234" y="304229"/>
                      <a:pt x="365189" y="307467"/>
                    </a:cubicBezTo>
                    <a:lnTo>
                      <a:pt x="461201" y="211455"/>
                    </a:lnTo>
                    <a:cubicBezTo>
                      <a:pt x="503301" y="169355"/>
                      <a:pt x="503301" y="100870"/>
                      <a:pt x="461201" y="58769"/>
                    </a:cubicBezTo>
                    <a:lnTo>
                      <a:pt x="448247" y="45815"/>
                    </a:lnTo>
                    <a:cubicBezTo>
                      <a:pt x="427768" y="25527"/>
                      <a:pt x="400622" y="14288"/>
                      <a:pt x="371856" y="14288"/>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sp>
            <p:nvSpPr>
              <p:cNvPr id="58" name="Freeform: Shape 828">
                <a:extLst>
                  <a:ext uri="{FF2B5EF4-FFF2-40B4-BE49-F238E27FC236}">
                    <a16:creationId xmlns:a16="http://schemas.microsoft.com/office/drawing/2014/main" id="{94D4564C-EED8-4EE3-9293-ABE60A84F59B}"/>
                  </a:ext>
                </a:extLst>
              </p:cNvPr>
              <p:cNvSpPr/>
              <p:nvPr/>
            </p:nvSpPr>
            <p:spPr>
              <a:xfrm>
                <a:off x="2982872" y="2292596"/>
                <a:ext cx="163877" cy="163806"/>
              </a:xfrm>
              <a:custGeom>
                <a:avLst/>
                <a:gdLst>
                  <a:gd name="connsiteX0" fmla="*/ 156758 w 163877"/>
                  <a:gd name="connsiteY0" fmla="*/ 163806 h 163806"/>
                  <a:gd name="connsiteX1" fmla="*/ 151709 w 163877"/>
                  <a:gd name="connsiteY1" fmla="*/ 161711 h 163806"/>
                  <a:gd name="connsiteX2" fmla="*/ 2072 w 163877"/>
                  <a:gd name="connsiteY2" fmla="*/ 12168 h 163806"/>
                  <a:gd name="connsiteX3" fmla="*/ 2072 w 163877"/>
                  <a:gd name="connsiteY3" fmla="*/ 2072 h 163806"/>
                  <a:gd name="connsiteX4" fmla="*/ 12168 w 163877"/>
                  <a:gd name="connsiteY4" fmla="*/ 2072 h 163806"/>
                  <a:gd name="connsiteX5" fmla="*/ 161806 w 163877"/>
                  <a:gd name="connsiteY5" fmla="*/ 151614 h 163806"/>
                  <a:gd name="connsiteX6" fmla="*/ 161806 w 163877"/>
                  <a:gd name="connsiteY6" fmla="*/ 161711 h 163806"/>
                  <a:gd name="connsiteX7" fmla="*/ 156758 w 163877"/>
                  <a:gd name="connsiteY7" fmla="*/ 163806 h 16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877" h="163806">
                    <a:moveTo>
                      <a:pt x="156758" y="163806"/>
                    </a:moveTo>
                    <a:cubicBezTo>
                      <a:pt x="154948" y="163806"/>
                      <a:pt x="153138" y="163140"/>
                      <a:pt x="151709" y="161711"/>
                    </a:cubicBezTo>
                    <a:lnTo>
                      <a:pt x="2072" y="12168"/>
                    </a:lnTo>
                    <a:cubicBezTo>
                      <a:pt x="-691" y="9406"/>
                      <a:pt x="-691" y="4834"/>
                      <a:pt x="2072" y="2072"/>
                    </a:cubicBezTo>
                    <a:cubicBezTo>
                      <a:pt x="4834" y="-691"/>
                      <a:pt x="9406" y="-691"/>
                      <a:pt x="12168" y="2072"/>
                    </a:cubicBezTo>
                    <a:lnTo>
                      <a:pt x="161806" y="151614"/>
                    </a:lnTo>
                    <a:cubicBezTo>
                      <a:pt x="164568" y="154376"/>
                      <a:pt x="164568" y="158949"/>
                      <a:pt x="161806" y="161711"/>
                    </a:cubicBezTo>
                    <a:cubicBezTo>
                      <a:pt x="160472" y="163140"/>
                      <a:pt x="158567" y="163806"/>
                      <a:pt x="156758" y="163806"/>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sp>
            <p:nvSpPr>
              <p:cNvPr id="59" name="Freeform: Shape 829">
                <a:extLst>
                  <a:ext uri="{FF2B5EF4-FFF2-40B4-BE49-F238E27FC236}">
                    <a16:creationId xmlns:a16="http://schemas.microsoft.com/office/drawing/2014/main" id="{200E4F73-AC07-48BB-9B0E-ACDE0DE0CCDD}"/>
                  </a:ext>
                </a:extLst>
              </p:cNvPr>
              <p:cNvSpPr/>
              <p:nvPr/>
            </p:nvSpPr>
            <p:spPr>
              <a:xfrm>
                <a:off x="3058191" y="2185615"/>
                <a:ext cx="196095" cy="118101"/>
              </a:xfrm>
              <a:custGeom>
                <a:avLst/>
                <a:gdLst>
                  <a:gd name="connsiteX0" fmla="*/ 10096 w 196095"/>
                  <a:gd name="connsiteY0" fmla="*/ 118101 h 118101"/>
                  <a:gd name="connsiteX1" fmla="*/ 0 w 196095"/>
                  <a:gd name="connsiteY1" fmla="*/ 108005 h 118101"/>
                  <a:gd name="connsiteX2" fmla="*/ 87725 w 196095"/>
                  <a:gd name="connsiteY2" fmla="*/ 20279 h 118101"/>
                  <a:gd name="connsiteX3" fmla="*/ 149352 w 196095"/>
                  <a:gd name="connsiteY3" fmla="*/ 1229 h 118101"/>
                  <a:gd name="connsiteX4" fmla="*/ 194024 w 196095"/>
                  <a:gd name="connsiteY4" fmla="*/ 23232 h 118101"/>
                  <a:gd name="connsiteX5" fmla="*/ 194024 w 196095"/>
                  <a:gd name="connsiteY5" fmla="*/ 33329 h 118101"/>
                  <a:gd name="connsiteX6" fmla="*/ 183928 w 196095"/>
                  <a:gd name="connsiteY6" fmla="*/ 33329 h 118101"/>
                  <a:gd name="connsiteX7" fmla="*/ 146876 w 196095"/>
                  <a:gd name="connsiteY7" fmla="*/ 15231 h 118101"/>
                  <a:gd name="connsiteX8" fmla="*/ 97822 w 196095"/>
                  <a:gd name="connsiteY8" fmla="*/ 30281 h 118101"/>
                  <a:gd name="connsiteX9" fmla="*/ 10096 w 196095"/>
                  <a:gd name="connsiteY9" fmla="*/ 118101 h 11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095" h="118101">
                    <a:moveTo>
                      <a:pt x="10096" y="118101"/>
                    </a:moveTo>
                    <a:lnTo>
                      <a:pt x="0" y="108005"/>
                    </a:lnTo>
                    <a:lnTo>
                      <a:pt x="87725" y="20279"/>
                    </a:lnTo>
                    <a:cubicBezTo>
                      <a:pt x="108776" y="-771"/>
                      <a:pt x="132874" y="-1723"/>
                      <a:pt x="149352" y="1229"/>
                    </a:cubicBezTo>
                    <a:cubicBezTo>
                      <a:pt x="169640" y="4849"/>
                      <a:pt x="186023" y="15326"/>
                      <a:pt x="194024" y="23232"/>
                    </a:cubicBezTo>
                    <a:cubicBezTo>
                      <a:pt x="196787" y="25994"/>
                      <a:pt x="196787" y="30566"/>
                      <a:pt x="194024" y="33329"/>
                    </a:cubicBezTo>
                    <a:cubicBezTo>
                      <a:pt x="191262" y="36091"/>
                      <a:pt x="186690" y="36091"/>
                      <a:pt x="183928" y="33329"/>
                    </a:cubicBezTo>
                    <a:cubicBezTo>
                      <a:pt x="176975" y="26375"/>
                      <a:pt x="162877" y="18089"/>
                      <a:pt x="146876" y="15231"/>
                    </a:cubicBezTo>
                    <a:cubicBezTo>
                      <a:pt x="127730" y="11897"/>
                      <a:pt x="111252" y="16946"/>
                      <a:pt x="97822" y="30281"/>
                    </a:cubicBezTo>
                    <a:lnTo>
                      <a:pt x="10096" y="118101"/>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sp>
            <p:nvSpPr>
              <p:cNvPr id="60" name="Freeform: Shape 830">
                <a:extLst>
                  <a:ext uri="{FF2B5EF4-FFF2-40B4-BE49-F238E27FC236}">
                    <a16:creationId xmlns:a16="http://schemas.microsoft.com/office/drawing/2014/main" id="{9055F4F2-229A-4F76-B2CA-5390B877FFC8}"/>
                  </a:ext>
                </a:extLst>
              </p:cNvPr>
              <p:cNvSpPr/>
              <p:nvPr/>
            </p:nvSpPr>
            <p:spPr>
              <a:xfrm>
                <a:off x="2892384" y="2368415"/>
                <a:ext cx="101012" cy="101036"/>
              </a:xfrm>
              <a:custGeom>
                <a:avLst/>
                <a:gdLst>
                  <a:gd name="connsiteX0" fmla="*/ 7120 w 101012"/>
                  <a:gd name="connsiteY0" fmla="*/ 101036 h 101036"/>
                  <a:gd name="connsiteX1" fmla="*/ 2072 w 101012"/>
                  <a:gd name="connsiteY1" fmla="*/ 98941 h 101036"/>
                  <a:gd name="connsiteX2" fmla="*/ 2072 w 101012"/>
                  <a:gd name="connsiteY2" fmla="*/ 88844 h 101036"/>
                  <a:gd name="connsiteX3" fmla="*/ 88844 w 101012"/>
                  <a:gd name="connsiteY3" fmla="*/ 2072 h 101036"/>
                  <a:gd name="connsiteX4" fmla="*/ 98941 w 101012"/>
                  <a:gd name="connsiteY4" fmla="*/ 2072 h 101036"/>
                  <a:gd name="connsiteX5" fmla="*/ 98941 w 101012"/>
                  <a:gd name="connsiteY5" fmla="*/ 12168 h 101036"/>
                  <a:gd name="connsiteX6" fmla="*/ 12168 w 101012"/>
                  <a:gd name="connsiteY6" fmla="*/ 98941 h 101036"/>
                  <a:gd name="connsiteX7" fmla="*/ 7120 w 101012"/>
                  <a:gd name="connsiteY7" fmla="*/ 101036 h 10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12" h="101036">
                    <a:moveTo>
                      <a:pt x="7120" y="101036"/>
                    </a:moveTo>
                    <a:cubicBezTo>
                      <a:pt x="5310" y="101036"/>
                      <a:pt x="3500" y="100370"/>
                      <a:pt x="2072" y="98941"/>
                    </a:cubicBezTo>
                    <a:cubicBezTo>
                      <a:pt x="-691" y="96179"/>
                      <a:pt x="-691" y="91607"/>
                      <a:pt x="2072" y="88844"/>
                    </a:cubicBezTo>
                    <a:lnTo>
                      <a:pt x="88844" y="2072"/>
                    </a:lnTo>
                    <a:cubicBezTo>
                      <a:pt x="91607" y="-691"/>
                      <a:pt x="96179" y="-691"/>
                      <a:pt x="98941" y="2072"/>
                    </a:cubicBezTo>
                    <a:cubicBezTo>
                      <a:pt x="101703" y="4834"/>
                      <a:pt x="101703" y="9406"/>
                      <a:pt x="98941" y="12168"/>
                    </a:cubicBezTo>
                    <a:lnTo>
                      <a:pt x="12168" y="98941"/>
                    </a:lnTo>
                    <a:cubicBezTo>
                      <a:pt x="10835" y="100370"/>
                      <a:pt x="9025" y="101036"/>
                      <a:pt x="7120" y="101036"/>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grpSp>
      </p:grpSp>
      <p:sp>
        <p:nvSpPr>
          <p:cNvPr id="20" name="Rectangle: Rounded Corners 37">
            <a:extLst>
              <a:ext uri="{FF2B5EF4-FFF2-40B4-BE49-F238E27FC236}">
                <a16:creationId xmlns:a16="http://schemas.microsoft.com/office/drawing/2014/main" id="{D916513C-444B-0F4D-848E-CF24A5C6741A}"/>
              </a:ext>
            </a:extLst>
          </p:cNvPr>
          <p:cNvSpPr/>
          <p:nvPr/>
        </p:nvSpPr>
        <p:spPr>
          <a:xfrm>
            <a:off x="6827132" y="1665294"/>
            <a:ext cx="1903967" cy="1483235"/>
          </a:xfrm>
          <a:prstGeom prst="roundRect">
            <a:avLst>
              <a:gd name="adj" fmla="val 154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1" name="Content Placeholder 11">
            <a:extLst>
              <a:ext uri="{FF2B5EF4-FFF2-40B4-BE49-F238E27FC236}">
                <a16:creationId xmlns:a16="http://schemas.microsoft.com/office/drawing/2014/main" id="{E0881E10-2429-C64A-AFBD-EBD96F65BFBB}"/>
              </a:ext>
            </a:extLst>
          </p:cNvPr>
          <p:cNvSpPr txBox="1">
            <a:spLocks/>
          </p:cNvSpPr>
          <p:nvPr/>
        </p:nvSpPr>
        <p:spPr>
          <a:xfrm>
            <a:off x="6940851" y="1543123"/>
            <a:ext cx="1362545" cy="247203"/>
          </a:xfrm>
          <a:prstGeom prst="rect">
            <a:avLst/>
          </a:prstGeom>
          <a:solidFill>
            <a:schemeClr val="bg1"/>
          </a:solidFill>
        </p:spPr>
        <p:txBody>
          <a:bodyPr vert="horz" lIns="0" tIns="0" rIns="0" bIns="0" rtlCol="0">
            <a:noAutofit/>
          </a:bodyPr>
          <a:lst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dirty="0">
                <a:solidFill>
                  <a:schemeClr val="tx2"/>
                </a:solidFill>
              </a:rPr>
              <a:t>Premiums vary</a:t>
            </a:r>
          </a:p>
        </p:txBody>
      </p:sp>
      <p:sp>
        <p:nvSpPr>
          <p:cNvPr id="22" name="Freeform 21"/>
          <p:cNvSpPr/>
          <p:nvPr/>
        </p:nvSpPr>
        <p:spPr>
          <a:xfrm flipH="1">
            <a:off x="7115651" y="2436337"/>
            <a:ext cx="1241098" cy="369332"/>
          </a:xfrm>
          <a:custGeom>
            <a:avLst/>
            <a:gdLst>
              <a:gd name="connsiteX0" fmla="*/ 0 w 2150541"/>
              <a:gd name="connsiteY0" fmla="*/ 0 h 1075270"/>
              <a:gd name="connsiteX1" fmla="*/ 2150541 w 2150541"/>
              <a:gd name="connsiteY1" fmla="*/ 0 h 1075270"/>
              <a:gd name="connsiteX2" fmla="*/ 2150541 w 2150541"/>
              <a:gd name="connsiteY2" fmla="*/ 1075270 h 1075270"/>
              <a:gd name="connsiteX3" fmla="*/ 0 w 2150541"/>
              <a:gd name="connsiteY3" fmla="*/ 1075270 h 1075270"/>
              <a:gd name="connsiteX4" fmla="*/ 0 w 2150541"/>
              <a:gd name="connsiteY4" fmla="*/ 0 h 107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41" h="1075270">
                <a:moveTo>
                  <a:pt x="0" y="0"/>
                </a:moveTo>
                <a:lnTo>
                  <a:pt x="2150541" y="0"/>
                </a:lnTo>
                <a:lnTo>
                  <a:pt x="2150541" y="1075270"/>
                </a:lnTo>
                <a:lnTo>
                  <a:pt x="0" y="1075270"/>
                </a:lnTo>
                <a:lnTo>
                  <a:pt x="0" y="0"/>
                </a:lnTo>
                <a:close/>
              </a:path>
            </a:pathLst>
          </a:cu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1">
            <a:spAutoFit/>
          </a:bodyPr>
          <a:lstStyle/>
          <a:p>
            <a:pPr lvl="0" algn="ctr" defTabSz="800100">
              <a:spcBef>
                <a:spcPct val="0"/>
              </a:spcBef>
            </a:pPr>
            <a:r>
              <a:rPr lang="en-US" sz="1200" dirty="0">
                <a:solidFill>
                  <a:schemeClr val="tx1"/>
                </a:solidFill>
              </a:rPr>
              <a:t>Average monthly premium</a:t>
            </a:r>
            <a:endParaRPr lang="en-US" sz="1200" kern="1200" dirty="0">
              <a:solidFill>
                <a:schemeClr val="tx1"/>
              </a:solidFill>
            </a:endParaRPr>
          </a:p>
        </p:txBody>
      </p:sp>
      <p:sp>
        <p:nvSpPr>
          <p:cNvPr id="23" name="Content Placeholder 11">
            <a:extLst>
              <a:ext uri="{FF2B5EF4-FFF2-40B4-BE49-F238E27FC236}">
                <a16:creationId xmlns:a16="http://schemas.microsoft.com/office/drawing/2014/main" id="{E0881E10-2429-C64A-AFBD-EBD96F65BFBB}"/>
              </a:ext>
            </a:extLst>
          </p:cNvPr>
          <p:cNvSpPr txBox="1">
            <a:spLocks/>
          </p:cNvSpPr>
          <p:nvPr/>
        </p:nvSpPr>
        <p:spPr>
          <a:xfrm>
            <a:off x="7058501" y="2030554"/>
            <a:ext cx="1362545" cy="425598"/>
          </a:xfrm>
          <a:prstGeom prst="rect">
            <a:avLst/>
          </a:prstGeom>
          <a:noFill/>
        </p:spPr>
        <p:txBody>
          <a:bodyPr vert="horz" lIns="0" tIns="0" rIns="0" bIns="0" rtlCol="0">
            <a:noAutofit/>
          </a:bodyPr>
          <a:lst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400" dirty="0">
                <a:solidFill>
                  <a:srgbClr val="000000"/>
                </a:solidFill>
              </a:rPr>
              <a:t>$</a:t>
            </a:r>
            <a:r>
              <a:rPr lang="en-US" sz="2400" dirty="0">
                <a:solidFill>
                  <a:schemeClr val="accent1"/>
                </a:solidFill>
              </a:rPr>
              <a:t>40.00</a:t>
            </a:r>
          </a:p>
        </p:txBody>
      </p:sp>
      <p:sp>
        <p:nvSpPr>
          <p:cNvPr id="24" name="Rectangle: Rounded Corners 37">
            <a:extLst>
              <a:ext uri="{FF2B5EF4-FFF2-40B4-BE49-F238E27FC236}">
                <a16:creationId xmlns:a16="http://schemas.microsoft.com/office/drawing/2014/main" id="{D916513C-444B-0F4D-848E-CF24A5C6741A}"/>
              </a:ext>
            </a:extLst>
          </p:cNvPr>
          <p:cNvSpPr/>
          <p:nvPr/>
        </p:nvSpPr>
        <p:spPr>
          <a:xfrm>
            <a:off x="8991383" y="2824837"/>
            <a:ext cx="1903967" cy="1483235"/>
          </a:xfrm>
          <a:prstGeom prst="roundRect">
            <a:avLst>
              <a:gd name="adj" fmla="val 154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Content Placeholder 11">
            <a:extLst>
              <a:ext uri="{FF2B5EF4-FFF2-40B4-BE49-F238E27FC236}">
                <a16:creationId xmlns:a16="http://schemas.microsoft.com/office/drawing/2014/main" id="{E0881E10-2429-C64A-AFBD-EBD96F65BFBB}"/>
              </a:ext>
            </a:extLst>
          </p:cNvPr>
          <p:cNvSpPr txBox="1">
            <a:spLocks/>
          </p:cNvSpPr>
          <p:nvPr/>
        </p:nvSpPr>
        <p:spPr>
          <a:xfrm>
            <a:off x="9109034" y="2619182"/>
            <a:ext cx="1292666" cy="247203"/>
          </a:xfrm>
          <a:prstGeom prst="rect">
            <a:avLst/>
          </a:prstGeom>
          <a:solidFill>
            <a:schemeClr val="bg1"/>
          </a:solidFill>
        </p:spPr>
        <p:txBody>
          <a:bodyPr vert="horz" lIns="0" tIns="0" rIns="0" bIns="0" rtlCol="0">
            <a:noAutofit/>
          </a:bodyPr>
          <a:lst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dirty="0">
                <a:solidFill>
                  <a:schemeClr val="tx2"/>
                </a:solidFill>
              </a:rPr>
              <a:t>Surcharges for higher earners</a:t>
            </a:r>
          </a:p>
        </p:txBody>
      </p:sp>
      <p:sp>
        <p:nvSpPr>
          <p:cNvPr id="26" name="Freeform 25"/>
          <p:cNvSpPr/>
          <p:nvPr/>
        </p:nvSpPr>
        <p:spPr>
          <a:xfrm flipH="1">
            <a:off x="9392145" y="3689833"/>
            <a:ext cx="1119651" cy="184666"/>
          </a:xfrm>
          <a:custGeom>
            <a:avLst/>
            <a:gdLst>
              <a:gd name="connsiteX0" fmla="*/ 0 w 2150541"/>
              <a:gd name="connsiteY0" fmla="*/ 0 h 1075270"/>
              <a:gd name="connsiteX1" fmla="*/ 2150541 w 2150541"/>
              <a:gd name="connsiteY1" fmla="*/ 0 h 1075270"/>
              <a:gd name="connsiteX2" fmla="*/ 2150541 w 2150541"/>
              <a:gd name="connsiteY2" fmla="*/ 1075270 h 1075270"/>
              <a:gd name="connsiteX3" fmla="*/ 0 w 2150541"/>
              <a:gd name="connsiteY3" fmla="*/ 1075270 h 1075270"/>
              <a:gd name="connsiteX4" fmla="*/ 0 w 2150541"/>
              <a:gd name="connsiteY4" fmla="*/ 0 h 107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41" h="1075270">
                <a:moveTo>
                  <a:pt x="0" y="0"/>
                </a:moveTo>
                <a:lnTo>
                  <a:pt x="2150541" y="0"/>
                </a:lnTo>
                <a:lnTo>
                  <a:pt x="2150541" y="1075270"/>
                </a:lnTo>
                <a:lnTo>
                  <a:pt x="0" y="1075270"/>
                </a:lnTo>
                <a:lnTo>
                  <a:pt x="0" y="0"/>
                </a:lnTo>
                <a:close/>
              </a:path>
            </a:pathLst>
          </a:cu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1">
            <a:spAutoFit/>
          </a:bodyPr>
          <a:lstStyle/>
          <a:p>
            <a:pPr lvl="0" algn="ctr" defTabSz="800100">
              <a:spcBef>
                <a:spcPct val="0"/>
              </a:spcBef>
            </a:pPr>
            <a:r>
              <a:rPr lang="en-US" sz="1200" dirty="0">
                <a:solidFill>
                  <a:schemeClr val="tx1"/>
                </a:solidFill>
              </a:rPr>
              <a:t>Per month</a:t>
            </a:r>
            <a:endParaRPr lang="en-US" sz="1200" kern="1200" dirty="0">
              <a:solidFill>
                <a:schemeClr val="tx1"/>
              </a:solidFill>
            </a:endParaRPr>
          </a:p>
        </p:txBody>
      </p:sp>
      <p:sp>
        <p:nvSpPr>
          <p:cNvPr id="27" name="Content Placeholder 11">
            <a:extLst>
              <a:ext uri="{FF2B5EF4-FFF2-40B4-BE49-F238E27FC236}">
                <a16:creationId xmlns:a16="http://schemas.microsoft.com/office/drawing/2014/main" id="{E0881E10-2429-C64A-AFBD-EBD96F65BFBB}"/>
              </a:ext>
            </a:extLst>
          </p:cNvPr>
          <p:cNvSpPr txBox="1">
            <a:spLocks/>
          </p:cNvSpPr>
          <p:nvPr/>
        </p:nvSpPr>
        <p:spPr>
          <a:xfrm>
            <a:off x="9109033" y="3276388"/>
            <a:ext cx="1685875" cy="256255"/>
          </a:xfrm>
          <a:prstGeom prst="rect">
            <a:avLst/>
          </a:prstGeom>
          <a:noFill/>
        </p:spPr>
        <p:txBody>
          <a:bodyPr vert="horz" lIns="0" tIns="0" rIns="0" bIns="0" rtlCol="0">
            <a:noAutofit/>
          </a:bodyPr>
          <a:lst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dirty="0">
                <a:solidFill>
                  <a:srgbClr val="000000"/>
                </a:solidFill>
              </a:rPr>
              <a:t>$</a:t>
            </a:r>
            <a:r>
              <a:rPr lang="en-US" sz="1800" dirty="0">
                <a:solidFill>
                  <a:schemeClr val="accent1"/>
                </a:solidFill>
              </a:rPr>
              <a:t>13.70-$85.80</a:t>
            </a:r>
          </a:p>
        </p:txBody>
      </p:sp>
      <p:sp>
        <p:nvSpPr>
          <p:cNvPr id="28" name="Rectangle: Rounded Corners 37">
            <a:extLst>
              <a:ext uri="{FF2B5EF4-FFF2-40B4-BE49-F238E27FC236}">
                <a16:creationId xmlns:a16="http://schemas.microsoft.com/office/drawing/2014/main" id="{D916513C-444B-0F4D-848E-CF24A5C6741A}"/>
              </a:ext>
            </a:extLst>
          </p:cNvPr>
          <p:cNvSpPr/>
          <p:nvPr/>
        </p:nvSpPr>
        <p:spPr>
          <a:xfrm>
            <a:off x="6827132" y="4250598"/>
            <a:ext cx="1903967" cy="1483235"/>
          </a:xfrm>
          <a:prstGeom prst="roundRect">
            <a:avLst>
              <a:gd name="adj" fmla="val 154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9" name="Content Placeholder 11">
            <a:extLst>
              <a:ext uri="{FF2B5EF4-FFF2-40B4-BE49-F238E27FC236}">
                <a16:creationId xmlns:a16="http://schemas.microsoft.com/office/drawing/2014/main" id="{E0881E10-2429-C64A-AFBD-EBD96F65BFBB}"/>
              </a:ext>
            </a:extLst>
          </p:cNvPr>
          <p:cNvSpPr txBox="1">
            <a:spLocks/>
          </p:cNvSpPr>
          <p:nvPr/>
        </p:nvSpPr>
        <p:spPr>
          <a:xfrm>
            <a:off x="6940851" y="4126057"/>
            <a:ext cx="960997" cy="247203"/>
          </a:xfrm>
          <a:prstGeom prst="rect">
            <a:avLst/>
          </a:prstGeom>
          <a:solidFill>
            <a:schemeClr val="bg1"/>
          </a:solidFill>
        </p:spPr>
        <p:txBody>
          <a:bodyPr vert="horz" lIns="0" tIns="0" rIns="0" bIns="0" rtlCol="0">
            <a:noAutofit/>
          </a:bodyPr>
          <a:lst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dirty="0">
                <a:solidFill>
                  <a:schemeClr val="tx2"/>
                </a:solidFill>
              </a:rPr>
              <a:t>Deductible</a:t>
            </a:r>
          </a:p>
        </p:txBody>
      </p:sp>
      <p:sp>
        <p:nvSpPr>
          <p:cNvPr id="30" name="Freeform 29"/>
          <p:cNvSpPr/>
          <p:nvPr/>
        </p:nvSpPr>
        <p:spPr>
          <a:xfrm flipH="1">
            <a:off x="7237098" y="5110322"/>
            <a:ext cx="1119651" cy="184666"/>
          </a:xfrm>
          <a:custGeom>
            <a:avLst/>
            <a:gdLst>
              <a:gd name="connsiteX0" fmla="*/ 0 w 2150541"/>
              <a:gd name="connsiteY0" fmla="*/ 0 h 1075270"/>
              <a:gd name="connsiteX1" fmla="*/ 2150541 w 2150541"/>
              <a:gd name="connsiteY1" fmla="*/ 0 h 1075270"/>
              <a:gd name="connsiteX2" fmla="*/ 2150541 w 2150541"/>
              <a:gd name="connsiteY2" fmla="*/ 1075270 h 1075270"/>
              <a:gd name="connsiteX3" fmla="*/ 0 w 2150541"/>
              <a:gd name="connsiteY3" fmla="*/ 1075270 h 1075270"/>
              <a:gd name="connsiteX4" fmla="*/ 0 w 2150541"/>
              <a:gd name="connsiteY4" fmla="*/ 0 h 107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41" h="1075270">
                <a:moveTo>
                  <a:pt x="0" y="0"/>
                </a:moveTo>
                <a:lnTo>
                  <a:pt x="2150541" y="0"/>
                </a:lnTo>
                <a:lnTo>
                  <a:pt x="2150541" y="1075270"/>
                </a:lnTo>
                <a:lnTo>
                  <a:pt x="0" y="1075270"/>
                </a:lnTo>
                <a:lnTo>
                  <a:pt x="0" y="0"/>
                </a:lnTo>
                <a:close/>
              </a:path>
            </a:pathLst>
          </a:cu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1">
            <a:spAutoFit/>
          </a:bodyPr>
          <a:lstStyle/>
          <a:p>
            <a:pPr lvl="0" algn="ctr" defTabSz="800100">
              <a:spcBef>
                <a:spcPct val="0"/>
              </a:spcBef>
            </a:pPr>
            <a:r>
              <a:rPr lang="en-US" sz="1200" dirty="0">
                <a:solidFill>
                  <a:schemeClr val="tx1"/>
                </a:solidFill>
              </a:rPr>
              <a:t>Maximum</a:t>
            </a:r>
            <a:endParaRPr lang="en-US" sz="1200" kern="1200" dirty="0">
              <a:solidFill>
                <a:schemeClr val="tx1"/>
              </a:solidFill>
            </a:endParaRPr>
          </a:p>
        </p:txBody>
      </p:sp>
      <p:sp>
        <p:nvSpPr>
          <p:cNvPr id="31" name="Content Placeholder 11">
            <a:extLst>
              <a:ext uri="{FF2B5EF4-FFF2-40B4-BE49-F238E27FC236}">
                <a16:creationId xmlns:a16="http://schemas.microsoft.com/office/drawing/2014/main" id="{E0881E10-2429-C64A-AFBD-EBD96F65BFBB}"/>
              </a:ext>
            </a:extLst>
          </p:cNvPr>
          <p:cNvSpPr txBox="1">
            <a:spLocks/>
          </p:cNvSpPr>
          <p:nvPr/>
        </p:nvSpPr>
        <p:spPr>
          <a:xfrm>
            <a:off x="6944782" y="4702149"/>
            <a:ext cx="1685875" cy="256255"/>
          </a:xfrm>
          <a:prstGeom prst="rect">
            <a:avLst/>
          </a:prstGeom>
          <a:noFill/>
        </p:spPr>
        <p:txBody>
          <a:bodyPr vert="horz" lIns="0" tIns="0" rIns="0" bIns="0" rtlCol="0">
            <a:noAutofit/>
          </a:bodyPr>
          <a:lst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400" dirty="0">
                <a:solidFill>
                  <a:srgbClr val="000000"/>
                </a:solidFill>
              </a:rPr>
              <a:t>$</a:t>
            </a:r>
            <a:r>
              <a:rPr lang="en-US" sz="2400" dirty="0">
                <a:solidFill>
                  <a:schemeClr val="accent1"/>
                </a:solidFill>
              </a:rPr>
              <a:t>590</a:t>
            </a:r>
          </a:p>
        </p:txBody>
      </p:sp>
      <p:cxnSp>
        <p:nvCxnSpPr>
          <p:cNvPr id="8" name="Straight Connector 7">
            <a:extLst>
              <a:ext uri="{FF2B5EF4-FFF2-40B4-BE49-F238E27FC236}">
                <a16:creationId xmlns:a16="http://schemas.microsoft.com/office/drawing/2014/main" id="{F218BA99-90DD-2E75-1974-27D3B9DB16F5}"/>
              </a:ext>
            </a:extLst>
          </p:cNvPr>
          <p:cNvCxnSpPr>
            <a:stCxn id="4" idx="1"/>
            <a:endCxn id="4" idx="3"/>
          </p:cNvCxnSpPr>
          <p:nvPr/>
        </p:nvCxnSpPr>
        <p:spPr>
          <a:xfrm>
            <a:off x="685800" y="1137958"/>
            <a:ext cx="10820400" cy="0"/>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630792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pPr algn="ctr"/>
            <a:r>
              <a:rPr lang="en-US" dirty="0"/>
              <a:t>2025 Income-related Premiums (IRMAA)</a:t>
            </a:r>
          </a:p>
        </p:txBody>
      </p:sp>
      <p:sp>
        <p:nvSpPr>
          <p:cNvPr id="2" name="Footer Placeholder 1">
            <a:extLst>
              <a:ext uri="{FF2B5EF4-FFF2-40B4-BE49-F238E27FC236}">
                <a16:creationId xmlns:a16="http://schemas.microsoft.com/office/drawing/2014/main" id="{9DC089D0-D583-4906-87CF-28AC86FEB3CC}"/>
              </a:ext>
            </a:extLst>
          </p:cNvPr>
          <p:cNvSpPr>
            <a:spLocks noGrp="1"/>
          </p:cNvSpPr>
          <p:nvPr>
            <p:ph type="ftr" sz="quarter" idx="11"/>
          </p:nvPr>
        </p:nvSpPr>
        <p:spPr>
          <a:xfrm>
            <a:off x="685800" y="5554254"/>
            <a:ext cx="10934114" cy="719924"/>
          </a:xfrm>
        </p:spPr>
        <p:txBody>
          <a:bodyPr/>
          <a:lstStyle/>
          <a:p>
            <a:pPr algn="l"/>
            <a:r>
              <a:rPr lang="en-US" sz="1400" dirty="0">
                <a:solidFill>
                  <a:schemeClr val="tx1"/>
                </a:solidFill>
              </a:rPr>
              <a:t>Note: The income-related monthly adjustment amount (IRMAA) sliding scale is a set of statutory percentage-based tables used to adjust Medicare Part B and Part D prescription drug coverage premiums. The higher the beneficiary's range of modified adjusted gross income (MAGI), the higher the IRMAA.</a:t>
            </a:r>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17</a:t>
            </a:fld>
            <a:endParaRPr lang="en-US"/>
          </a:p>
        </p:txBody>
      </p:sp>
      <p:graphicFrame>
        <p:nvGraphicFramePr>
          <p:cNvPr id="9" name="Content Placeholder 8" descr="Table showing monthly Part B premium based upon individual and joint tax filing status and rates. Details are included in the speakers' notes."/>
          <p:cNvGraphicFramePr>
            <a:graphicFrameLocks/>
          </p:cNvGraphicFramePr>
          <p:nvPr>
            <p:extLst>
              <p:ext uri="{D42A27DB-BD31-4B8C-83A1-F6EECF244321}">
                <p14:modId xmlns:p14="http://schemas.microsoft.com/office/powerpoint/2010/main" val="3689843743"/>
              </p:ext>
            </p:extLst>
          </p:nvPr>
        </p:nvGraphicFramePr>
        <p:xfrm>
          <a:off x="1171574" y="1857824"/>
          <a:ext cx="9848850" cy="3702347"/>
        </p:xfrm>
        <a:graphic>
          <a:graphicData uri="http://schemas.openxmlformats.org/drawingml/2006/table">
            <a:tbl>
              <a:tblPr firstRow="1" bandRow="1"/>
              <a:tblGrid>
                <a:gridCol w="1969770">
                  <a:extLst>
                    <a:ext uri="{9D8B030D-6E8A-4147-A177-3AD203B41FA5}">
                      <a16:colId xmlns:a16="http://schemas.microsoft.com/office/drawing/2014/main" val="20000"/>
                    </a:ext>
                  </a:extLst>
                </a:gridCol>
                <a:gridCol w="1969770">
                  <a:extLst>
                    <a:ext uri="{9D8B030D-6E8A-4147-A177-3AD203B41FA5}">
                      <a16:colId xmlns:a16="http://schemas.microsoft.com/office/drawing/2014/main" val="20001"/>
                    </a:ext>
                  </a:extLst>
                </a:gridCol>
                <a:gridCol w="1969770">
                  <a:extLst>
                    <a:ext uri="{9D8B030D-6E8A-4147-A177-3AD203B41FA5}">
                      <a16:colId xmlns:a16="http://schemas.microsoft.com/office/drawing/2014/main" val="20002"/>
                    </a:ext>
                  </a:extLst>
                </a:gridCol>
                <a:gridCol w="2136688">
                  <a:extLst>
                    <a:ext uri="{9D8B030D-6E8A-4147-A177-3AD203B41FA5}">
                      <a16:colId xmlns:a16="http://schemas.microsoft.com/office/drawing/2014/main" val="20003"/>
                    </a:ext>
                  </a:extLst>
                </a:gridCol>
                <a:gridCol w="1802852">
                  <a:extLst>
                    <a:ext uri="{9D8B030D-6E8A-4147-A177-3AD203B41FA5}">
                      <a16:colId xmlns:a16="http://schemas.microsoft.com/office/drawing/2014/main" val="20004"/>
                    </a:ext>
                  </a:extLst>
                </a:gridCol>
              </a:tblGrid>
              <a:tr h="534960">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lgn="ctr">
                        <a:lnSpc>
                          <a:spcPct val="115000"/>
                        </a:lnSpc>
                        <a:spcBef>
                          <a:spcPts val="0"/>
                        </a:spcBef>
                        <a:spcAft>
                          <a:spcPts val="0"/>
                        </a:spcAft>
                      </a:pPr>
                      <a:r>
                        <a:rPr lang="en-US" sz="1600" dirty="0"/>
                        <a:t>File individual tax return</a:t>
                      </a:r>
                      <a:endParaRPr lang="en-US" sz="1600" dirty="0">
                        <a:solidFill>
                          <a:schemeClr val="tx1"/>
                        </a:solidFill>
                        <a:latin typeface="+mn-lt"/>
                        <a:ea typeface="Calibri"/>
                        <a:cs typeface="Times New Roman"/>
                      </a:endParaRPr>
                    </a:p>
                  </a:txBody>
                  <a:tcPr marL="68580" marR="68580" marT="0" marB="0" anchor="ctr">
                    <a:lnL>
                      <a:noFill/>
                    </a:lnL>
                    <a:lnR>
                      <a:noFill/>
                    </a:lnR>
                    <a:lnT w="25400" cmpd="sng">
                      <a:noFill/>
                    </a:lnT>
                    <a:lnB w="25400" cmpd="sng">
                      <a:noFill/>
                    </a:lnB>
                    <a:lnTlToBr w="12700" cmpd="sng">
                      <a:noFill/>
                      <a:prstDash val="solid"/>
                    </a:lnTlToBr>
                    <a:lnBlToTr w="12700" cmpd="sng">
                      <a:noFill/>
                      <a:prstDash val="solid"/>
                    </a:lnBlToTr>
                    <a:solidFill>
                      <a:srgbClr val="002949"/>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lgn="ctr">
                        <a:lnSpc>
                          <a:spcPct val="115000"/>
                        </a:lnSpc>
                        <a:spcBef>
                          <a:spcPts val="0"/>
                        </a:spcBef>
                        <a:spcAft>
                          <a:spcPts val="0"/>
                        </a:spcAft>
                      </a:pPr>
                      <a:r>
                        <a:rPr lang="en-US" sz="1600" dirty="0"/>
                        <a:t>File joint tax</a:t>
                      </a:r>
                      <a:r>
                        <a:rPr lang="en-US" sz="1600" baseline="0" dirty="0"/>
                        <a:t> return</a:t>
                      </a:r>
                      <a:endParaRPr lang="en-US" sz="1600" dirty="0">
                        <a:solidFill>
                          <a:schemeClr val="tx1"/>
                        </a:solidFill>
                        <a:latin typeface="+mn-lt"/>
                        <a:ea typeface="Calibri"/>
                        <a:cs typeface="Times New Roman"/>
                      </a:endParaRPr>
                    </a:p>
                  </a:txBody>
                  <a:tcPr marL="68580" marR="68580" marT="0" marB="0" anchor="ctr">
                    <a:lnL>
                      <a:noFill/>
                    </a:lnL>
                    <a:lnR>
                      <a:noFill/>
                    </a:lnR>
                    <a:lnT w="25400" cmpd="sng">
                      <a:noFill/>
                    </a:lnT>
                    <a:lnB w="25400" cmpd="sng">
                      <a:noFill/>
                    </a:lnB>
                    <a:lnTlToBr w="12700" cmpd="sng">
                      <a:noFill/>
                      <a:prstDash val="solid"/>
                    </a:lnTlToBr>
                    <a:lnBlToTr w="12700" cmpd="sng">
                      <a:noFill/>
                      <a:prstDash val="solid"/>
                    </a:lnBlToTr>
                    <a:solidFill>
                      <a:srgbClr val="002949"/>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lgn="ctr">
                        <a:lnSpc>
                          <a:spcPct val="115000"/>
                        </a:lnSpc>
                        <a:spcBef>
                          <a:spcPts val="0"/>
                        </a:spcBef>
                        <a:spcAft>
                          <a:spcPts val="0"/>
                        </a:spcAft>
                      </a:pPr>
                      <a:r>
                        <a:rPr lang="en-US" sz="1600" dirty="0"/>
                        <a:t>File married and separate tax return</a:t>
                      </a:r>
                      <a:endParaRPr lang="en-US" sz="1600" dirty="0">
                        <a:solidFill>
                          <a:schemeClr val="bg1"/>
                        </a:solidFill>
                        <a:latin typeface="+mn-lt"/>
                        <a:ea typeface="Calibri"/>
                        <a:cs typeface="Times New Roman"/>
                      </a:endParaRPr>
                    </a:p>
                  </a:txBody>
                  <a:tcPr marL="68580" marR="68580" marT="0" marB="0" anchor="ctr">
                    <a:lnL>
                      <a:noFill/>
                    </a:lnL>
                    <a:lnR>
                      <a:noFill/>
                    </a:lnR>
                    <a:lnT w="25400" cmpd="sng">
                      <a:noFill/>
                    </a:lnT>
                    <a:lnB w="25400" cmpd="sng">
                      <a:noFill/>
                    </a:lnB>
                    <a:lnTlToBr w="12700" cmpd="sng">
                      <a:noFill/>
                      <a:prstDash val="solid"/>
                    </a:lnTlToBr>
                    <a:lnBlToTr w="12700" cmpd="sng">
                      <a:noFill/>
                      <a:prstDash val="solid"/>
                    </a:lnBlToTr>
                    <a:solidFill>
                      <a:srgbClr val="002949"/>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lgn="ctr">
                        <a:lnSpc>
                          <a:spcPct val="115000"/>
                        </a:lnSpc>
                        <a:spcBef>
                          <a:spcPts val="0"/>
                        </a:spcBef>
                        <a:spcAft>
                          <a:spcPts val="0"/>
                        </a:spcAft>
                      </a:pPr>
                      <a:r>
                        <a:rPr lang="en-US" sz="1600" dirty="0"/>
                        <a:t>Part</a:t>
                      </a:r>
                      <a:r>
                        <a:rPr lang="en-US" sz="1600" baseline="0" dirty="0"/>
                        <a:t> B</a:t>
                      </a:r>
                    </a:p>
                    <a:p>
                      <a:pPr marL="0" marR="0" algn="ctr">
                        <a:lnSpc>
                          <a:spcPct val="115000"/>
                        </a:lnSpc>
                        <a:spcBef>
                          <a:spcPts val="0"/>
                        </a:spcBef>
                        <a:spcAft>
                          <a:spcPts val="0"/>
                        </a:spcAft>
                      </a:pPr>
                      <a:r>
                        <a:rPr lang="en-US" sz="1600" baseline="0" dirty="0"/>
                        <a:t>(monthly)</a:t>
                      </a:r>
                      <a:endParaRPr lang="en-US" sz="1600" dirty="0">
                        <a:solidFill>
                          <a:schemeClr val="bg1"/>
                        </a:solidFill>
                        <a:latin typeface="+mn-lt"/>
                        <a:ea typeface="Calibri"/>
                        <a:cs typeface="Times New Roman"/>
                      </a:endParaRPr>
                    </a:p>
                  </a:txBody>
                  <a:tcPr marL="68580" marR="68580" marT="0" marB="0" anchor="ctr">
                    <a:lnL>
                      <a:noFill/>
                    </a:lnL>
                    <a:lnR>
                      <a:noFill/>
                    </a:lnR>
                    <a:lnT w="25400" cmpd="sng">
                      <a:noFill/>
                    </a:lnT>
                    <a:lnB w="25400" cmpd="sng">
                      <a:noFill/>
                    </a:lnB>
                    <a:lnTlToBr w="12700" cmpd="sng">
                      <a:noFill/>
                      <a:prstDash val="solid"/>
                    </a:lnTlToBr>
                    <a:lnBlToTr w="12700" cmpd="sng">
                      <a:noFill/>
                      <a:prstDash val="solid"/>
                    </a:lnBlToTr>
                    <a:solidFill>
                      <a:srgbClr val="002949"/>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lgn="ctr">
                        <a:lnSpc>
                          <a:spcPct val="115000"/>
                        </a:lnSpc>
                        <a:spcBef>
                          <a:spcPts val="0"/>
                        </a:spcBef>
                        <a:spcAft>
                          <a:spcPts val="0"/>
                        </a:spcAft>
                      </a:pPr>
                      <a:r>
                        <a:rPr lang="en-US" sz="1600" dirty="0"/>
                        <a:t>   Part D</a:t>
                      </a:r>
                    </a:p>
                    <a:p>
                      <a:pPr marL="0" marR="0" indent="0" algn="ctr" defTabSz="914400" rtl="0" eaLnBrk="1" fontAlgn="auto" latinLnBrk="0" hangingPunct="1">
                        <a:lnSpc>
                          <a:spcPct val="115000"/>
                        </a:lnSpc>
                        <a:spcBef>
                          <a:spcPts val="0"/>
                        </a:spcBef>
                        <a:spcAft>
                          <a:spcPts val="0"/>
                        </a:spcAft>
                        <a:buClrTx/>
                        <a:buSzTx/>
                        <a:buFontTx/>
                        <a:buNone/>
                        <a:tabLst/>
                        <a:defRPr/>
                      </a:pPr>
                      <a:r>
                        <a:rPr lang="en-US" sz="1600" baseline="0" dirty="0"/>
                        <a:t>  (monthly)</a:t>
                      </a:r>
                      <a:endParaRPr lang="en-US" sz="1600" dirty="0">
                        <a:solidFill>
                          <a:schemeClr val="bg1"/>
                        </a:solidFill>
                        <a:latin typeface="+mn-lt"/>
                        <a:ea typeface="Calibri"/>
                        <a:cs typeface="Times New Roman"/>
                      </a:endParaRPr>
                    </a:p>
                  </a:txBody>
                  <a:tcPr marL="68580" marR="68580" marT="0" marB="0" anchor="ctr">
                    <a:lnL>
                      <a:noFill/>
                    </a:lnL>
                    <a:lnR>
                      <a:noFill/>
                    </a:lnR>
                    <a:lnT w="25400" cmpd="sng">
                      <a:noFill/>
                    </a:lnT>
                    <a:lnB w="25400" cmpd="sng">
                      <a:noFill/>
                    </a:lnB>
                    <a:lnTlToBr w="12700" cmpd="sng">
                      <a:noFill/>
                      <a:prstDash val="solid"/>
                    </a:lnTlToBr>
                    <a:lnBlToTr w="12700" cmpd="sng">
                      <a:noFill/>
                      <a:prstDash val="solid"/>
                    </a:lnBlToTr>
                    <a:solidFill>
                      <a:srgbClr val="002949"/>
                    </a:solidFill>
                  </a:tcPr>
                </a:tc>
                <a:extLst>
                  <a:ext uri="{0D108BD9-81ED-4DB2-BD59-A6C34878D82A}">
                    <a16:rowId xmlns:a16="http://schemas.microsoft.com/office/drawing/2014/main" val="10000"/>
                  </a:ext>
                </a:extLst>
              </a:tr>
              <a:tr h="42430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15000"/>
                        </a:lnSpc>
                        <a:spcBef>
                          <a:spcPts val="0"/>
                        </a:spcBef>
                        <a:spcAft>
                          <a:spcPts val="0"/>
                        </a:spcAft>
                      </a:pPr>
                      <a:r>
                        <a:rPr lang="en-US" sz="1600" dirty="0">
                          <a:solidFill>
                            <a:schemeClr val="accent1"/>
                          </a:solidFill>
                        </a:rPr>
                        <a:t>Under</a:t>
                      </a:r>
                      <a:r>
                        <a:rPr lang="en-US" sz="1600" baseline="0" dirty="0">
                          <a:solidFill>
                            <a:schemeClr val="accent1"/>
                          </a:solidFill>
                        </a:rPr>
                        <a:t> $106K </a:t>
                      </a:r>
                      <a:endParaRPr lang="en-US" sz="1600" b="0" dirty="0">
                        <a:solidFill>
                          <a:schemeClr val="accent1"/>
                        </a:solidFill>
                        <a:latin typeface="+mn-lt"/>
                        <a:ea typeface="Calibri"/>
                        <a:cs typeface="Times New Roman"/>
                      </a:endParaRPr>
                    </a:p>
                  </a:txBody>
                  <a:tcPr marL="68580" marR="68580" marT="0" marB="0" anchor="ctr">
                    <a:lnL>
                      <a:noFill/>
                    </a:lnL>
                    <a:lnR>
                      <a:noFill/>
                    </a:lnR>
                    <a:lnT w="25400" cmpd="sng">
                      <a:noFill/>
                    </a:lnT>
                    <a:lnB>
                      <a:noFill/>
                    </a:lnB>
                    <a:lnTlToBr w="12700" cmpd="sng">
                      <a:noFill/>
                      <a:prstDash val="solid"/>
                    </a:lnTlToBr>
                    <a:lnBlToTr w="12700" cmpd="sng">
                      <a:noFill/>
                      <a:prstDash val="solid"/>
                    </a:lnBlToTr>
                    <a:solidFill>
                      <a:srgbClr val="273339">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15000"/>
                        </a:lnSpc>
                        <a:spcBef>
                          <a:spcPts val="0"/>
                        </a:spcBef>
                        <a:spcAft>
                          <a:spcPts val="0"/>
                        </a:spcAft>
                      </a:pPr>
                      <a:r>
                        <a:rPr lang="en-US" sz="1600" dirty="0">
                          <a:solidFill>
                            <a:schemeClr val="accent1"/>
                          </a:solidFill>
                        </a:rPr>
                        <a:t>Under $212K </a:t>
                      </a:r>
                      <a:endParaRPr lang="en-US" sz="1600" b="0" dirty="0">
                        <a:solidFill>
                          <a:schemeClr val="accent1"/>
                        </a:solidFill>
                        <a:latin typeface="+mn-lt"/>
                        <a:ea typeface="Calibri"/>
                        <a:cs typeface="Times New Roman"/>
                      </a:endParaRPr>
                    </a:p>
                  </a:txBody>
                  <a:tcPr marL="68580" marR="68580" marT="0" marB="0" anchor="ctr">
                    <a:lnL>
                      <a:noFill/>
                    </a:lnL>
                    <a:lnR>
                      <a:noFill/>
                    </a:lnR>
                    <a:lnT w="25400" cmpd="sng">
                      <a:noFill/>
                    </a:lnT>
                    <a:lnB>
                      <a:noFill/>
                    </a:lnB>
                    <a:lnTlToBr w="12700" cmpd="sng">
                      <a:noFill/>
                      <a:prstDash val="solid"/>
                    </a:lnTlToBr>
                    <a:lnBlToTr w="12700" cmpd="sng">
                      <a:noFill/>
                      <a:prstDash val="solid"/>
                    </a:lnBlToTr>
                    <a:solidFill>
                      <a:srgbClr val="273339">
                        <a:tint val="20000"/>
                      </a:srgbClr>
                    </a:solidFill>
                  </a:tcPr>
                </a:tc>
                <a:tc>
                  <a:txBody>
                    <a:bodyPr/>
                    <a:lstStyle/>
                    <a:p>
                      <a:pPr marL="0" marR="0" algn="ctr">
                        <a:lnSpc>
                          <a:spcPct val="100000"/>
                        </a:lnSpc>
                        <a:spcBef>
                          <a:spcPts val="0"/>
                        </a:spcBef>
                        <a:spcAft>
                          <a:spcPts val="0"/>
                        </a:spcAft>
                      </a:pPr>
                      <a:r>
                        <a:rPr lang="en-US" sz="1600" b="0" dirty="0">
                          <a:solidFill>
                            <a:schemeClr val="accent1"/>
                          </a:solidFill>
                          <a:latin typeface="+mj-lt"/>
                        </a:rPr>
                        <a:t>$</a:t>
                      </a:r>
                      <a:r>
                        <a:rPr lang="en-US" sz="1600" kern="1200" dirty="0">
                          <a:solidFill>
                            <a:schemeClr val="accent1"/>
                          </a:solidFill>
                          <a:latin typeface="Arial" panose="020B0604020202020204"/>
                          <a:ea typeface="+mn-ea"/>
                          <a:cs typeface="+mn-cs"/>
                        </a:rPr>
                        <a:t>106K</a:t>
                      </a:r>
                      <a:r>
                        <a:rPr lang="en-US" sz="1600" b="0" dirty="0">
                          <a:solidFill>
                            <a:schemeClr val="accent1"/>
                          </a:solidFill>
                          <a:latin typeface="+mj-lt"/>
                        </a:rPr>
                        <a:t> or less</a:t>
                      </a:r>
                      <a:endParaRPr lang="en-US" sz="1600" b="0" dirty="0">
                        <a:solidFill>
                          <a:schemeClr val="accent1"/>
                        </a:solidFill>
                        <a:latin typeface="+mj-lt"/>
                        <a:ea typeface="Calibri"/>
                        <a:cs typeface="Times New Roman"/>
                      </a:endParaRPr>
                    </a:p>
                  </a:txBody>
                  <a:tcPr marL="68580" marR="68580" marT="0" marB="0" anchor="ctr">
                    <a:lnL>
                      <a:noFill/>
                    </a:lnL>
                    <a:lnR>
                      <a:noFill/>
                    </a:lnR>
                    <a:lnT w="25400" cmpd="sng">
                      <a:noFill/>
                    </a:lnT>
                    <a:lnB>
                      <a:noFill/>
                    </a:lnB>
                    <a:lnTlToBr w="12700" cmpd="sng">
                      <a:noFill/>
                      <a:prstDash val="solid"/>
                    </a:lnTlToBr>
                    <a:lnBlToTr w="12700" cmpd="sng">
                      <a:noFill/>
                      <a:prstDash val="solid"/>
                    </a:lnBlToTr>
                    <a:solidFill>
                      <a:srgbClr val="273339">
                        <a:tint val="20000"/>
                      </a:srgbClr>
                    </a:solidFill>
                  </a:tcPr>
                </a:tc>
                <a:tc>
                  <a:txBody>
                    <a:bodyPr/>
                    <a:lstStyle/>
                    <a:p>
                      <a:pPr marL="0" marR="0" algn="ctr">
                        <a:lnSpc>
                          <a:spcPct val="115000"/>
                        </a:lnSpc>
                        <a:spcBef>
                          <a:spcPts val="0"/>
                        </a:spcBef>
                        <a:spcAft>
                          <a:spcPts val="0"/>
                        </a:spcAft>
                      </a:pPr>
                      <a:r>
                        <a:rPr lang="en-US" sz="1600" b="0" spc="-70" dirty="0">
                          <a:solidFill>
                            <a:schemeClr val="accent1"/>
                          </a:solidFill>
                          <a:latin typeface="+mj-lt"/>
                        </a:rPr>
                        <a:t>$185.00</a:t>
                      </a:r>
                      <a:endParaRPr lang="en-US" sz="1600" b="0" spc="-70" dirty="0">
                        <a:solidFill>
                          <a:schemeClr val="accent1"/>
                        </a:solidFill>
                        <a:latin typeface="+mj-lt"/>
                        <a:ea typeface="Calibri"/>
                        <a:cs typeface="Lucida Sans Unicode" panose="020B0602030504020204" pitchFamily="34" charset="0"/>
                      </a:endParaRPr>
                    </a:p>
                  </a:txBody>
                  <a:tcPr marL="68580" marR="68580" marT="0" marB="0" anchor="ctr">
                    <a:lnL>
                      <a:noFill/>
                    </a:lnL>
                    <a:lnR>
                      <a:noFill/>
                    </a:lnR>
                    <a:lnT w="25400" cmpd="sng">
                      <a:noFill/>
                    </a:lnT>
                    <a:lnB>
                      <a:noFill/>
                    </a:lnB>
                    <a:lnTlToBr w="12700" cmpd="sng">
                      <a:noFill/>
                      <a:prstDash val="solid"/>
                    </a:lnTlToBr>
                    <a:lnBlToTr w="12700" cmpd="sng">
                      <a:noFill/>
                      <a:prstDash val="solid"/>
                    </a:lnBlToTr>
                    <a:solidFill>
                      <a:srgbClr val="273339">
                        <a:tint val="20000"/>
                      </a:srgbClr>
                    </a:solidFill>
                  </a:tcPr>
                </a:tc>
                <a:tc>
                  <a:txBody>
                    <a:bodyPr/>
                    <a:lstStyle/>
                    <a:p>
                      <a:pPr marL="0" marR="0" algn="ctr">
                        <a:lnSpc>
                          <a:spcPct val="115000"/>
                        </a:lnSpc>
                        <a:spcBef>
                          <a:spcPts val="0"/>
                        </a:spcBef>
                        <a:spcAft>
                          <a:spcPts val="0"/>
                        </a:spcAft>
                      </a:pPr>
                      <a:r>
                        <a:rPr lang="en-US" sz="1600" b="0" spc="-70" dirty="0">
                          <a:solidFill>
                            <a:schemeClr val="accent1"/>
                          </a:solidFill>
                          <a:latin typeface="+mj-lt"/>
                          <a:ea typeface="Calibri"/>
                          <a:cs typeface="Lucida Sans Unicode" panose="020B0602030504020204" pitchFamily="34" charset="0"/>
                        </a:rPr>
                        <a:t>Your plan premium</a:t>
                      </a:r>
                    </a:p>
                  </a:txBody>
                  <a:tcPr marL="68580" marR="68580" marT="0" marB="0" anchor="ctr">
                    <a:lnL>
                      <a:noFill/>
                    </a:lnL>
                    <a:lnR>
                      <a:noFill/>
                    </a:lnR>
                    <a:lnT w="25400" cmpd="sng">
                      <a:noFill/>
                    </a:lnT>
                    <a:lnB>
                      <a:noFill/>
                    </a:lnB>
                    <a:lnTlToBr w="12700" cmpd="sng">
                      <a:noFill/>
                      <a:prstDash val="solid"/>
                    </a:lnTlToBr>
                    <a:lnBlToTr w="12700" cmpd="sng">
                      <a:noFill/>
                      <a:prstDash val="solid"/>
                    </a:lnBlToTr>
                    <a:solidFill>
                      <a:srgbClr val="273339">
                        <a:tint val="20000"/>
                      </a:srgbClr>
                    </a:solidFill>
                  </a:tcPr>
                </a:tc>
                <a:extLst>
                  <a:ext uri="{0D108BD9-81ED-4DB2-BD59-A6C34878D82A}">
                    <a16:rowId xmlns:a16="http://schemas.microsoft.com/office/drawing/2014/main" val="10001"/>
                  </a:ext>
                </a:extLst>
              </a:tr>
              <a:tr h="53496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15000"/>
                        </a:lnSpc>
                        <a:spcBef>
                          <a:spcPts val="0"/>
                        </a:spcBef>
                        <a:spcAft>
                          <a:spcPts val="0"/>
                        </a:spcAft>
                      </a:pPr>
                      <a:r>
                        <a:rPr lang="en-US" sz="1600" dirty="0">
                          <a:solidFill>
                            <a:schemeClr val="accent1"/>
                          </a:solidFill>
                        </a:rPr>
                        <a:t> $106K to $133K</a:t>
                      </a:r>
                      <a:r>
                        <a:rPr lang="en-US" sz="1600" baseline="0" dirty="0">
                          <a:solidFill>
                            <a:schemeClr val="accent1"/>
                          </a:solidFill>
                        </a:rPr>
                        <a:t> </a:t>
                      </a:r>
                      <a:endParaRPr lang="en-US" sz="1600" b="0" dirty="0">
                        <a:solidFill>
                          <a:schemeClr val="accent1"/>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15000"/>
                        </a:lnSpc>
                        <a:spcBef>
                          <a:spcPts val="0"/>
                        </a:spcBef>
                        <a:spcAft>
                          <a:spcPts val="0"/>
                        </a:spcAft>
                      </a:pPr>
                      <a:r>
                        <a:rPr lang="en-US" sz="1600" spc="-50" baseline="0" dirty="0">
                          <a:solidFill>
                            <a:schemeClr val="accent1"/>
                          </a:solidFill>
                        </a:rPr>
                        <a:t>$212K to $266K </a:t>
                      </a:r>
                      <a:endParaRPr lang="en-US" sz="1600" b="0" spc="-50" baseline="0" dirty="0">
                        <a:solidFill>
                          <a:schemeClr val="accent1"/>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lgn="ctr">
                        <a:lnSpc>
                          <a:spcPct val="100000"/>
                        </a:lnSpc>
                        <a:spcBef>
                          <a:spcPts val="0"/>
                        </a:spcBef>
                        <a:spcAft>
                          <a:spcPts val="0"/>
                        </a:spcAft>
                      </a:pPr>
                      <a:r>
                        <a:rPr lang="en-US" sz="1600" b="0" spc="-50" baseline="0" dirty="0">
                          <a:solidFill>
                            <a:schemeClr val="accent1"/>
                          </a:solidFill>
                          <a:latin typeface="+mj-lt"/>
                        </a:rPr>
                        <a:t>Not applicable</a:t>
                      </a:r>
                      <a:endParaRPr lang="en-US" sz="1600" b="0" spc="-50" baseline="0" dirty="0">
                        <a:solidFill>
                          <a:schemeClr val="accent1"/>
                        </a:solidFill>
                        <a:latin typeface="+mj-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0" dirty="0">
                          <a:solidFill>
                            <a:schemeClr val="accent1"/>
                          </a:solidFill>
                          <a:latin typeface="+mj-lt"/>
                        </a:rPr>
                        <a:t>$259.00</a:t>
                      </a:r>
                      <a:endParaRPr lang="en-US" sz="1600" b="0" dirty="0">
                        <a:solidFill>
                          <a:schemeClr val="accent1"/>
                        </a:solidFill>
                        <a:latin typeface="+mj-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0" dirty="0">
                          <a:solidFill>
                            <a:schemeClr val="accent1"/>
                          </a:solidFill>
                          <a:latin typeface="+mj-lt"/>
                          <a:ea typeface="Calibri"/>
                          <a:cs typeface="Times New Roman"/>
                        </a:rPr>
                        <a:t>$13.70 + plan premium</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3496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15000"/>
                        </a:lnSpc>
                        <a:spcBef>
                          <a:spcPts val="0"/>
                        </a:spcBef>
                        <a:spcAft>
                          <a:spcPts val="0"/>
                        </a:spcAft>
                      </a:pPr>
                      <a:r>
                        <a:rPr lang="en-US" sz="1600" spc="-50" dirty="0">
                          <a:solidFill>
                            <a:schemeClr val="accent1"/>
                          </a:solidFill>
                        </a:rPr>
                        <a:t>$133K to $167K </a:t>
                      </a:r>
                      <a:endParaRPr lang="en-US" sz="1600" b="0" spc="-50" dirty="0">
                        <a:solidFill>
                          <a:schemeClr val="accent1"/>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273339">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15000"/>
                        </a:lnSpc>
                        <a:spcBef>
                          <a:spcPts val="0"/>
                        </a:spcBef>
                        <a:spcAft>
                          <a:spcPts val="0"/>
                        </a:spcAft>
                      </a:pPr>
                      <a:r>
                        <a:rPr lang="en-US" sz="1600" spc="-50" dirty="0">
                          <a:solidFill>
                            <a:schemeClr val="accent1"/>
                          </a:solidFill>
                        </a:rPr>
                        <a:t>$266K to $334K </a:t>
                      </a:r>
                      <a:endParaRPr lang="en-US" sz="1600" b="0" spc="-50" dirty="0">
                        <a:solidFill>
                          <a:schemeClr val="accent1"/>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273339">
                        <a:tint val="20000"/>
                      </a:srgbClr>
                    </a:solidFill>
                  </a:tcPr>
                </a:tc>
                <a:tc>
                  <a:txBody>
                    <a:bodyPr/>
                    <a:lstStyle/>
                    <a:p>
                      <a:pPr marL="0" marR="0" algn="ctr">
                        <a:lnSpc>
                          <a:spcPct val="100000"/>
                        </a:lnSpc>
                        <a:spcBef>
                          <a:spcPts val="0"/>
                        </a:spcBef>
                        <a:spcAft>
                          <a:spcPts val="0"/>
                        </a:spcAft>
                      </a:pPr>
                      <a:r>
                        <a:rPr lang="en-US" sz="1600" b="0" spc="-50" dirty="0">
                          <a:solidFill>
                            <a:schemeClr val="accent1"/>
                          </a:solidFill>
                          <a:latin typeface="+mj-lt"/>
                        </a:rPr>
                        <a:t>Not applicable</a:t>
                      </a:r>
                      <a:endParaRPr lang="en-US" sz="1600" b="0" spc="-50" dirty="0">
                        <a:solidFill>
                          <a:schemeClr val="accent1"/>
                        </a:solidFill>
                        <a:latin typeface="+mj-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273339">
                        <a:tint val="20000"/>
                      </a:srgb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0" dirty="0">
                          <a:solidFill>
                            <a:schemeClr val="accent1"/>
                          </a:solidFill>
                          <a:latin typeface="+mj-lt"/>
                        </a:rPr>
                        <a:t>$370.00</a:t>
                      </a:r>
                      <a:endParaRPr lang="en-US" sz="1600" b="0" dirty="0">
                        <a:solidFill>
                          <a:schemeClr val="accent1"/>
                        </a:solidFill>
                        <a:latin typeface="+mj-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273339">
                        <a:tint val="20000"/>
                      </a:srgb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0" dirty="0">
                          <a:solidFill>
                            <a:schemeClr val="accent1"/>
                          </a:solidFill>
                          <a:latin typeface="+mj-lt"/>
                          <a:ea typeface="Calibri"/>
                          <a:cs typeface="Times New Roman"/>
                        </a:rPr>
                        <a:t>$35.30 + plan premium</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273339">
                        <a:tint val="20000"/>
                      </a:srgbClr>
                    </a:solidFill>
                  </a:tcPr>
                </a:tc>
                <a:extLst>
                  <a:ext uri="{0D108BD9-81ED-4DB2-BD59-A6C34878D82A}">
                    <a16:rowId xmlns:a16="http://schemas.microsoft.com/office/drawing/2014/main" val="10003"/>
                  </a:ext>
                </a:extLst>
              </a:tr>
              <a:tr h="56100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15000"/>
                        </a:lnSpc>
                        <a:spcBef>
                          <a:spcPts val="0"/>
                        </a:spcBef>
                        <a:spcAft>
                          <a:spcPts val="0"/>
                        </a:spcAft>
                      </a:pPr>
                      <a:r>
                        <a:rPr lang="en-US" sz="1600" spc="-50" baseline="0" dirty="0">
                          <a:solidFill>
                            <a:schemeClr val="accent1"/>
                          </a:solidFill>
                        </a:rPr>
                        <a:t> $167K to $200K </a:t>
                      </a:r>
                      <a:endParaRPr lang="en-US" sz="1600" b="0" spc="-50" baseline="0" dirty="0">
                        <a:solidFill>
                          <a:schemeClr val="accent1"/>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15000"/>
                        </a:lnSpc>
                        <a:spcBef>
                          <a:spcPts val="0"/>
                        </a:spcBef>
                        <a:spcAft>
                          <a:spcPts val="0"/>
                        </a:spcAft>
                      </a:pPr>
                      <a:r>
                        <a:rPr lang="en-US" sz="1600" spc="-50" dirty="0">
                          <a:solidFill>
                            <a:schemeClr val="accent1"/>
                          </a:solidFill>
                        </a:rPr>
                        <a:t>$334K to $400K </a:t>
                      </a:r>
                      <a:endParaRPr lang="en-US" sz="1600" b="0" spc="-50" dirty="0">
                        <a:solidFill>
                          <a:schemeClr val="accent1"/>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lgn="ctr">
                        <a:lnSpc>
                          <a:spcPct val="100000"/>
                        </a:lnSpc>
                        <a:spcBef>
                          <a:spcPts val="0"/>
                        </a:spcBef>
                        <a:spcAft>
                          <a:spcPts val="0"/>
                        </a:spcAft>
                      </a:pPr>
                      <a:r>
                        <a:rPr lang="en-US" sz="1600" b="0" spc="-50" dirty="0">
                          <a:solidFill>
                            <a:schemeClr val="accent1"/>
                          </a:solidFill>
                          <a:latin typeface="+mj-lt"/>
                        </a:rPr>
                        <a:t>Not applicable</a:t>
                      </a:r>
                      <a:endParaRPr lang="en-US" sz="1600" b="0" spc="-50" dirty="0">
                        <a:solidFill>
                          <a:schemeClr val="accent1"/>
                        </a:solidFill>
                        <a:latin typeface="+mj-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0" dirty="0">
                          <a:solidFill>
                            <a:schemeClr val="accent1"/>
                          </a:solidFill>
                          <a:latin typeface="+mj-lt"/>
                        </a:rPr>
                        <a:t>$480.90</a:t>
                      </a:r>
                      <a:endParaRPr lang="en-US" sz="1600" b="0" dirty="0">
                        <a:solidFill>
                          <a:schemeClr val="accent1"/>
                        </a:solidFill>
                        <a:latin typeface="+mj-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0" dirty="0">
                          <a:solidFill>
                            <a:schemeClr val="accent1"/>
                          </a:solidFill>
                          <a:latin typeface="+mj-lt"/>
                          <a:ea typeface="Calibri"/>
                          <a:cs typeface="Times New Roman"/>
                        </a:rPr>
                        <a:t>$57.00</a:t>
                      </a:r>
                      <a:r>
                        <a:rPr lang="en-US" sz="1600" b="0" baseline="0" dirty="0">
                          <a:solidFill>
                            <a:schemeClr val="accent1"/>
                          </a:solidFill>
                          <a:latin typeface="+mj-lt"/>
                          <a:ea typeface="Calibri"/>
                          <a:cs typeface="Times New Roman"/>
                        </a:rPr>
                        <a:t> + plan premium</a:t>
                      </a:r>
                      <a:endParaRPr lang="en-US" sz="1600" b="0" dirty="0">
                        <a:solidFill>
                          <a:schemeClr val="accent1"/>
                        </a:solidFill>
                        <a:latin typeface="+mj-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53496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15000"/>
                        </a:lnSpc>
                        <a:spcBef>
                          <a:spcPts val="0"/>
                        </a:spcBef>
                        <a:spcAft>
                          <a:spcPts val="0"/>
                        </a:spcAft>
                      </a:pPr>
                      <a:r>
                        <a:rPr lang="en-US" sz="1600" baseline="0" dirty="0">
                          <a:solidFill>
                            <a:schemeClr val="accent1"/>
                          </a:solidFill>
                        </a:rPr>
                        <a:t>$200K to $500K </a:t>
                      </a:r>
                      <a:endParaRPr lang="en-US" sz="1600" b="0" dirty="0">
                        <a:solidFill>
                          <a:schemeClr val="accent1"/>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273339">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15000"/>
                        </a:lnSpc>
                        <a:spcBef>
                          <a:spcPts val="0"/>
                        </a:spcBef>
                        <a:spcAft>
                          <a:spcPts val="0"/>
                        </a:spcAft>
                      </a:pPr>
                      <a:r>
                        <a:rPr lang="en-US" sz="1600" dirty="0">
                          <a:solidFill>
                            <a:schemeClr val="accent1"/>
                          </a:solidFill>
                        </a:rPr>
                        <a:t>$400K to $750K </a:t>
                      </a:r>
                      <a:endParaRPr lang="en-US" sz="1600" b="0" dirty="0">
                        <a:solidFill>
                          <a:schemeClr val="accent1"/>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273339">
                        <a:tint val="20000"/>
                      </a:srgbClr>
                    </a:solidFill>
                  </a:tcPr>
                </a:tc>
                <a:tc>
                  <a:txBody>
                    <a:bodyPr/>
                    <a:lstStyle/>
                    <a:p>
                      <a:pPr marL="0" marR="0" algn="ctr">
                        <a:lnSpc>
                          <a:spcPct val="100000"/>
                        </a:lnSpc>
                        <a:spcBef>
                          <a:spcPts val="0"/>
                        </a:spcBef>
                        <a:spcAft>
                          <a:spcPts val="0"/>
                        </a:spcAft>
                      </a:pPr>
                      <a:r>
                        <a:rPr lang="en-US" sz="1600" b="0" dirty="0">
                          <a:solidFill>
                            <a:schemeClr val="accent1"/>
                          </a:solidFill>
                          <a:latin typeface="+mj-lt"/>
                        </a:rPr>
                        <a:t>Above $106K and</a:t>
                      </a:r>
                      <a:r>
                        <a:rPr lang="en-US" sz="1600" b="0" baseline="0" dirty="0">
                          <a:solidFill>
                            <a:schemeClr val="accent1"/>
                          </a:solidFill>
                          <a:latin typeface="+mj-lt"/>
                        </a:rPr>
                        <a:t> less than $394K</a:t>
                      </a:r>
                      <a:endParaRPr lang="en-US" sz="1600" b="0" dirty="0">
                        <a:solidFill>
                          <a:schemeClr val="accent1"/>
                        </a:solidFill>
                        <a:latin typeface="+mj-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273339">
                        <a:tint val="20000"/>
                      </a:srgb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0" dirty="0">
                          <a:solidFill>
                            <a:schemeClr val="accent1"/>
                          </a:solidFill>
                          <a:latin typeface="+mj-lt"/>
                        </a:rPr>
                        <a:t>$591.90</a:t>
                      </a:r>
                      <a:endParaRPr lang="en-US" sz="1600" b="0" dirty="0">
                        <a:solidFill>
                          <a:schemeClr val="accent1"/>
                        </a:solidFill>
                        <a:latin typeface="+mj-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273339">
                        <a:tint val="20000"/>
                      </a:srgb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0" dirty="0">
                          <a:solidFill>
                            <a:schemeClr val="accent1"/>
                          </a:solidFill>
                          <a:latin typeface="+mj-lt"/>
                          <a:ea typeface="Calibri"/>
                          <a:cs typeface="Times New Roman"/>
                        </a:rPr>
                        <a:t>$78.60 + plan premium</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273339">
                        <a:tint val="20000"/>
                      </a:srgbClr>
                    </a:solidFill>
                  </a:tcPr>
                </a:tc>
                <a:extLst>
                  <a:ext uri="{0D108BD9-81ED-4DB2-BD59-A6C34878D82A}">
                    <a16:rowId xmlns:a16="http://schemas.microsoft.com/office/drawing/2014/main" val="10005"/>
                  </a:ext>
                </a:extLst>
              </a:tr>
              <a:tr h="53496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15000"/>
                        </a:lnSpc>
                        <a:spcBef>
                          <a:spcPts val="0"/>
                        </a:spcBef>
                        <a:spcAft>
                          <a:spcPts val="0"/>
                        </a:spcAft>
                      </a:pPr>
                      <a:r>
                        <a:rPr lang="en-US" sz="1600" dirty="0">
                          <a:solidFill>
                            <a:schemeClr val="accent1"/>
                          </a:solidFill>
                        </a:rPr>
                        <a:t>Over</a:t>
                      </a:r>
                      <a:r>
                        <a:rPr lang="en-US" sz="1600" baseline="0" dirty="0">
                          <a:solidFill>
                            <a:schemeClr val="accent1"/>
                          </a:solidFill>
                        </a:rPr>
                        <a:t> $500K</a:t>
                      </a:r>
                      <a:endParaRPr lang="en-US" sz="1600" b="0" dirty="0">
                        <a:solidFill>
                          <a:schemeClr val="accent1"/>
                        </a:solidFill>
                        <a:latin typeface="+mn-lt"/>
                        <a:ea typeface="Calibri"/>
                        <a:cs typeface="Times New Roman"/>
                      </a:endParaRPr>
                    </a:p>
                  </a:txBody>
                  <a:tcPr marL="68580" marR="68580" marT="0" marB="0" anchor="ctr">
                    <a:lnL>
                      <a:noFill/>
                    </a:lnL>
                    <a:lnR>
                      <a:noFill/>
                    </a:lnR>
                    <a:lnT>
                      <a:noFill/>
                    </a:lnT>
                    <a:lnB w="254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15000"/>
                        </a:lnSpc>
                        <a:spcBef>
                          <a:spcPts val="0"/>
                        </a:spcBef>
                        <a:spcAft>
                          <a:spcPts val="0"/>
                        </a:spcAft>
                      </a:pPr>
                      <a:r>
                        <a:rPr lang="en-US" sz="1600" dirty="0">
                          <a:solidFill>
                            <a:schemeClr val="accent1"/>
                          </a:solidFill>
                        </a:rPr>
                        <a:t>Over $750K </a:t>
                      </a:r>
                      <a:endParaRPr lang="en-US" sz="1600" b="0" dirty="0">
                        <a:solidFill>
                          <a:schemeClr val="accent1"/>
                        </a:solidFill>
                        <a:latin typeface="+mn-lt"/>
                        <a:ea typeface="Calibri"/>
                        <a:cs typeface="Times New Roman"/>
                      </a:endParaRPr>
                    </a:p>
                  </a:txBody>
                  <a:tcPr marL="68580" marR="68580" marT="0" marB="0" anchor="ctr">
                    <a:lnL>
                      <a:noFill/>
                    </a:lnL>
                    <a:lnR>
                      <a:noFill/>
                    </a:lnR>
                    <a:lnT>
                      <a:noFill/>
                    </a:lnT>
                    <a:lnB w="25400" cmpd="sng">
                      <a:noFill/>
                    </a:lnB>
                    <a:lnTlToBr w="12700" cmpd="sng">
                      <a:noFill/>
                      <a:prstDash val="solid"/>
                    </a:lnTlToBr>
                    <a:lnBlToTr w="12700" cmpd="sng">
                      <a:noFill/>
                      <a:prstDash val="solid"/>
                    </a:lnBlToTr>
                    <a:solidFill>
                      <a:srgbClr val="FFFFFF"/>
                    </a:solidFill>
                  </a:tcPr>
                </a:tc>
                <a:tc>
                  <a:txBody>
                    <a:bodyPr/>
                    <a:lstStyle/>
                    <a:p>
                      <a:pPr marL="0" marR="0" algn="ctr">
                        <a:lnSpc>
                          <a:spcPct val="100000"/>
                        </a:lnSpc>
                        <a:spcBef>
                          <a:spcPts val="0"/>
                        </a:spcBef>
                        <a:spcAft>
                          <a:spcPts val="0"/>
                        </a:spcAft>
                      </a:pPr>
                      <a:r>
                        <a:rPr lang="en-US" sz="1600" b="0" dirty="0">
                          <a:solidFill>
                            <a:schemeClr val="accent1"/>
                          </a:solidFill>
                          <a:latin typeface="+mj-lt"/>
                          <a:ea typeface="Calibri"/>
                          <a:cs typeface="Times New Roman"/>
                        </a:rPr>
                        <a:t>$394K and above </a:t>
                      </a:r>
                    </a:p>
                  </a:txBody>
                  <a:tcPr marL="68580" marR="68580" marT="0" marB="0" anchor="ctr">
                    <a:lnL>
                      <a:noFill/>
                    </a:lnL>
                    <a:lnR>
                      <a:noFill/>
                    </a:lnR>
                    <a:lnT>
                      <a:noFill/>
                    </a:lnT>
                    <a:lnB w="25400" cmpd="sng">
                      <a:noFill/>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0" dirty="0">
                          <a:solidFill>
                            <a:schemeClr val="accent1"/>
                          </a:solidFill>
                          <a:latin typeface="+mj-lt"/>
                          <a:ea typeface="Calibri"/>
                          <a:cs typeface="Times New Roman"/>
                        </a:rPr>
                        <a:t>$628.90</a:t>
                      </a:r>
                    </a:p>
                  </a:txBody>
                  <a:tcPr marL="68580" marR="68580" marT="0" marB="0" anchor="ctr">
                    <a:lnL>
                      <a:noFill/>
                    </a:lnL>
                    <a:lnR>
                      <a:noFill/>
                    </a:lnR>
                    <a:lnT>
                      <a:noFill/>
                    </a:lnT>
                    <a:lnB w="25400" cmpd="sng">
                      <a:noFill/>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0" dirty="0">
                          <a:solidFill>
                            <a:schemeClr val="accent1"/>
                          </a:solidFill>
                          <a:latin typeface="+mj-lt"/>
                          <a:ea typeface="Calibri"/>
                          <a:cs typeface="Times New Roman"/>
                        </a:rPr>
                        <a:t>$85.80 + plan premium</a:t>
                      </a:r>
                    </a:p>
                  </a:txBody>
                  <a:tcPr marL="68580" marR="68580" marT="0" marB="0" anchor="ctr">
                    <a:lnL>
                      <a:noFill/>
                    </a:lnL>
                    <a:lnR>
                      <a:noFill/>
                    </a:lnR>
                    <a:lnT>
                      <a:noFill/>
                    </a:lnT>
                    <a:lnB w="254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94206311"/>
                  </a:ext>
                </a:extLst>
              </a:tr>
            </a:tbl>
          </a:graphicData>
        </a:graphic>
      </p:graphicFrame>
      <p:sp>
        <p:nvSpPr>
          <p:cNvPr id="10" name="TextBox 9"/>
          <p:cNvSpPr txBox="1"/>
          <p:nvPr/>
        </p:nvSpPr>
        <p:spPr>
          <a:xfrm>
            <a:off x="2178626" y="1347624"/>
            <a:ext cx="7834745" cy="461665"/>
          </a:xfrm>
          <a:prstGeom prst="rect">
            <a:avLst/>
          </a:prstGeom>
          <a:noFill/>
        </p:spPr>
        <p:txBody>
          <a:bodyPr wrap="square" lIns="0" rtlCol="0">
            <a:spAutoFit/>
          </a:bodyPr>
          <a:lstStyle/>
          <a:p>
            <a:pPr lvl="0" defTabSz="457200">
              <a:defRPr/>
            </a:pPr>
            <a:r>
              <a:rPr lang="en-US" sz="2400" kern="0" dirty="0">
                <a:solidFill>
                  <a:srgbClr val="5489B6"/>
                </a:solidFill>
              </a:rPr>
              <a:t>For yearly income reported on tax return two years prior</a:t>
            </a:r>
          </a:p>
        </p:txBody>
      </p:sp>
      <p:cxnSp>
        <p:nvCxnSpPr>
          <p:cNvPr id="8" name="Straight Connector 7">
            <a:extLst>
              <a:ext uri="{FF2B5EF4-FFF2-40B4-BE49-F238E27FC236}">
                <a16:creationId xmlns:a16="http://schemas.microsoft.com/office/drawing/2014/main" id="{1007C24B-6575-41BE-D282-E32FD6D7E3D3}"/>
              </a:ext>
            </a:extLst>
          </p:cNvPr>
          <p:cNvCxnSpPr>
            <a:cxnSpLocks/>
          </p:cNvCxnSpPr>
          <p:nvPr/>
        </p:nvCxnSpPr>
        <p:spPr>
          <a:xfrm>
            <a:off x="685800" y="1182026"/>
            <a:ext cx="10820400" cy="0"/>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173477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kumimoji="0" lang="en-US" sz="2400" b="1" i="0" u="none" strike="noStrike" kern="1200" cap="none" spc="0" normalizeH="0" baseline="0" noProof="0" dirty="0">
                <a:ln>
                  <a:noFill/>
                </a:ln>
                <a:effectLst/>
                <a:uLnTx/>
                <a:uFillTx/>
              </a:rPr>
              <a:t>Because of the prescription drug law, the coverage gap ends on December 31, 2024</a:t>
            </a:r>
            <a:br>
              <a:rPr kumimoji="0" lang="en-US" sz="2400" b="0" i="0" u="none" strike="noStrike" kern="1200" cap="none" spc="0" normalizeH="0" baseline="0" noProof="0" dirty="0">
                <a:ln>
                  <a:noFill/>
                </a:ln>
                <a:effectLst/>
                <a:uLnTx/>
                <a:uFillTx/>
              </a:rPr>
            </a:br>
            <a:br>
              <a:rPr lang="en-US" sz="3600" b="1" i="0" dirty="0">
                <a:effectLst/>
              </a:rPr>
            </a:br>
            <a:endParaRPr lang="en-US" dirty="0"/>
          </a:p>
        </p:txBody>
      </p:sp>
      <p:sp>
        <p:nvSpPr>
          <p:cNvPr id="11" name="Content Placeholder 10">
            <a:extLst>
              <a:ext uri="{FF2B5EF4-FFF2-40B4-BE49-F238E27FC236}">
                <a16:creationId xmlns:a16="http://schemas.microsoft.com/office/drawing/2014/main" id="{BC5739CE-6C65-4E25-92C8-B98FABCAF945}"/>
              </a:ext>
            </a:extLst>
          </p:cNvPr>
          <p:cNvSpPr>
            <a:spLocks noGrp="1"/>
          </p:cNvSpPr>
          <p:nvPr>
            <p:ph idx="1"/>
          </p:nvPr>
        </p:nvSpPr>
        <p:spPr>
          <a:xfrm>
            <a:off x="4975032" y="1600201"/>
            <a:ext cx="6531167" cy="3657598"/>
          </a:xfrm>
        </p:spPr>
        <p:txBody>
          <a:bodyPr anchor="ctr"/>
          <a:lstStyle/>
          <a:p>
            <a:pPr lvl="0"/>
            <a:r>
              <a:rPr lang="en-US" sz="2000" b="0" i="0" dirty="0"/>
              <a:t>Starting in 2025, all Medicare plans will include a $2,000 cap on what you pay out-of-pocket for prescription drugs covered by your plan. </a:t>
            </a:r>
          </a:p>
          <a:p>
            <a:pPr lvl="0"/>
            <a:r>
              <a:rPr lang="en-US" sz="2000" b="0" i="0" dirty="0"/>
              <a:t>If your out-of-pocket spending on covered drugs reaches $2,000 (including certain payments made on your behalf, like through the Extra Help program), </a:t>
            </a:r>
            <a:r>
              <a:rPr lang="en-US" sz="2000" b="1" i="0" dirty="0"/>
              <a:t>you’ll automatically get “catastrophic coverage.” That means you won’t have to pay out-of-pocket for covered Part D drugs</a:t>
            </a:r>
            <a:r>
              <a:rPr lang="en-US" sz="2000" b="0" i="0" dirty="0"/>
              <a:t> for the rest of the calendar year. </a:t>
            </a:r>
          </a:p>
          <a:p>
            <a:pPr lvl="0"/>
            <a:r>
              <a:rPr lang="en-US" sz="2000" b="0" i="0" dirty="0"/>
              <a:t> If you have a Medicare plan with drug coverage, compare plans during Medicare Open Enrollment (October 15 – December 7) to make sure your plan covers the drugs you take and meets your needs.</a:t>
            </a:r>
            <a:endParaRPr lang="en-US" sz="2000" dirty="0"/>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18</a:t>
            </a:fld>
            <a:endParaRPr lang="en-US" dirty="0"/>
          </a:p>
        </p:txBody>
      </p:sp>
      <p:sp>
        <p:nvSpPr>
          <p:cNvPr id="6" name="Text Placeholder 5">
            <a:extLst>
              <a:ext uri="{FF2B5EF4-FFF2-40B4-BE49-F238E27FC236}">
                <a16:creationId xmlns:a16="http://schemas.microsoft.com/office/drawing/2014/main" id="{53F443A0-157B-4C1F-9C97-AB67D8722604}"/>
              </a:ext>
            </a:extLst>
          </p:cNvPr>
          <p:cNvSpPr>
            <a:spLocks noGrp="1"/>
          </p:cNvSpPr>
          <p:nvPr>
            <p:ph type="body" sz="half" idx="2"/>
          </p:nvPr>
        </p:nvSpPr>
        <p:spPr/>
        <p:txBody>
          <a:bodyPr/>
          <a:lstStyle/>
          <a:p>
            <a:r>
              <a:rPr lang="en-US" dirty="0"/>
              <a:t>New for 2025: $2,000 cap on covered Part D drugs</a:t>
            </a:r>
          </a:p>
        </p:txBody>
      </p:sp>
      <p:sp>
        <p:nvSpPr>
          <p:cNvPr id="2" name="Footer Placeholder 1">
            <a:extLst>
              <a:ext uri="{FF2B5EF4-FFF2-40B4-BE49-F238E27FC236}">
                <a16:creationId xmlns:a16="http://schemas.microsoft.com/office/drawing/2014/main" id="{36B3CB06-A825-4B58-AABF-06E452E1EEF0}"/>
              </a:ext>
            </a:extLst>
          </p:cNvPr>
          <p:cNvSpPr>
            <a:spLocks noGrp="1"/>
          </p:cNvSpPr>
          <p:nvPr>
            <p:ph type="ftr" sz="quarter" idx="11"/>
          </p:nvPr>
        </p:nvSpPr>
        <p:spPr>
          <a:xfrm>
            <a:off x="4975032" y="6475646"/>
            <a:ext cx="2926080" cy="279862"/>
          </a:xfrm>
        </p:spPr>
        <p:txBody>
          <a:bodyPr/>
          <a:lstStyle/>
          <a:p>
            <a:r>
              <a:rPr lang="en-US" dirty="0"/>
              <a:t>https://www.medicare.gov/drug-coverage-part-d/costs-for-medicare-drug-coverage/costs-in-the-coverage-gap</a:t>
            </a:r>
          </a:p>
          <a:p>
            <a:endParaRPr lang="en-US" dirty="0"/>
          </a:p>
        </p:txBody>
      </p:sp>
    </p:spTree>
    <p:extLst>
      <p:ext uri="{BB962C8B-B14F-4D97-AF65-F5344CB8AC3E}">
        <p14:creationId xmlns:p14="http://schemas.microsoft.com/office/powerpoint/2010/main" val="441012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a:t>Coverage Gaps In Original Medicare</a:t>
            </a:r>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19</a:t>
            </a:fld>
            <a:endParaRPr lang="en-US"/>
          </a:p>
        </p:txBody>
      </p:sp>
      <p:sp>
        <p:nvSpPr>
          <p:cNvPr id="55" name="Rectangle: Rounded Corners 37">
            <a:extLst>
              <a:ext uri="{FF2B5EF4-FFF2-40B4-BE49-F238E27FC236}">
                <a16:creationId xmlns:a16="http://schemas.microsoft.com/office/drawing/2014/main" id="{D916513C-444B-0F4D-848E-CF24A5C6741A}"/>
              </a:ext>
            </a:extLst>
          </p:cNvPr>
          <p:cNvSpPr/>
          <p:nvPr/>
        </p:nvSpPr>
        <p:spPr>
          <a:xfrm>
            <a:off x="1590963" y="2066091"/>
            <a:ext cx="1903967" cy="1483235"/>
          </a:xfrm>
          <a:prstGeom prst="roundRect">
            <a:avLst>
              <a:gd name="adj" fmla="val 154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7" name="Freeform 56"/>
          <p:cNvSpPr/>
          <p:nvPr/>
        </p:nvSpPr>
        <p:spPr>
          <a:xfrm flipH="1">
            <a:off x="1590962" y="3120229"/>
            <a:ext cx="1903967" cy="246221"/>
          </a:xfrm>
          <a:custGeom>
            <a:avLst/>
            <a:gdLst>
              <a:gd name="connsiteX0" fmla="*/ 0 w 2150541"/>
              <a:gd name="connsiteY0" fmla="*/ 0 h 1075270"/>
              <a:gd name="connsiteX1" fmla="*/ 2150541 w 2150541"/>
              <a:gd name="connsiteY1" fmla="*/ 0 h 1075270"/>
              <a:gd name="connsiteX2" fmla="*/ 2150541 w 2150541"/>
              <a:gd name="connsiteY2" fmla="*/ 1075270 h 1075270"/>
              <a:gd name="connsiteX3" fmla="*/ 0 w 2150541"/>
              <a:gd name="connsiteY3" fmla="*/ 1075270 h 1075270"/>
              <a:gd name="connsiteX4" fmla="*/ 0 w 2150541"/>
              <a:gd name="connsiteY4" fmla="*/ 0 h 107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41" h="1075270">
                <a:moveTo>
                  <a:pt x="0" y="0"/>
                </a:moveTo>
                <a:lnTo>
                  <a:pt x="2150541" y="0"/>
                </a:lnTo>
                <a:lnTo>
                  <a:pt x="2150541" y="1075270"/>
                </a:lnTo>
                <a:lnTo>
                  <a:pt x="0" y="1075270"/>
                </a:lnTo>
                <a:lnTo>
                  <a:pt x="0" y="0"/>
                </a:lnTo>
                <a:close/>
              </a:path>
            </a:pathLst>
          </a:cu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1">
            <a:spAutoFit/>
          </a:bodyPr>
          <a:lstStyle/>
          <a:p>
            <a:pPr lvl="0" algn="ctr" defTabSz="800100">
              <a:spcBef>
                <a:spcPct val="0"/>
              </a:spcBef>
            </a:pPr>
            <a:r>
              <a:rPr lang="en-US" sz="1600" dirty="0">
                <a:solidFill>
                  <a:schemeClr val="tx1"/>
                </a:solidFill>
              </a:rPr>
              <a:t>Hospital deductible</a:t>
            </a:r>
            <a:endParaRPr lang="en-US" sz="1600" kern="1200" dirty="0">
              <a:solidFill>
                <a:schemeClr val="tx1"/>
              </a:solidFill>
            </a:endParaRPr>
          </a:p>
        </p:txBody>
      </p:sp>
      <p:sp>
        <p:nvSpPr>
          <p:cNvPr id="59" name="Rectangle: Rounded Corners 37">
            <a:extLst>
              <a:ext uri="{FF2B5EF4-FFF2-40B4-BE49-F238E27FC236}">
                <a16:creationId xmlns:a16="http://schemas.microsoft.com/office/drawing/2014/main" id="{D916513C-444B-0F4D-848E-CF24A5C6741A}"/>
              </a:ext>
            </a:extLst>
          </p:cNvPr>
          <p:cNvSpPr/>
          <p:nvPr/>
        </p:nvSpPr>
        <p:spPr>
          <a:xfrm>
            <a:off x="3884117" y="2066091"/>
            <a:ext cx="1903967" cy="1483235"/>
          </a:xfrm>
          <a:prstGeom prst="roundRect">
            <a:avLst>
              <a:gd name="adj" fmla="val 154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0" name="Freeform 59"/>
          <p:cNvSpPr/>
          <p:nvPr/>
        </p:nvSpPr>
        <p:spPr>
          <a:xfrm flipH="1">
            <a:off x="3884114" y="2997118"/>
            <a:ext cx="1903969" cy="492443"/>
          </a:xfrm>
          <a:custGeom>
            <a:avLst/>
            <a:gdLst>
              <a:gd name="connsiteX0" fmla="*/ 0 w 2150541"/>
              <a:gd name="connsiteY0" fmla="*/ 0 h 1075270"/>
              <a:gd name="connsiteX1" fmla="*/ 2150541 w 2150541"/>
              <a:gd name="connsiteY1" fmla="*/ 0 h 1075270"/>
              <a:gd name="connsiteX2" fmla="*/ 2150541 w 2150541"/>
              <a:gd name="connsiteY2" fmla="*/ 1075270 h 1075270"/>
              <a:gd name="connsiteX3" fmla="*/ 0 w 2150541"/>
              <a:gd name="connsiteY3" fmla="*/ 1075270 h 1075270"/>
              <a:gd name="connsiteX4" fmla="*/ 0 w 2150541"/>
              <a:gd name="connsiteY4" fmla="*/ 0 h 107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41" h="1075270">
                <a:moveTo>
                  <a:pt x="0" y="0"/>
                </a:moveTo>
                <a:lnTo>
                  <a:pt x="2150541" y="0"/>
                </a:lnTo>
                <a:lnTo>
                  <a:pt x="2150541" y="1075270"/>
                </a:lnTo>
                <a:lnTo>
                  <a:pt x="0" y="1075270"/>
                </a:lnTo>
                <a:lnTo>
                  <a:pt x="0" y="0"/>
                </a:lnTo>
                <a:close/>
              </a:path>
            </a:pathLst>
          </a:cu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1">
            <a:spAutoFit/>
          </a:bodyPr>
          <a:lstStyle/>
          <a:p>
            <a:pPr lvl="0" algn="ctr" defTabSz="800100">
              <a:spcBef>
                <a:spcPct val="0"/>
              </a:spcBef>
            </a:pPr>
            <a:r>
              <a:rPr lang="en-US" sz="1600" dirty="0">
                <a:solidFill>
                  <a:schemeClr val="tx1"/>
                </a:solidFill>
              </a:rPr>
              <a:t>Hospital</a:t>
            </a:r>
          </a:p>
          <a:p>
            <a:pPr lvl="0" algn="ctr" defTabSz="800100">
              <a:spcBef>
                <a:spcPct val="0"/>
              </a:spcBef>
            </a:pPr>
            <a:r>
              <a:rPr lang="en-US" sz="1600" dirty="0">
                <a:solidFill>
                  <a:schemeClr val="tx1"/>
                </a:solidFill>
              </a:rPr>
              <a:t>coinsurance</a:t>
            </a:r>
            <a:endParaRPr lang="en-US" sz="1600" kern="1200" dirty="0">
              <a:solidFill>
                <a:schemeClr val="tx1"/>
              </a:solidFill>
            </a:endParaRPr>
          </a:p>
        </p:txBody>
      </p:sp>
      <p:sp>
        <p:nvSpPr>
          <p:cNvPr id="61" name="Rectangle: Rounded Corners 37">
            <a:extLst>
              <a:ext uri="{FF2B5EF4-FFF2-40B4-BE49-F238E27FC236}">
                <a16:creationId xmlns:a16="http://schemas.microsoft.com/office/drawing/2014/main" id="{D916513C-444B-0F4D-848E-CF24A5C6741A}"/>
              </a:ext>
            </a:extLst>
          </p:cNvPr>
          <p:cNvSpPr/>
          <p:nvPr/>
        </p:nvSpPr>
        <p:spPr>
          <a:xfrm>
            <a:off x="6177269" y="2066091"/>
            <a:ext cx="1903967" cy="1483235"/>
          </a:xfrm>
          <a:prstGeom prst="roundRect">
            <a:avLst>
              <a:gd name="adj" fmla="val 154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2" name="Freeform 61"/>
          <p:cNvSpPr/>
          <p:nvPr/>
        </p:nvSpPr>
        <p:spPr>
          <a:xfrm flipH="1">
            <a:off x="6186574" y="3120229"/>
            <a:ext cx="1885356" cy="246221"/>
          </a:xfrm>
          <a:custGeom>
            <a:avLst/>
            <a:gdLst>
              <a:gd name="connsiteX0" fmla="*/ 0 w 2150541"/>
              <a:gd name="connsiteY0" fmla="*/ 0 h 1075270"/>
              <a:gd name="connsiteX1" fmla="*/ 2150541 w 2150541"/>
              <a:gd name="connsiteY1" fmla="*/ 0 h 1075270"/>
              <a:gd name="connsiteX2" fmla="*/ 2150541 w 2150541"/>
              <a:gd name="connsiteY2" fmla="*/ 1075270 h 1075270"/>
              <a:gd name="connsiteX3" fmla="*/ 0 w 2150541"/>
              <a:gd name="connsiteY3" fmla="*/ 1075270 h 1075270"/>
              <a:gd name="connsiteX4" fmla="*/ 0 w 2150541"/>
              <a:gd name="connsiteY4" fmla="*/ 0 h 107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41" h="1075270">
                <a:moveTo>
                  <a:pt x="0" y="0"/>
                </a:moveTo>
                <a:lnTo>
                  <a:pt x="2150541" y="0"/>
                </a:lnTo>
                <a:lnTo>
                  <a:pt x="2150541" y="1075270"/>
                </a:lnTo>
                <a:lnTo>
                  <a:pt x="0" y="1075270"/>
                </a:lnTo>
                <a:lnTo>
                  <a:pt x="0" y="0"/>
                </a:lnTo>
                <a:close/>
              </a:path>
            </a:pathLst>
          </a:cu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1">
            <a:spAutoFit/>
          </a:bodyPr>
          <a:lstStyle/>
          <a:p>
            <a:pPr lvl="0" algn="ctr" defTabSz="800100">
              <a:spcBef>
                <a:spcPct val="0"/>
              </a:spcBef>
            </a:pPr>
            <a:r>
              <a:rPr lang="en-US" sz="1600" dirty="0">
                <a:solidFill>
                  <a:schemeClr val="tx1"/>
                </a:solidFill>
              </a:rPr>
              <a:t>Part B coinsurance</a:t>
            </a:r>
            <a:endParaRPr lang="en-US" sz="1600" kern="1200" dirty="0">
              <a:solidFill>
                <a:schemeClr val="tx1"/>
              </a:solidFill>
            </a:endParaRPr>
          </a:p>
        </p:txBody>
      </p:sp>
      <p:sp>
        <p:nvSpPr>
          <p:cNvPr id="63" name="Rectangle: Rounded Corners 37">
            <a:extLst>
              <a:ext uri="{FF2B5EF4-FFF2-40B4-BE49-F238E27FC236}">
                <a16:creationId xmlns:a16="http://schemas.microsoft.com/office/drawing/2014/main" id="{D916513C-444B-0F4D-848E-CF24A5C6741A}"/>
              </a:ext>
            </a:extLst>
          </p:cNvPr>
          <p:cNvSpPr/>
          <p:nvPr/>
        </p:nvSpPr>
        <p:spPr>
          <a:xfrm>
            <a:off x="8470425" y="2056694"/>
            <a:ext cx="1903967" cy="1483235"/>
          </a:xfrm>
          <a:prstGeom prst="roundRect">
            <a:avLst>
              <a:gd name="adj" fmla="val 154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4" name="Freeform 63"/>
          <p:cNvSpPr/>
          <p:nvPr/>
        </p:nvSpPr>
        <p:spPr>
          <a:xfrm flipH="1">
            <a:off x="8470424" y="2987721"/>
            <a:ext cx="1903968" cy="492443"/>
          </a:xfrm>
          <a:custGeom>
            <a:avLst/>
            <a:gdLst>
              <a:gd name="connsiteX0" fmla="*/ 0 w 2150541"/>
              <a:gd name="connsiteY0" fmla="*/ 0 h 1075270"/>
              <a:gd name="connsiteX1" fmla="*/ 2150541 w 2150541"/>
              <a:gd name="connsiteY1" fmla="*/ 0 h 1075270"/>
              <a:gd name="connsiteX2" fmla="*/ 2150541 w 2150541"/>
              <a:gd name="connsiteY2" fmla="*/ 1075270 h 1075270"/>
              <a:gd name="connsiteX3" fmla="*/ 0 w 2150541"/>
              <a:gd name="connsiteY3" fmla="*/ 1075270 h 1075270"/>
              <a:gd name="connsiteX4" fmla="*/ 0 w 2150541"/>
              <a:gd name="connsiteY4" fmla="*/ 0 h 107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41" h="1075270">
                <a:moveTo>
                  <a:pt x="0" y="0"/>
                </a:moveTo>
                <a:lnTo>
                  <a:pt x="2150541" y="0"/>
                </a:lnTo>
                <a:lnTo>
                  <a:pt x="2150541" y="1075270"/>
                </a:lnTo>
                <a:lnTo>
                  <a:pt x="0" y="1075270"/>
                </a:lnTo>
                <a:lnTo>
                  <a:pt x="0" y="0"/>
                </a:lnTo>
                <a:close/>
              </a:path>
            </a:pathLst>
          </a:cu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1">
            <a:spAutoFit/>
          </a:bodyPr>
          <a:lstStyle/>
          <a:p>
            <a:pPr lvl="0" algn="ctr" defTabSz="800100">
              <a:spcBef>
                <a:spcPct val="0"/>
              </a:spcBef>
            </a:pPr>
            <a:r>
              <a:rPr lang="en-US" sz="1600" dirty="0">
                <a:solidFill>
                  <a:schemeClr val="tx1"/>
                </a:solidFill>
              </a:rPr>
              <a:t>Part B deductible and excess charges</a:t>
            </a:r>
            <a:endParaRPr lang="en-US" sz="1600" kern="1200" dirty="0">
              <a:solidFill>
                <a:schemeClr val="tx1"/>
              </a:solidFill>
            </a:endParaRPr>
          </a:p>
        </p:txBody>
      </p:sp>
      <p:sp>
        <p:nvSpPr>
          <p:cNvPr id="65" name="Rectangle: Rounded Corners 37">
            <a:extLst>
              <a:ext uri="{FF2B5EF4-FFF2-40B4-BE49-F238E27FC236}">
                <a16:creationId xmlns:a16="http://schemas.microsoft.com/office/drawing/2014/main" id="{D916513C-444B-0F4D-848E-CF24A5C6741A}"/>
              </a:ext>
            </a:extLst>
          </p:cNvPr>
          <p:cNvSpPr/>
          <p:nvPr/>
        </p:nvSpPr>
        <p:spPr>
          <a:xfrm>
            <a:off x="2795277" y="4046607"/>
            <a:ext cx="1903967" cy="1483235"/>
          </a:xfrm>
          <a:prstGeom prst="roundRect">
            <a:avLst>
              <a:gd name="adj" fmla="val 154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7" name="Freeform 66"/>
          <p:cNvSpPr/>
          <p:nvPr/>
        </p:nvSpPr>
        <p:spPr>
          <a:xfrm flipH="1">
            <a:off x="2790876" y="4977634"/>
            <a:ext cx="1908366" cy="492443"/>
          </a:xfrm>
          <a:custGeom>
            <a:avLst/>
            <a:gdLst>
              <a:gd name="connsiteX0" fmla="*/ 0 w 2150541"/>
              <a:gd name="connsiteY0" fmla="*/ 0 h 1075270"/>
              <a:gd name="connsiteX1" fmla="*/ 2150541 w 2150541"/>
              <a:gd name="connsiteY1" fmla="*/ 0 h 1075270"/>
              <a:gd name="connsiteX2" fmla="*/ 2150541 w 2150541"/>
              <a:gd name="connsiteY2" fmla="*/ 1075270 h 1075270"/>
              <a:gd name="connsiteX3" fmla="*/ 0 w 2150541"/>
              <a:gd name="connsiteY3" fmla="*/ 1075270 h 1075270"/>
              <a:gd name="connsiteX4" fmla="*/ 0 w 2150541"/>
              <a:gd name="connsiteY4" fmla="*/ 0 h 107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41" h="1075270">
                <a:moveTo>
                  <a:pt x="0" y="0"/>
                </a:moveTo>
                <a:lnTo>
                  <a:pt x="2150541" y="0"/>
                </a:lnTo>
                <a:lnTo>
                  <a:pt x="2150541" y="1075270"/>
                </a:lnTo>
                <a:lnTo>
                  <a:pt x="0" y="1075270"/>
                </a:lnTo>
                <a:lnTo>
                  <a:pt x="0" y="0"/>
                </a:lnTo>
                <a:close/>
              </a:path>
            </a:pathLst>
          </a:cu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1">
            <a:spAutoFit/>
          </a:bodyPr>
          <a:lstStyle/>
          <a:p>
            <a:pPr lvl="0" algn="ctr" defTabSz="800100">
              <a:spcBef>
                <a:spcPct val="0"/>
              </a:spcBef>
            </a:pPr>
            <a:r>
              <a:rPr lang="en-US" sz="1600" dirty="0">
                <a:solidFill>
                  <a:schemeClr val="tx1"/>
                </a:solidFill>
              </a:rPr>
              <a:t>Emergency care abroad</a:t>
            </a:r>
            <a:endParaRPr lang="en-US" sz="1600" kern="1200" dirty="0">
              <a:solidFill>
                <a:schemeClr val="tx1"/>
              </a:solidFill>
            </a:endParaRPr>
          </a:p>
        </p:txBody>
      </p:sp>
      <p:sp>
        <p:nvSpPr>
          <p:cNvPr id="68" name="Rectangle: Rounded Corners 37">
            <a:extLst>
              <a:ext uri="{FF2B5EF4-FFF2-40B4-BE49-F238E27FC236}">
                <a16:creationId xmlns:a16="http://schemas.microsoft.com/office/drawing/2014/main" id="{D916513C-444B-0F4D-848E-CF24A5C6741A}"/>
              </a:ext>
            </a:extLst>
          </p:cNvPr>
          <p:cNvSpPr/>
          <p:nvPr/>
        </p:nvSpPr>
        <p:spPr>
          <a:xfrm>
            <a:off x="5069135" y="4046607"/>
            <a:ext cx="1903967" cy="1483235"/>
          </a:xfrm>
          <a:prstGeom prst="roundRect">
            <a:avLst>
              <a:gd name="adj" fmla="val 154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9" name="Freeform 68"/>
          <p:cNvSpPr/>
          <p:nvPr/>
        </p:nvSpPr>
        <p:spPr>
          <a:xfrm flipH="1">
            <a:off x="5069133" y="5094951"/>
            <a:ext cx="1903970" cy="246221"/>
          </a:xfrm>
          <a:custGeom>
            <a:avLst/>
            <a:gdLst>
              <a:gd name="connsiteX0" fmla="*/ 0 w 2150541"/>
              <a:gd name="connsiteY0" fmla="*/ 0 h 1075270"/>
              <a:gd name="connsiteX1" fmla="*/ 2150541 w 2150541"/>
              <a:gd name="connsiteY1" fmla="*/ 0 h 1075270"/>
              <a:gd name="connsiteX2" fmla="*/ 2150541 w 2150541"/>
              <a:gd name="connsiteY2" fmla="*/ 1075270 h 1075270"/>
              <a:gd name="connsiteX3" fmla="*/ 0 w 2150541"/>
              <a:gd name="connsiteY3" fmla="*/ 1075270 h 1075270"/>
              <a:gd name="connsiteX4" fmla="*/ 0 w 2150541"/>
              <a:gd name="connsiteY4" fmla="*/ 0 h 107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41" h="1075270">
                <a:moveTo>
                  <a:pt x="0" y="0"/>
                </a:moveTo>
                <a:lnTo>
                  <a:pt x="2150541" y="0"/>
                </a:lnTo>
                <a:lnTo>
                  <a:pt x="2150541" y="1075270"/>
                </a:lnTo>
                <a:lnTo>
                  <a:pt x="0" y="1075270"/>
                </a:lnTo>
                <a:lnTo>
                  <a:pt x="0" y="0"/>
                </a:lnTo>
                <a:close/>
              </a:path>
            </a:pathLst>
          </a:cu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1">
            <a:spAutoFit/>
          </a:bodyPr>
          <a:lstStyle/>
          <a:p>
            <a:pPr lvl="0" algn="ctr" defTabSz="800100">
              <a:spcBef>
                <a:spcPct val="0"/>
              </a:spcBef>
            </a:pPr>
            <a:r>
              <a:rPr lang="en-US" sz="1600" dirty="0">
                <a:solidFill>
                  <a:schemeClr val="tx1"/>
                </a:solidFill>
              </a:rPr>
              <a:t>Hospice copays</a:t>
            </a:r>
            <a:endParaRPr lang="en-US" sz="1600" kern="1200" dirty="0">
              <a:solidFill>
                <a:schemeClr val="tx1"/>
              </a:solidFill>
            </a:endParaRPr>
          </a:p>
        </p:txBody>
      </p:sp>
      <p:sp>
        <p:nvSpPr>
          <p:cNvPr id="70" name="Rectangle: Rounded Corners 37">
            <a:extLst>
              <a:ext uri="{FF2B5EF4-FFF2-40B4-BE49-F238E27FC236}">
                <a16:creationId xmlns:a16="http://schemas.microsoft.com/office/drawing/2014/main" id="{D916513C-444B-0F4D-848E-CF24A5C6741A}"/>
              </a:ext>
            </a:extLst>
          </p:cNvPr>
          <p:cNvSpPr/>
          <p:nvPr/>
        </p:nvSpPr>
        <p:spPr>
          <a:xfrm>
            <a:off x="7342994" y="4046607"/>
            <a:ext cx="1903967" cy="1483235"/>
          </a:xfrm>
          <a:prstGeom prst="roundRect">
            <a:avLst>
              <a:gd name="adj" fmla="val 154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1" name="Freeform 70"/>
          <p:cNvSpPr/>
          <p:nvPr/>
        </p:nvSpPr>
        <p:spPr>
          <a:xfrm flipH="1">
            <a:off x="7342991" y="4977634"/>
            <a:ext cx="1903969" cy="492443"/>
          </a:xfrm>
          <a:custGeom>
            <a:avLst/>
            <a:gdLst>
              <a:gd name="connsiteX0" fmla="*/ 0 w 2150541"/>
              <a:gd name="connsiteY0" fmla="*/ 0 h 1075270"/>
              <a:gd name="connsiteX1" fmla="*/ 2150541 w 2150541"/>
              <a:gd name="connsiteY1" fmla="*/ 0 h 1075270"/>
              <a:gd name="connsiteX2" fmla="*/ 2150541 w 2150541"/>
              <a:gd name="connsiteY2" fmla="*/ 1075270 h 1075270"/>
              <a:gd name="connsiteX3" fmla="*/ 0 w 2150541"/>
              <a:gd name="connsiteY3" fmla="*/ 1075270 h 1075270"/>
              <a:gd name="connsiteX4" fmla="*/ 0 w 2150541"/>
              <a:gd name="connsiteY4" fmla="*/ 0 h 107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41" h="1075270">
                <a:moveTo>
                  <a:pt x="0" y="0"/>
                </a:moveTo>
                <a:lnTo>
                  <a:pt x="2150541" y="0"/>
                </a:lnTo>
                <a:lnTo>
                  <a:pt x="2150541" y="1075270"/>
                </a:lnTo>
                <a:lnTo>
                  <a:pt x="0" y="1075270"/>
                </a:lnTo>
                <a:lnTo>
                  <a:pt x="0" y="0"/>
                </a:lnTo>
                <a:close/>
              </a:path>
            </a:pathLst>
          </a:cu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1">
            <a:spAutoFit/>
          </a:bodyPr>
          <a:lstStyle/>
          <a:p>
            <a:pPr lvl="0" algn="ctr" defTabSz="800100">
              <a:spcBef>
                <a:spcPct val="0"/>
              </a:spcBef>
            </a:pPr>
            <a:r>
              <a:rPr lang="en-US" sz="1600" dirty="0">
                <a:solidFill>
                  <a:schemeClr val="tx1"/>
                </a:solidFill>
              </a:rPr>
              <a:t>Skilled nursing facilities copays</a:t>
            </a:r>
            <a:endParaRPr lang="en-US" sz="1600" kern="1200" dirty="0">
              <a:solidFill>
                <a:schemeClr val="tx1"/>
              </a:solidFill>
            </a:endParaRPr>
          </a:p>
        </p:txBody>
      </p:sp>
      <p:sp>
        <p:nvSpPr>
          <p:cNvPr id="72" name="Freeform: Shape 1000">
            <a:extLst>
              <a:ext uri="{FF2B5EF4-FFF2-40B4-BE49-F238E27FC236}">
                <a16:creationId xmlns:a16="http://schemas.microsoft.com/office/drawing/2014/main" id="{3CEE6C42-B5A2-4887-8EC7-5A312EC2C62D}"/>
              </a:ext>
            </a:extLst>
          </p:cNvPr>
          <p:cNvSpPr/>
          <p:nvPr/>
        </p:nvSpPr>
        <p:spPr>
          <a:xfrm>
            <a:off x="2274432" y="2271236"/>
            <a:ext cx="537026" cy="680972"/>
          </a:xfrm>
          <a:custGeom>
            <a:avLst/>
            <a:gdLst>
              <a:gd name="connsiteX0" fmla="*/ 437102 w 461962"/>
              <a:gd name="connsiteY0" fmla="*/ 585788 h 585787"/>
              <a:gd name="connsiteX1" fmla="*/ 24860 w 461962"/>
              <a:gd name="connsiteY1" fmla="*/ 585788 h 585787"/>
              <a:gd name="connsiteX2" fmla="*/ 0 w 461962"/>
              <a:gd name="connsiteY2" fmla="*/ 560927 h 585787"/>
              <a:gd name="connsiteX3" fmla="*/ 0 w 461962"/>
              <a:gd name="connsiteY3" fmla="*/ 24860 h 585787"/>
              <a:gd name="connsiteX4" fmla="*/ 24860 w 461962"/>
              <a:gd name="connsiteY4" fmla="*/ 0 h 585787"/>
              <a:gd name="connsiteX5" fmla="*/ 437102 w 461962"/>
              <a:gd name="connsiteY5" fmla="*/ 0 h 585787"/>
              <a:gd name="connsiteX6" fmla="*/ 461963 w 461962"/>
              <a:gd name="connsiteY6" fmla="*/ 24860 h 585787"/>
              <a:gd name="connsiteX7" fmla="*/ 461963 w 461962"/>
              <a:gd name="connsiteY7" fmla="*/ 560927 h 585787"/>
              <a:gd name="connsiteX8" fmla="*/ 437102 w 461962"/>
              <a:gd name="connsiteY8" fmla="*/ 585788 h 585787"/>
              <a:gd name="connsiteX9" fmla="*/ 24765 w 461962"/>
              <a:gd name="connsiteY9" fmla="*/ 14288 h 585787"/>
              <a:gd name="connsiteX10" fmla="*/ 14192 w 461962"/>
              <a:gd name="connsiteY10" fmla="*/ 24860 h 585787"/>
              <a:gd name="connsiteX11" fmla="*/ 14192 w 461962"/>
              <a:gd name="connsiteY11" fmla="*/ 560927 h 585787"/>
              <a:gd name="connsiteX12" fmla="*/ 24765 w 461962"/>
              <a:gd name="connsiteY12" fmla="*/ 571500 h 585787"/>
              <a:gd name="connsiteX13" fmla="*/ 437007 w 461962"/>
              <a:gd name="connsiteY13" fmla="*/ 571500 h 585787"/>
              <a:gd name="connsiteX14" fmla="*/ 447580 w 461962"/>
              <a:gd name="connsiteY14" fmla="*/ 560927 h 585787"/>
              <a:gd name="connsiteX15" fmla="*/ 447580 w 461962"/>
              <a:gd name="connsiteY15" fmla="*/ 24860 h 585787"/>
              <a:gd name="connsiteX16" fmla="*/ 437007 w 461962"/>
              <a:gd name="connsiteY16" fmla="*/ 14288 h 585787"/>
              <a:gd name="connsiteX17" fmla="*/ 24765 w 461962"/>
              <a:gd name="connsiteY17" fmla="*/ 14288 h 585787"/>
              <a:gd name="connsiteX18" fmla="*/ 383381 w 461962"/>
              <a:gd name="connsiteY18" fmla="*/ 484632 h 585787"/>
              <a:gd name="connsiteX19" fmla="*/ 270319 w 461962"/>
              <a:gd name="connsiteY19" fmla="*/ 484632 h 585787"/>
              <a:gd name="connsiteX20" fmla="*/ 270319 w 461962"/>
              <a:gd name="connsiteY20" fmla="*/ 338900 h 585787"/>
              <a:gd name="connsiteX21" fmla="*/ 191548 w 461962"/>
              <a:gd name="connsiteY21" fmla="*/ 338900 h 585787"/>
              <a:gd name="connsiteX22" fmla="*/ 191548 w 461962"/>
              <a:gd name="connsiteY22" fmla="*/ 484632 h 585787"/>
              <a:gd name="connsiteX23" fmla="*/ 78486 w 461962"/>
              <a:gd name="connsiteY23" fmla="*/ 484632 h 585787"/>
              <a:gd name="connsiteX24" fmla="*/ 78486 w 461962"/>
              <a:gd name="connsiteY24" fmla="*/ 101251 h 585787"/>
              <a:gd name="connsiteX25" fmla="*/ 191548 w 461962"/>
              <a:gd name="connsiteY25" fmla="*/ 101251 h 585787"/>
              <a:gd name="connsiteX26" fmla="*/ 191548 w 461962"/>
              <a:gd name="connsiteY26" fmla="*/ 230886 h 585787"/>
              <a:gd name="connsiteX27" fmla="*/ 270319 w 461962"/>
              <a:gd name="connsiteY27" fmla="*/ 230886 h 585787"/>
              <a:gd name="connsiteX28" fmla="*/ 270319 w 461962"/>
              <a:gd name="connsiteY28" fmla="*/ 101251 h 585787"/>
              <a:gd name="connsiteX29" fmla="*/ 383381 w 461962"/>
              <a:gd name="connsiteY29" fmla="*/ 101251 h 585787"/>
              <a:gd name="connsiteX30" fmla="*/ 383381 w 461962"/>
              <a:gd name="connsiteY30" fmla="*/ 484632 h 585787"/>
              <a:gd name="connsiteX31" fmla="*/ 284607 w 461962"/>
              <a:gd name="connsiteY31" fmla="*/ 470345 h 585787"/>
              <a:gd name="connsiteX32" fmla="*/ 369094 w 461962"/>
              <a:gd name="connsiteY32" fmla="*/ 470345 h 585787"/>
              <a:gd name="connsiteX33" fmla="*/ 369094 w 461962"/>
              <a:gd name="connsiteY33" fmla="*/ 115538 h 585787"/>
              <a:gd name="connsiteX34" fmla="*/ 284607 w 461962"/>
              <a:gd name="connsiteY34" fmla="*/ 115538 h 585787"/>
              <a:gd name="connsiteX35" fmla="*/ 284607 w 461962"/>
              <a:gd name="connsiteY35" fmla="*/ 245174 h 585787"/>
              <a:gd name="connsiteX36" fmla="*/ 177260 w 461962"/>
              <a:gd name="connsiteY36" fmla="*/ 245174 h 585787"/>
              <a:gd name="connsiteX37" fmla="*/ 177260 w 461962"/>
              <a:gd name="connsiteY37" fmla="*/ 115538 h 585787"/>
              <a:gd name="connsiteX38" fmla="*/ 92773 w 461962"/>
              <a:gd name="connsiteY38" fmla="*/ 115538 h 585787"/>
              <a:gd name="connsiteX39" fmla="*/ 92773 w 461962"/>
              <a:gd name="connsiteY39" fmla="*/ 470345 h 585787"/>
              <a:gd name="connsiteX40" fmla="*/ 177260 w 461962"/>
              <a:gd name="connsiteY40" fmla="*/ 470345 h 585787"/>
              <a:gd name="connsiteX41" fmla="*/ 177260 w 461962"/>
              <a:gd name="connsiteY41" fmla="*/ 324612 h 585787"/>
              <a:gd name="connsiteX42" fmla="*/ 284607 w 461962"/>
              <a:gd name="connsiteY42" fmla="*/ 324612 h 585787"/>
              <a:gd name="connsiteX43" fmla="*/ 284607 w 461962"/>
              <a:gd name="connsiteY43" fmla="*/ 470345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61962" h="585787">
                <a:moveTo>
                  <a:pt x="437102" y="585788"/>
                </a:moveTo>
                <a:lnTo>
                  <a:pt x="24860" y="585788"/>
                </a:lnTo>
                <a:cubicBezTo>
                  <a:pt x="11144" y="585788"/>
                  <a:pt x="0" y="574643"/>
                  <a:pt x="0" y="560927"/>
                </a:cubicBezTo>
                <a:lnTo>
                  <a:pt x="0" y="24860"/>
                </a:lnTo>
                <a:cubicBezTo>
                  <a:pt x="0" y="11144"/>
                  <a:pt x="11144" y="0"/>
                  <a:pt x="24860" y="0"/>
                </a:cubicBezTo>
                <a:lnTo>
                  <a:pt x="437102" y="0"/>
                </a:lnTo>
                <a:cubicBezTo>
                  <a:pt x="450818" y="0"/>
                  <a:pt x="461963" y="11144"/>
                  <a:pt x="461963" y="24860"/>
                </a:cubicBezTo>
                <a:lnTo>
                  <a:pt x="461963" y="560927"/>
                </a:lnTo>
                <a:cubicBezTo>
                  <a:pt x="461963" y="574643"/>
                  <a:pt x="450818" y="585788"/>
                  <a:pt x="437102" y="585788"/>
                </a:cubicBezTo>
                <a:close/>
                <a:moveTo>
                  <a:pt x="24765" y="14288"/>
                </a:moveTo>
                <a:cubicBezTo>
                  <a:pt x="18955" y="14288"/>
                  <a:pt x="14192" y="19050"/>
                  <a:pt x="14192" y="24860"/>
                </a:cubicBezTo>
                <a:lnTo>
                  <a:pt x="14192" y="560927"/>
                </a:lnTo>
                <a:cubicBezTo>
                  <a:pt x="14192" y="566738"/>
                  <a:pt x="18955" y="571500"/>
                  <a:pt x="24765" y="571500"/>
                </a:cubicBezTo>
                <a:lnTo>
                  <a:pt x="437007" y="571500"/>
                </a:lnTo>
                <a:cubicBezTo>
                  <a:pt x="442817" y="571500"/>
                  <a:pt x="447580" y="566738"/>
                  <a:pt x="447580" y="560927"/>
                </a:cubicBezTo>
                <a:lnTo>
                  <a:pt x="447580" y="24860"/>
                </a:lnTo>
                <a:cubicBezTo>
                  <a:pt x="447580" y="19050"/>
                  <a:pt x="442817" y="14288"/>
                  <a:pt x="437007" y="14288"/>
                </a:cubicBezTo>
                <a:lnTo>
                  <a:pt x="24765" y="14288"/>
                </a:lnTo>
                <a:close/>
                <a:moveTo>
                  <a:pt x="383381" y="484632"/>
                </a:moveTo>
                <a:lnTo>
                  <a:pt x="270319" y="484632"/>
                </a:lnTo>
                <a:lnTo>
                  <a:pt x="270319" y="338900"/>
                </a:lnTo>
                <a:lnTo>
                  <a:pt x="191548" y="338900"/>
                </a:lnTo>
                <a:lnTo>
                  <a:pt x="191548" y="484632"/>
                </a:lnTo>
                <a:lnTo>
                  <a:pt x="78486" y="484632"/>
                </a:lnTo>
                <a:lnTo>
                  <a:pt x="78486" y="101251"/>
                </a:lnTo>
                <a:lnTo>
                  <a:pt x="191548" y="101251"/>
                </a:lnTo>
                <a:lnTo>
                  <a:pt x="191548" y="230886"/>
                </a:lnTo>
                <a:lnTo>
                  <a:pt x="270319" y="230886"/>
                </a:lnTo>
                <a:lnTo>
                  <a:pt x="270319" y="101251"/>
                </a:lnTo>
                <a:lnTo>
                  <a:pt x="383381" y="101251"/>
                </a:lnTo>
                <a:lnTo>
                  <a:pt x="383381" y="484632"/>
                </a:lnTo>
                <a:close/>
                <a:moveTo>
                  <a:pt x="284607" y="470345"/>
                </a:moveTo>
                <a:lnTo>
                  <a:pt x="369094" y="470345"/>
                </a:lnTo>
                <a:lnTo>
                  <a:pt x="369094" y="115538"/>
                </a:lnTo>
                <a:lnTo>
                  <a:pt x="284607" y="115538"/>
                </a:lnTo>
                <a:lnTo>
                  <a:pt x="284607" y="245174"/>
                </a:lnTo>
                <a:lnTo>
                  <a:pt x="177260" y="245174"/>
                </a:lnTo>
                <a:lnTo>
                  <a:pt x="177260" y="115538"/>
                </a:lnTo>
                <a:lnTo>
                  <a:pt x="92773" y="115538"/>
                </a:lnTo>
                <a:lnTo>
                  <a:pt x="92773" y="470345"/>
                </a:lnTo>
                <a:lnTo>
                  <a:pt x="177260" y="470345"/>
                </a:lnTo>
                <a:lnTo>
                  <a:pt x="177260" y="324612"/>
                </a:lnTo>
                <a:lnTo>
                  <a:pt x="284607" y="324612"/>
                </a:lnTo>
                <a:lnTo>
                  <a:pt x="284607" y="470345"/>
                </a:lnTo>
                <a:close/>
              </a:path>
            </a:pathLst>
          </a:custGeom>
          <a:solidFill>
            <a:srgbClr val="0B2949"/>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grpSp>
        <p:nvGrpSpPr>
          <p:cNvPr id="73" name="Group 72"/>
          <p:cNvGrpSpPr/>
          <p:nvPr/>
        </p:nvGrpSpPr>
        <p:grpSpPr>
          <a:xfrm>
            <a:off x="6887281" y="2237526"/>
            <a:ext cx="483942" cy="697062"/>
            <a:chOff x="10647574" y="1621451"/>
            <a:chExt cx="336515" cy="484711"/>
          </a:xfrm>
        </p:grpSpPr>
        <p:sp>
          <p:nvSpPr>
            <p:cNvPr id="74" name="Freeform: Shape 1002">
              <a:extLst>
                <a:ext uri="{FF2B5EF4-FFF2-40B4-BE49-F238E27FC236}">
                  <a16:creationId xmlns:a16="http://schemas.microsoft.com/office/drawing/2014/main" id="{240AA25E-CF98-41D8-B9DE-3EB21554EA79}"/>
                </a:ext>
              </a:extLst>
            </p:cNvPr>
            <p:cNvSpPr/>
            <p:nvPr/>
          </p:nvSpPr>
          <p:spPr>
            <a:xfrm>
              <a:off x="10729476" y="1815130"/>
              <a:ext cx="172632" cy="172711"/>
            </a:xfrm>
            <a:custGeom>
              <a:avLst/>
              <a:gdLst>
                <a:gd name="connsiteX0" fmla="*/ 121825 w 208597"/>
                <a:gd name="connsiteY0" fmla="*/ 208693 h 208692"/>
                <a:gd name="connsiteX1" fmla="*/ 86868 w 208597"/>
                <a:gd name="connsiteY1" fmla="*/ 208693 h 208692"/>
                <a:gd name="connsiteX2" fmla="*/ 66770 w 208597"/>
                <a:gd name="connsiteY2" fmla="*/ 188595 h 208692"/>
                <a:gd name="connsiteX3" fmla="*/ 66770 w 208597"/>
                <a:gd name="connsiteY3" fmla="*/ 147733 h 208692"/>
                <a:gd name="connsiteX4" fmla="*/ 60960 w 208597"/>
                <a:gd name="connsiteY4" fmla="*/ 141923 h 208692"/>
                <a:gd name="connsiteX5" fmla="*/ 20098 w 208597"/>
                <a:gd name="connsiteY5" fmla="*/ 141923 h 208692"/>
                <a:gd name="connsiteX6" fmla="*/ 0 w 208597"/>
                <a:gd name="connsiteY6" fmla="*/ 121825 h 208692"/>
                <a:gd name="connsiteX7" fmla="*/ 0 w 208597"/>
                <a:gd name="connsiteY7" fmla="*/ 86868 h 208692"/>
                <a:gd name="connsiteX8" fmla="*/ 20098 w 208597"/>
                <a:gd name="connsiteY8" fmla="*/ 66770 h 208692"/>
                <a:gd name="connsiteX9" fmla="*/ 60960 w 208597"/>
                <a:gd name="connsiteY9" fmla="*/ 66770 h 208692"/>
                <a:gd name="connsiteX10" fmla="*/ 66770 w 208597"/>
                <a:gd name="connsiteY10" fmla="*/ 60960 h 208692"/>
                <a:gd name="connsiteX11" fmla="*/ 66770 w 208597"/>
                <a:gd name="connsiteY11" fmla="*/ 20098 h 208692"/>
                <a:gd name="connsiteX12" fmla="*/ 86868 w 208597"/>
                <a:gd name="connsiteY12" fmla="*/ 0 h 208692"/>
                <a:gd name="connsiteX13" fmla="*/ 121825 w 208597"/>
                <a:gd name="connsiteY13" fmla="*/ 0 h 208692"/>
                <a:gd name="connsiteX14" fmla="*/ 141923 w 208597"/>
                <a:gd name="connsiteY14" fmla="*/ 20098 h 208692"/>
                <a:gd name="connsiteX15" fmla="*/ 141923 w 208597"/>
                <a:gd name="connsiteY15" fmla="*/ 60960 h 208692"/>
                <a:gd name="connsiteX16" fmla="*/ 147733 w 208597"/>
                <a:gd name="connsiteY16" fmla="*/ 66770 h 208692"/>
                <a:gd name="connsiteX17" fmla="*/ 188500 w 208597"/>
                <a:gd name="connsiteY17" fmla="*/ 66770 h 208692"/>
                <a:gd name="connsiteX18" fmla="*/ 208598 w 208597"/>
                <a:gd name="connsiteY18" fmla="*/ 86868 h 208692"/>
                <a:gd name="connsiteX19" fmla="*/ 208598 w 208597"/>
                <a:gd name="connsiteY19" fmla="*/ 121825 h 208692"/>
                <a:gd name="connsiteX20" fmla="*/ 188500 w 208597"/>
                <a:gd name="connsiteY20" fmla="*/ 141923 h 208692"/>
                <a:gd name="connsiteX21" fmla="*/ 147733 w 208597"/>
                <a:gd name="connsiteY21" fmla="*/ 141923 h 208692"/>
                <a:gd name="connsiteX22" fmla="*/ 141923 w 208597"/>
                <a:gd name="connsiteY22" fmla="*/ 147733 h 208692"/>
                <a:gd name="connsiteX23" fmla="*/ 141923 w 208597"/>
                <a:gd name="connsiteY23" fmla="*/ 188595 h 208692"/>
                <a:gd name="connsiteX24" fmla="*/ 121825 w 208597"/>
                <a:gd name="connsiteY24" fmla="*/ 208693 h 208692"/>
                <a:gd name="connsiteX25" fmla="*/ 20098 w 208597"/>
                <a:gd name="connsiteY25" fmla="*/ 81153 h 208692"/>
                <a:gd name="connsiteX26" fmla="*/ 14288 w 208597"/>
                <a:gd name="connsiteY26" fmla="*/ 86963 h 208692"/>
                <a:gd name="connsiteX27" fmla="*/ 14288 w 208597"/>
                <a:gd name="connsiteY27" fmla="*/ 121920 h 208692"/>
                <a:gd name="connsiteX28" fmla="*/ 20098 w 208597"/>
                <a:gd name="connsiteY28" fmla="*/ 127730 h 208692"/>
                <a:gd name="connsiteX29" fmla="*/ 60960 w 208597"/>
                <a:gd name="connsiteY29" fmla="*/ 127730 h 208692"/>
                <a:gd name="connsiteX30" fmla="*/ 81058 w 208597"/>
                <a:gd name="connsiteY30" fmla="*/ 147828 h 208692"/>
                <a:gd name="connsiteX31" fmla="*/ 81058 w 208597"/>
                <a:gd name="connsiteY31" fmla="*/ 188690 h 208692"/>
                <a:gd name="connsiteX32" fmla="*/ 86868 w 208597"/>
                <a:gd name="connsiteY32" fmla="*/ 194501 h 208692"/>
                <a:gd name="connsiteX33" fmla="*/ 121825 w 208597"/>
                <a:gd name="connsiteY33" fmla="*/ 194501 h 208692"/>
                <a:gd name="connsiteX34" fmla="*/ 127635 w 208597"/>
                <a:gd name="connsiteY34" fmla="*/ 188690 h 208692"/>
                <a:gd name="connsiteX35" fmla="*/ 127635 w 208597"/>
                <a:gd name="connsiteY35" fmla="*/ 147828 h 208692"/>
                <a:gd name="connsiteX36" fmla="*/ 147733 w 208597"/>
                <a:gd name="connsiteY36" fmla="*/ 127730 h 208692"/>
                <a:gd name="connsiteX37" fmla="*/ 188500 w 208597"/>
                <a:gd name="connsiteY37" fmla="*/ 127730 h 208692"/>
                <a:gd name="connsiteX38" fmla="*/ 194310 w 208597"/>
                <a:gd name="connsiteY38" fmla="*/ 121920 h 208692"/>
                <a:gd name="connsiteX39" fmla="*/ 194310 w 208597"/>
                <a:gd name="connsiteY39" fmla="*/ 86963 h 208692"/>
                <a:gd name="connsiteX40" fmla="*/ 188500 w 208597"/>
                <a:gd name="connsiteY40" fmla="*/ 81153 h 208692"/>
                <a:gd name="connsiteX41" fmla="*/ 147733 w 208597"/>
                <a:gd name="connsiteY41" fmla="*/ 81153 h 208692"/>
                <a:gd name="connsiteX42" fmla="*/ 127635 w 208597"/>
                <a:gd name="connsiteY42" fmla="*/ 61055 h 208692"/>
                <a:gd name="connsiteX43" fmla="*/ 127635 w 208597"/>
                <a:gd name="connsiteY43" fmla="*/ 20193 h 208692"/>
                <a:gd name="connsiteX44" fmla="*/ 121825 w 208597"/>
                <a:gd name="connsiteY44" fmla="*/ 14383 h 208692"/>
                <a:gd name="connsiteX45" fmla="*/ 86868 w 208597"/>
                <a:gd name="connsiteY45" fmla="*/ 14383 h 208692"/>
                <a:gd name="connsiteX46" fmla="*/ 81058 w 208597"/>
                <a:gd name="connsiteY46" fmla="*/ 20193 h 208692"/>
                <a:gd name="connsiteX47" fmla="*/ 81058 w 208597"/>
                <a:gd name="connsiteY47" fmla="*/ 61055 h 208692"/>
                <a:gd name="connsiteX48" fmla="*/ 60960 w 208597"/>
                <a:gd name="connsiteY48" fmla="*/ 81153 h 208692"/>
                <a:gd name="connsiteX49" fmla="*/ 20098 w 208597"/>
                <a:gd name="connsiteY49" fmla="*/ 81153 h 20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8597" h="208692">
                  <a:moveTo>
                    <a:pt x="121825" y="208693"/>
                  </a:moveTo>
                  <a:lnTo>
                    <a:pt x="86868" y="208693"/>
                  </a:lnTo>
                  <a:cubicBezTo>
                    <a:pt x="75819" y="208693"/>
                    <a:pt x="66770" y="199644"/>
                    <a:pt x="66770" y="188595"/>
                  </a:cubicBezTo>
                  <a:lnTo>
                    <a:pt x="66770" y="147733"/>
                  </a:lnTo>
                  <a:cubicBezTo>
                    <a:pt x="66770" y="144590"/>
                    <a:pt x="64103" y="141923"/>
                    <a:pt x="60960" y="141923"/>
                  </a:cubicBezTo>
                  <a:lnTo>
                    <a:pt x="20098" y="141923"/>
                  </a:lnTo>
                  <a:cubicBezTo>
                    <a:pt x="9049" y="141923"/>
                    <a:pt x="0" y="132874"/>
                    <a:pt x="0" y="121825"/>
                  </a:cubicBezTo>
                  <a:lnTo>
                    <a:pt x="0" y="86868"/>
                  </a:lnTo>
                  <a:cubicBezTo>
                    <a:pt x="0" y="75819"/>
                    <a:pt x="9049" y="66770"/>
                    <a:pt x="20098" y="66770"/>
                  </a:cubicBezTo>
                  <a:lnTo>
                    <a:pt x="60960" y="66770"/>
                  </a:lnTo>
                  <a:cubicBezTo>
                    <a:pt x="64103" y="66770"/>
                    <a:pt x="66770" y="64103"/>
                    <a:pt x="66770" y="60960"/>
                  </a:cubicBezTo>
                  <a:lnTo>
                    <a:pt x="66770" y="20098"/>
                  </a:lnTo>
                  <a:cubicBezTo>
                    <a:pt x="66770" y="9049"/>
                    <a:pt x="75819" y="0"/>
                    <a:pt x="86868" y="0"/>
                  </a:cubicBezTo>
                  <a:lnTo>
                    <a:pt x="121825" y="0"/>
                  </a:lnTo>
                  <a:cubicBezTo>
                    <a:pt x="132874" y="0"/>
                    <a:pt x="141923" y="9049"/>
                    <a:pt x="141923" y="20098"/>
                  </a:cubicBezTo>
                  <a:lnTo>
                    <a:pt x="141923" y="60960"/>
                  </a:lnTo>
                  <a:cubicBezTo>
                    <a:pt x="141923" y="64103"/>
                    <a:pt x="144590" y="66770"/>
                    <a:pt x="147733" y="66770"/>
                  </a:cubicBezTo>
                  <a:lnTo>
                    <a:pt x="188500" y="66770"/>
                  </a:lnTo>
                  <a:cubicBezTo>
                    <a:pt x="199549" y="66770"/>
                    <a:pt x="208598" y="75724"/>
                    <a:pt x="208598" y="86868"/>
                  </a:cubicBezTo>
                  <a:lnTo>
                    <a:pt x="208598" y="121825"/>
                  </a:lnTo>
                  <a:cubicBezTo>
                    <a:pt x="208598" y="132874"/>
                    <a:pt x="199549" y="141923"/>
                    <a:pt x="188500" y="141923"/>
                  </a:cubicBezTo>
                  <a:lnTo>
                    <a:pt x="147733" y="141923"/>
                  </a:lnTo>
                  <a:cubicBezTo>
                    <a:pt x="144494" y="141923"/>
                    <a:pt x="141923" y="144494"/>
                    <a:pt x="141923" y="147733"/>
                  </a:cubicBezTo>
                  <a:lnTo>
                    <a:pt x="141923" y="188595"/>
                  </a:lnTo>
                  <a:cubicBezTo>
                    <a:pt x="141923" y="199644"/>
                    <a:pt x="132874" y="208693"/>
                    <a:pt x="121825" y="208693"/>
                  </a:cubicBezTo>
                  <a:close/>
                  <a:moveTo>
                    <a:pt x="20098" y="81153"/>
                  </a:moveTo>
                  <a:cubicBezTo>
                    <a:pt x="16954" y="81153"/>
                    <a:pt x="14288" y="83725"/>
                    <a:pt x="14288" y="86963"/>
                  </a:cubicBezTo>
                  <a:lnTo>
                    <a:pt x="14288" y="121920"/>
                  </a:lnTo>
                  <a:cubicBezTo>
                    <a:pt x="14288" y="125063"/>
                    <a:pt x="16954" y="127730"/>
                    <a:pt x="20098" y="127730"/>
                  </a:cubicBezTo>
                  <a:lnTo>
                    <a:pt x="60960" y="127730"/>
                  </a:lnTo>
                  <a:cubicBezTo>
                    <a:pt x="72009" y="127730"/>
                    <a:pt x="81058" y="136779"/>
                    <a:pt x="81058" y="147828"/>
                  </a:cubicBezTo>
                  <a:lnTo>
                    <a:pt x="81058" y="188690"/>
                  </a:lnTo>
                  <a:cubicBezTo>
                    <a:pt x="81058" y="191929"/>
                    <a:pt x="83630" y="194501"/>
                    <a:pt x="86868" y="194501"/>
                  </a:cubicBezTo>
                  <a:lnTo>
                    <a:pt x="121825" y="194501"/>
                  </a:lnTo>
                  <a:cubicBezTo>
                    <a:pt x="125063" y="194501"/>
                    <a:pt x="127635" y="191929"/>
                    <a:pt x="127635" y="188690"/>
                  </a:cubicBezTo>
                  <a:lnTo>
                    <a:pt x="127635" y="147828"/>
                  </a:lnTo>
                  <a:cubicBezTo>
                    <a:pt x="127635" y="136779"/>
                    <a:pt x="136684" y="127730"/>
                    <a:pt x="147733" y="127730"/>
                  </a:cubicBezTo>
                  <a:lnTo>
                    <a:pt x="188500" y="127730"/>
                  </a:lnTo>
                  <a:cubicBezTo>
                    <a:pt x="191738" y="127730"/>
                    <a:pt x="194310" y="125158"/>
                    <a:pt x="194310" y="121920"/>
                  </a:cubicBezTo>
                  <a:lnTo>
                    <a:pt x="194310" y="86963"/>
                  </a:lnTo>
                  <a:cubicBezTo>
                    <a:pt x="194310" y="83820"/>
                    <a:pt x="191738" y="81153"/>
                    <a:pt x="188500" y="81153"/>
                  </a:cubicBezTo>
                  <a:lnTo>
                    <a:pt x="147733" y="81153"/>
                  </a:lnTo>
                  <a:cubicBezTo>
                    <a:pt x="136684" y="81153"/>
                    <a:pt x="127635" y="72104"/>
                    <a:pt x="127635" y="61055"/>
                  </a:cubicBezTo>
                  <a:lnTo>
                    <a:pt x="127635" y="20193"/>
                  </a:lnTo>
                  <a:cubicBezTo>
                    <a:pt x="127635" y="17050"/>
                    <a:pt x="125063" y="14383"/>
                    <a:pt x="121825" y="14383"/>
                  </a:cubicBezTo>
                  <a:lnTo>
                    <a:pt x="86868" y="14383"/>
                  </a:lnTo>
                  <a:cubicBezTo>
                    <a:pt x="83630" y="14383"/>
                    <a:pt x="81058" y="16955"/>
                    <a:pt x="81058" y="20193"/>
                  </a:cubicBezTo>
                  <a:lnTo>
                    <a:pt x="81058" y="61055"/>
                  </a:lnTo>
                  <a:cubicBezTo>
                    <a:pt x="81058" y="72104"/>
                    <a:pt x="72009" y="81153"/>
                    <a:pt x="60960" y="81153"/>
                  </a:cubicBezTo>
                  <a:lnTo>
                    <a:pt x="20098" y="81153"/>
                  </a:lnTo>
                  <a:close/>
                </a:path>
              </a:pathLst>
            </a:custGeom>
            <a:solidFill>
              <a:srgbClr val="0B2949"/>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sp>
          <p:nvSpPr>
            <p:cNvPr id="75" name="Freeform: Shape 1003">
              <a:extLst>
                <a:ext uri="{FF2B5EF4-FFF2-40B4-BE49-F238E27FC236}">
                  <a16:creationId xmlns:a16="http://schemas.microsoft.com/office/drawing/2014/main" id="{39111D99-710C-4E20-A2F9-191E1DEE7937}"/>
                </a:ext>
              </a:extLst>
            </p:cNvPr>
            <p:cNvSpPr/>
            <p:nvPr/>
          </p:nvSpPr>
          <p:spPr>
            <a:xfrm>
              <a:off x="10647574" y="1621451"/>
              <a:ext cx="336515" cy="484711"/>
            </a:xfrm>
            <a:custGeom>
              <a:avLst/>
              <a:gdLst>
                <a:gd name="connsiteX0" fmla="*/ 351568 w 406622"/>
                <a:gd name="connsiteY0" fmla="*/ 585692 h 585692"/>
                <a:gd name="connsiteX1" fmla="*/ 55054 w 406622"/>
                <a:gd name="connsiteY1" fmla="*/ 585692 h 585692"/>
                <a:gd name="connsiteX2" fmla="*/ 0 w 406622"/>
                <a:gd name="connsiteY2" fmla="*/ 528352 h 585692"/>
                <a:gd name="connsiteX3" fmla="*/ 0 w 406622"/>
                <a:gd name="connsiteY3" fmla="*/ 126968 h 585692"/>
                <a:gd name="connsiteX4" fmla="*/ 55054 w 406622"/>
                <a:gd name="connsiteY4" fmla="*/ 69628 h 585692"/>
                <a:gd name="connsiteX5" fmla="*/ 137541 w 406622"/>
                <a:gd name="connsiteY5" fmla="*/ 69628 h 585692"/>
                <a:gd name="connsiteX6" fmla="*/ 147542 w 406622"/>
                <a:gd name="connsiteY6" fmla="*/ 57436 h 585692"/>
                <a:gd name="connsiteX7" fmla="*/ 208026 w 406622"/>
                <a:gd name="connsiteY7" fmla="*/ 0 h 585692"/>
                <a:gd name="connsiteX8" fmla="*/ 268605 w 406622"/>
                <a:gd name="connsiteY8" fmla="*/ 57055 h 585692"/>
                <a:gd name="connsiteX9" fmla="*/ 280988 w 406622"/>
                <a:gd name="connsiteY9" fmla="*/ 69628 h 585692"/>
                <a:gd name="connsiteX10" fmla="*/ 351568 w 406622"/>
                <a:gd name="connsiteY10" fmla="*/ 69628 h 585692"/>
                <a:gd name="connsiteX11" fmla="*/ 406622 w 406622"/>
                <a:gd name="connsiteY11" fmla="*/ 126968 h 585692"/>
                <a:gd name="connsiteX12" fmla="*/ 406622 w 406622"/>
                <a:gd name="connsiteY12" fmla="*/ 528352 h 585692"/>
                <a:gd name="connsiteX13" fmla="*/ 351568 w 406622"/>
                <a:gd name="connsiteY13" fmla="*/ 585692 h 585692"/>
                <a:gd name="connsiteX14" fmla="*/ 55054 w 406622"/>
                <a:gd name="connsiteY14" fmla="*/ 83820 h 585692"/>
                <a:gd name="connsiteX15" fmla="*/ 14288 w 406622"/>
                <a:gd name="connsiteY15" fmla="*/ 126873 h 585692"/>
                <a:gd name="connsiteX16" fmla="*/ 14288 w 406622"/>
                <a:gd name="connsiteY16" fmla="*/ 528256 h 585692"/>
                <a:gd name="connsiteX17" fmla="*/ 55054 w 406622"/>
                <a:gd name="connsiteY17" fmla="*/ 571310 h 585692"/>
                <a:gd name="connsiteX18" fmla="*/ 351568 w 406622"/>
                <a:gd name="connsiteY18" fmla="*/ 571310 h 585692"/>
                <a:gd name="connsiteX19" fmla="*/ 392335 w 406622"/>
                <a:gd name="connsiteY19" fmla="*/ 528256 h 585692"/>
                <a:gd name="connsiteX20" fmla="*/ 392335 w 406622"/>
                <a:gd name="connsiteY20" fmla="*/ 126873 h 585692"/>
                <a:gd name="connsiteX21" fmla="*/ 351568 w 406622"/>
                <a:gd name="connsiteY21" fmla="*/ 83820 h 585692"/>
                <a:gd name="connsiteX22" fmla="*/ 274987 w 406622"/>
                <a:gd name="connsiteY22" fmla="*/ 83820 h 585692"/>
                <a:gd name="connsiteX23" fmla="*/ 254318 w 406622"/>
                <a:gd name="connsiteY23" fmla="*/ 62865 h 585692"/>
                <a:gd name="connsiteX24" fmla="*/ 254318 w 406622"/>
                <a:gd name="connsiteY24" fmla="*/ 59912 h 585692"/>
                <a:gd name="connsiteX25" fmla="*/ 208026 w 406622"/>
                <a:gd name="connsiteY25" fmla="*/ 14097 h 585692"/>
                <a:gd name="connsiteX26" fmla="*/ 161735 w 406622"/>
                <a:gd name="connsiteY26" fmla="*/ 59912 h 585692"/>
                <a:gd name="connsiteX27" fmla="*/ 161735 w 406622"/>
                <a:gd name="connsiteY27" fmla="*/ 62484 h 585692"/>
                <a:gd name="connsiteX28" fmla="*/ 144304 w 406622"/>
                <a:gd name="connsiteY28" fmla="*/ 83820 h 585692"/>
                <a:gd name="connsiteX29" fmla="*/ 55054 w 406622"/>
                <a:gd name="connsiteY29" fmla="*/ 83820 h 585692"/>
                <a:gd name="connsiteX30" fmla="*/ 350044 w 406622"/>
                <a:gd name="connsiteY30" fmla="*/ 554260 h 585692"/>
                <a:gd name="connsiteX31" fmla="*/ 54864 w 406622"/>
                <a:gd name="connsiteY31" fmla="*/ 554260 h 585692"/>
                <a:gd name="connsiteX32" fmla="*/ 30099 w 406622"/>
                <a:gd name="connsiteY32" fmla="*/ 531686 h 585692"/>
                <a:gd name="connsiteX33" fmla="*/ 30099 w 406622"/>
                <a:gd name="connsiteY33" fmla="*/ 126397 h 585692"/>
                <a:gd name="connsiteX34" fmla="*/ 53340 w 406622"/>
                <a:gd name="connsiteY34" fmla="*/ 102394 h 585692"/>
                <a:gd name="connsiteX35" fmla="*/ 120206 w 406622"/>
                <a:gd name="connsiteY35" fmla="*/ 102108 h 585692"/>
                <a:gd name="connsiteX36" fmla="*/ 121253 w 406622"/>
                <a:gd name="connsiteY36" fmla="*/ 108013 h 585692"/>
                <a:gd name="connsiteX37" fmla="*/ 154115 w 406622"/>
                <a:gd name="connsiteY37" fmla="*/ 139351 h 585692"/>
                <a:gd name="connsiteX38" fmla="*/ 268795 w 406622"/>
                <a:gd name="connsiteY38" fmla="*/ 139351 h 585692"/>
                <a:gd name="connsiteX39" fmla="*/ 301943 w 406622"/>
                <a:gd name="connsiteY39" fmla="*/ 107061 h 585692"/>
                <a:gd name="connsiteX40" fmla="*/ 302990 w 406622"/>
                <a:gd name="connsiteY40" fmla="*/ 101251 h 585692"/>
                <a:gd name="connsiteX41" fmla="*/ 349853 w 406622"/>
                <a:gd name="connsiteY41" fmla="*/ 101060 h 585692"/>
                <a:gd name="connsiteX42" fmla="*/ 373094 w 406622"/>
                <a:gd name="connsiteY42" fmla="*/ 125063 h 585692"/>
                <a:gd name="connsiteX43" fmla="*/ 373094 w 406622"/>
                <a:gd name="connsiteY43" fmla="*/ 530352 h 585692"/>
                <a:gd name="connsiteX44" fmla="*/ 350044 w 406622"/>
                <a:gd name="connsiteY44" fmla="*/ 554260 h 585692"/>
                <a:gd name="connsiteX45" fmla="*/ 108775 w 406622"/>
                <a:gd name="connsiteY45" fmla="*/ 116396 h 585692"/>
                <a:gd name="connsiteX46" fmla="*/ 53435 w 406622"/>
                <a:gd name="connsiteY46" fmla="*/ 116681 h 585692"/>
                <a:gd name="connsiteX47" fmla="*/ 44482 w 406622"/>
                <a:gd name="connsiteY47" fmla="*/ 126397 h 585692"/>
                <a:gd name="connsiteX48" fmla="*/ 44482 w 406622"/>
                <a:gd name="connsiteY48" fmla="*/ 531686 h 585692"/>
                <a:gd name="connsiteX49" fmla="*/ 54959 w 406622"/>
                <a:gd name="connsiteY49" fmla="*/ 539972 h 585692"/>
                <a:gd name="connsiteX50" fmla="*/ 350139 w 406622"/>
                <a:gd name="connsiteY50" fmla="*/ 539972 h 585692"/>
                <a:gd name="connsiteX51" fmla="*/ 358997 w 406622"/>
                <a:gd name="connsiteY51" fmla="*/ 530257 h 585692"/>
                <a:gd name="connsiteX52" fmla="*/ 358997 w 406622"/>
                <a:gd name="connsiteY52" fmla="*/ 124968 h 585692"/>
                <a:gd name="connsiteX53" fmla="*/ 350139 w 406622"/>
                <a:gd name="connsiteY53" fmla="*/ 115253 h 585692"/>
                <a:gd name="connsiteX54" fmla="*/ 314706 w 406622"/>
                <a:gd name="connsiteY54" fmla="*/ 115443 h 585692"/>
                <a:gd name="connsiteX55" fmla="*/ 268986 w 406622"/>
                <a:gd name="connsiteY55" fmla="*/ 153638 h 585692"/>
                <a:gd name="connsiteX56" fmla="*/ 154305 w 406622"/>
                <a:gd name="connsiteY56" fmla="*/ 153638 h 585692"/>
                <a:gd name="connsiteX57" fmla="*/ 108775 w 406622"/>
                <a:gd name="connsiteY57" fmla="*/ 116396 h 585692"/>
                <a:gd name="connsiteX58" fmla="*/ 205740 w 406622"/>
                <a:gd name="connsiteY58" fmla="*/ 82010 h 585692"/>
                <a:gd name="connsiteX59" fmla="*/ 176498 w 406622"/>
                <a:gd name="connsiteY59" fmla="*/ 52388 h 585692"/>
                <a:gd name="connsiteX60" fmla="*/ 205740 w 406622"/>
                <a:gd name="connsiteY60" fmla="*/ 22765 h 585692"/>
                <a:gd name="connsiteX61" fmla="*/ 234982 w 406622"/>
                <a:gd name="connsiteY61" fmla="*/ 52388 h 585692"/>
                <a:gd name="connsiteX62" fmla="*/ 205740 w 406622"/>
                <a:gd name="connsiteY62" fmla="*/ 82010 h 585692"/>
                <a:gd name="connsiteX63" fmla="*/ 205740 w 406622"/>
                <a:gd name="connsiteY63" fmla="*/ 36957 h 585692"/>
                <a:gd name="connsiteX64" fmla="*/ 190786 w 406622"/>
                <a:gd name="connsiteY64" fmla="*/ 52292 h 585692"/>
                <a:gd name="connsiteX65" fmla="*/ 205740 w 406622"/>
                <a:gd name="connsiteY65" fmla="*/ 67628 h 585692"/>
                <a:gd name="connsiteX66" fmla="*/ 220694 w 406622"/>
                <a:gd name="connsiteY66" fmla="*/ 52292 h 585692"/>
                <a:gd name="connsiteX67" fmla="*/ 205740 w 406622"/>
                <a:gd name="connsiteY67" fmla="*/ 36957 h 58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06622" h="585692">
                  <a:moveTo>
                    <a:pt x="351568" y="585692"/>
                  </a:moveTo>
                  <a:lnTo>
                    <a:pt x="55054" y="585692"/>
                  </a:lnTo>
                  <a:cubicBezTo>
                    <a:pt x="24670" y="585692"/>
                    <a:pt x="0" y="559975"/>
                    <a:pt x="0" y="528352"/>
                  </a:cubicBezTo>
                  <a:lnTo>
                    <a:pt x="0" y="126968"/>
                  </a:lnTo>
                  <a:cubicBezTo>
                    <a:pt x="0" y="95345"/>
                    <a:pt x="24670" y="69628"/>
                    <a:pt x="55054" y="69628"/>
                  </a:cubicBezTo>
                  <a:lnTo>
                    <a:pt x="137541" y="69628"/>
                  </a:lnTo>
                  <a:lnTo>
                    <a:pt x="147542" y="57436"/>
                  </a:lnTo>
                  <a:cubicBezTo>
                    <a:pt x="148971" y="25527"/>
                    <a:pt x="175546" y="0"/>
                    <a:pt x="208026" y="0"/>
                  </a:cubicBezTo>
                  <a:cubicBezTo>
                    <a:pt x="240411" y="0"/>
                    <a:pt x="266986" y="25337"/>
                    <a:pt x="268605" y="57055"/>
                  </a:cubicBezTo>
                  <a:lnTo>
                    <a:pt x="280988" y="69628"/>
                  </a:lnTo>
                  <a:lnTo>
                    <a:pt x="351568" y="69628"/>
                  </a:lnTo>
                  <a:cubicBezTo>
                    <a:pt x="381953" y="69628"/>
                    <a:pt x="406622" y="95345"/>
                    <a:pt x="406622" y="126968"/>
                  </a:cubicBezTo>
                  <a:lnTo>
                    <a:pt x="406622" y="528352"/>
                  </a:lnTo>
                  <a:cubicBezTo>
                    <a:pt x="406622" y="559975"/>
                    <a:pt x="381953" y="585692"/>
                    <a:pt x="351568" y="585692"/>
                  </a:cubicBezTo>
                  <a:close/>
                  <a:moveTo>
                    <a:pt x="55054" y="83820"/>
                  </a:moveTo>
                  <a:cubicBezTo>
                    <a:pt x="32575" y="83820"/>
                    <a:pt x="14288" y="103156"/>
                    <a:pt x="14288" y="126873"/>
                  </a:cubicBezTo>
                  <a:lnTo>
                    <a:pt x="14288" y="528256"/>
                  </a:lnTo>
                  <a:cubicBezTo>
                    <a:pt x="14288" y="551974"/>
                    <a:pt x="32575" y="571310"/>
                    <a:pt x="55054" y="571310"/>
                  </a:cubicBezTo>
                  <a:lnTo>
                    <a:pt x="351568" y="571310"/>
                  </a:lnTo>
                  <a:cubicBezTo>
                    <a:pt x="374047" y="571310"/>
                    <a:pt x="392335" y="551974"/>
                    <a:pt x="392335" y="528256"/>
                  </a:cubicBezTo>
                  <a:lnTo>
                    <a:pt x="392335" y="126873"/>
                  </a:lnTo>
                  <a:cubicBezTo>
                    <a:pt x="392335" y="103156"/>
                    <a:pt x="374047" y="83820"/>
                    <a:pt x="351568" y="83820"/>
                  </a:cubicBezTo>
                  <a:lnTo>
                    <a:pt x="274987" y="83820"/>
                  </a:lnTo>
                  <a:lnTo>
                    <a:pt x="254318" y="62865"/>
                  </a:lnTo>
                  <a:lnTo>
                    <a:pt x="254318" y="59912"/>
                  </a:lnTo>
                  <a:cubicBezTo>
                    <a:pt x="254318" y="34671"/>
                    <a:pt x="233553" y="14097"/>
                    <a:pt x="208026" y="14097"/>
                  </a:cubicBezTo>
                  <a:cubicBezTo>
                    <a:pt x="182499" y="14097"/>
                    <a:pt x="161735" y="34671"/>
                    <a:pt x="161735" y="59912"/>
                  </a:cubicBezTo>
                  <a:lnTo>
                    <a:pt x="161735" y="62484"/>
                  </a:lnTo>
                  <a:lnTo>
                    <a:pt x="144304" y="83820"/>
                  </a:lnTo>
                  <a:lnTo>
                    <a:pt x="55054" y="83820"/>
                  </a:lnTo>
                  <a:close/>
                  <a:moveTo>
                    <a:pt x="350044" y="554260"/>
                  </a:moveTo>
                  <a:lnTo>
                    <a:pt x="54864" y="554260"/>
                  </a:lnTo>
                  <a:cubicBezTo>
                    <a:pt x="41243" y="554260"/>
                    <a:pt x="30099" y="544163"/>
                    <a:pt x="30099" y="531686"/>
                  </a:cubicBezTo>
                  <a:lnTo>
                    <a:pt x="30099" y="126397"/>
                  </a:lnTo>
                  <a:cubicBezTo>
                    <a:pt x="30099" y="113157"/>
                    <a:pt x="40481" y="102394"/>
                    <a:pt x="53340" y="102394"/>
                  </a:cubicBezTo>
                  <a:lnTo>
                    <a:pt x="120206" y="102108"/>
                  </a:lnTo>
                  <a:lnTo>
                    <a:pt x="121253" y="108013"/>
                  </a:lnTo>
                  <a:cubicBezTo>
                    <a:pt x="123825" y="122110"/>
                    <a:pt x="139541" y="139351"/>
                    <a:pt x="154115" y="139351"/>
                  </a:cubicBezTo>
                  <a:lnTo>
                    <a:pt x="268795" y="139351"/>
                  </a:lnTo>
                  <a:cubicBezTo>
                    <a:pt x="283464" y="139351"/>
                    <a:pt x="299276" y="121634"/>
                    <a:pt x="301943" y="107061"/>
                  </a:cubicBezTo>
                  <a:lnTo>
                    <a:pt x="302990" y="101251"/>
                  </a:lnTo>
                  <a:lnTo>
                    <a:pt x="349853" y="101060"/>
                  </a:lnTo>
                  <a:cubicBezTo>
                    <a:pt x="362712" y="101060"/>
                    <a:pt x="373094" y="111824"/>
                    <a:pt x="373094" y="125063"/>
                  </a:cubicBezTo>
                  <a:lnTo>
                    <a:pt x="373094" y="530352"/>
                  </a:lnTo>
                  <a:cubicBezTo>
                    <a:pt x="373285" y="543497"/>
                    <a:pt x="362807" y="554260"/>
                    <a:pt x="350044" y="554260"/>
                  </a:cubicBezTo>
                  <a:close/>
                  <a:moveTo>
                    <a:pt x="108775" y="116396"/>
                  </a:moveTo>
                  <a:lnTo>
                    <a:pt x="53435" y="116681"/>
                  </a:lnTo>
                  <a:cubicBezTo>
                    <a:pt x="48482" y="116681"/>
                    <a:pt x="44482" y="121063"/>
                    <a:pt x="44482" y="126397"/>
                  </a:cubicBezTo>
                  <a:lnTo>
                    <a:pt x="44482" y="531686"/>
                  </a:lnTo>
                  <a:cubicBezTo>
                    <a:pt x="44482" y="536829"/>
                    <a:pt x="49911" y="539972"/>
                    <a:pt x="54959" y="539972"/>
                  </a:cubicBezTo>
                  <a:lnTo>
                    <a:pt x="350139" y="539972"/>
                  </a:lnTo>
                  <a:cubicBezTo>
                    <a:pt x="354997" y="539972"/>
                    <a:pt x="358997" y="535591"/>
                    <a:pt x="358997" y="530257"/>
                  </a:cubicBezTo>
                  <a:lnTo>
                    <a:pt x="358997" y="124968"/>
                  </a:lnTo>
                  <a:cubicBezTo>
                    <a:pt x="358997" y="119634"/>
                    <a:pt x="354997" y="115253"/>
                    <a:pt x="350139" y="115253"/>
                  </a:cubicBezTo>
                  <a:lnTo>
                    <a:pt x="314706" y="115443"/>
                  </a:lnTo>
                  <a:cubicBezTo>
                    <a:pt x="308419" y="134493"/>
                    <a:pt x="289274" y="153638"/>
                    <a:pt x="268986" y="153638"/>
                  </a:cubicBezTo>
                  <a:lnTo>
                    <a:pt x="154305" y="153638"/>
                  </a:lnTo>
                  <a:cubicBezTo>
                    <a:pt x="134017" y="153543"/>
                    <a:pt x="115062" y="134969"/>
                    <a:pt x="108775" y="116396"/>
                  </a:cubicBezTo>
                  <a:close/>
                  <a:moveTo>
                    <a:pt x="205740" y="82010"/>
                  </a:moveTo>
                  <a:cubicBezTo>
                    <a:pt x="189643" y="82010"/>
                    <a:pt x="176498" y="68675"/>
                    <a:pt x="176498" y="52388"/>
                  </a:cubicBezTo>
                  <a:cubicBezTo>
                    <a:pt x="176498" y="36100"/>
                    <a:pt x="189643" y="22765"/>
                    <a:pt x="205740" y="22765"/>
                  </a:cubicBezTo>
                  <a:cubicBezTo>
                    <a:pt x="221837" y="22765"/>
                    <a:pt x="234982" y="36100"/>
                    <a:pt x="234982" y="52388"/>
                  </a:cubicBezTo>
                  <a:cubicBezTo>
                    <a:pt x="234982" y="68675"/>
                    <a:pt x="221837" y="82010"/>
                    <a:pt x="205740" y="82010"/>
                  </a:cubicBezTo>
                  <a:close/>
                  <a:moveTo>
                    <a:pt x="205740" y="36957"/>
                  </a:moveTo>
                  <a:cubicBezTo>
                    <a:pt x="197453" y="36957"/>
                    <a:pt x="190786" y="43815"/>
                    <a:pt x="190786" y="52292"/>
                  </a:cubicBezTo>
                  <a:cubicBezTo>
                    <a:pt x="190786" y="60770"/>
                    <a:pt x="197548" y="67628"/>
                    <a:pt x="205740" y="67628"/>
                  </a:cubicBezTo>
                  <a:cubicBezTo>
                    <a:pt x="213931" y="67628"/>
                    <a:pt x="220694" y="60770"/>
                    <a:pt x="220694" y="52292"/>
                  </a:cubicBezTo>
                  <a:cubicBezTo>
                    <a:pt x="220694" y="43815"/>
                    <a:pt x="214027" y="36957"/>
                    <a:pt x="205740" y="36957"/>
                  </a:cubicBezTo>
                  <a:close/>
                </a:path>
              </a:pathLst>
            </a:custGeom>
            <a:solidFill>
              <a:srgbClr val="0B2949"/>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grpSp>
      <p:grpSp>
        <p:nvGrpSpPr>
          <p:cNvPr id="77" name="Group 76">
            <a:extLst>
              <a:ext uri="{FF2B5EF4-FFF2-40B4-BE49-F238E27FC236}">
                <a16:creationId xmlns:a16="http://schemas.microsoft.com/office/drawing/2014/main" id="{EEE621B9-C30C-4A3A-83BA-C0A3AA7987D5}"/>
              </a:ext>
            </a:extLst>
          </p:cNvPr>
          <p:cNvGrpSpPr/>
          <p:nvPr/>
        </p:nvGrpSpPr>
        <p:grpSpPr>
          <a:xfrm>
            <a:off x="8025989" y="4201558"/>
            <a:ext cx="537971" cy="702019"/>
            <a:chOff x="4265544" y="4055364"/>
            <a:chExt cx="339668" cy="443246"/>
          </a:xfrm>
          <a:solidFill>
            <a:schemeClr val="accent1"/>
          </a:solidFill>
        </p:grpSpPr>
        <p:grpSp>
          <p:nvGrpSpPr>
            <p:cNvPr id="79" name="Graphic 1">
              <a:extLst>
                <a:ext uri="{FF2B5EF4-FFF2-40B4-BE49-F238E27FC236}">
                  <a16:creationId xmlns:a16="http://schemas.microsoft.com/office/drawing/2014/main" id="{EA022376-5B20-4694-B3B1-725A6D5F0757}"/>
                </a:ext>
              </a:extLst>
            </p:cNvPr>
            <p:cNvGrpSpPr/>
            <p:nvPr/>
          </p:nvGrpSpPr>
          <p:grpSpPr>
            <a:xfrm>
              <a:off x="4265544" y="4055364"/>
              <a:ext cx="339668" cy="431896"/>
              <a:chOff x="3884199" y="4185856"/>
              <a:chExt cx="410432" cy="521874"/>
            </a:xfrm>
            <a:grpFill/>
          </p:grpSpPr>
          <p:sp>
            <p:nvSpPr>
              <p:cNvPr id="132" name="Freeform: Shape 965">
                <a:extLst>
                  <a:ext uri="{FF2B5EF4-FFF2-40B4-BE49-F238E27FC236}">
                    <a16:creationId xmlns:a16="http://schemas.microsoft.com/office/drawing/2014/main" id="{D9FE2AAE-AC71-41F7-9B83-8211E1ED415A}"/>
                  </a:ext>
                </a:extLst>
              </p:cNvPr>
              <p:cNvSpPr/>
              <p:nvPr/>
            </p:nvSpPr>
            <p:spPr>
              <a:xfrm>
                <a:off x="4019526" y="4260818"/>
                <a:ext cx="139828" cy="223456"/>
              </a:xfrm>
              <a:custGeom>
                <a:avLst/>
                <a:gdLst>
                  <a:gd name="connsiteX0" fmla="*/ 69936 w 139828"/>
                  <a:gd name="connsiteY0" fmla="*/ 223457 h 223456"/>
                  <a:gd name="connsiteX1" fmla="*/ 23 w 139828"/>
                  <a:gd name="connsiteY1" fmla="*/ 130016 h 223456"/>
                  <a:gd name="connsiteX2" fmla="*/ 23 w 139828"/>
                  <a:gd name="connsiteY2" fmla="*/ 62579 h 223456"/>
                  <a:gd name="connsiteX3" fmla="*/ 6500 w 139828"/>
                  <a:gd name="connsiteY3" fmla="*/ 34766 h 223456"/>
                  <a:gd name="connsiteX4" fmla="*/ 29741 w 139828"/>
                  <a:gd name="connsiteY4" fmla="*/ 23051 h 223456"/>
                  <a:gd name="connsiteX5" fmla="*/ 28788 w 139828"/>
                  <a:gd name="connsiteY5" fmla="*/ 0 h 223456"/>
                  <a:gd name="connsiteX6" fmla="*/ 42790 w 139828"/>
                  <a:gd name="connsiteY6" fmla="*/ 2667 h 223456"/>
                  <a:gd name="connsiteX7" fmla="*/ 35741 w 139828"/>
                  <a:gd name="connsiteY7" fmla="*/ 1334 h 223456"/>
                  <a:gd name="connsiteX8" fmla="*/ 42790 w 139828"/>
                  <a:gd name="connsiteY8" fmla="*/ 2667 h 223456"/>
                  <a:gd name="connsiteX9" fmla="*/ 75937 w 139828"/>
                  <a:gd name="connsiteY9" fmla="*/ 46577 h 223456"/>
                  <a:gd name="connsiteX10" fmla="*/ 105845 w 139828"/>
                  <a:gd name="connsiteY10" fmla="*/ 51816 h 223456"/>
                  <a:gd name="connsiteX11" fmla="*/ 134325 w 139828"/>
                  <a:gd name="connsiteY11" fmla="*/ 65723 h 223456"/>
                  <a:gd name="connsiteX12" fmla="*/ 139659 w 139828"/>
                  <a:gd name="connsiteY12" fmla="*/ 129350 h 223456"/>
                  <a:gd name="connsiteX13" fmla="*/ 139564 w 139828"/>
                  <a:gd name="connsiteY13" fmla="*/ 134969 h 223456"/>
                  <a:gd name="connsiteX14" fmla="*/ 69936 w 139828"/>
                  <a:gd name="connsiteY14" fmla="*/ 223457 h 223456"/>
                  <a:gd name="connsiteX15" fmla="*/ 35551 w 139828"/>
                  <a:gd name="connsiteY15" fmla="*/ 36671 h 223456"/>
                  <a:gd name="connsiteX16" fmla="*/ 17644 w 139828"/>
                  <a:gd name="connsiteY16" fmla="*/ 43625 h 223456"/>
                  <a:gd name="connsiteX17" fmla="*/ 14310 w 139828"/>
                  <a:gd name="connsiteY17" fmla="*/ 62294 h 223456"/>
                  <a:gd name="connsiteX18" fmla="*/ 14310 w 139828"/>
                  <a:gd name="connsiteY18" fmla="*/ 129921 h 223456"/>
                  <a:gd name="connsiteX19" fmla="*/ 69936 w 139828"/>
                  <a:gd name="connsiteY19" fmla="*/ 209074 h 223456"/>
                  <a:gd name="connsiteX20" fmla="*/ 125276 w 139828"/>
                  <a:gd name="connsiteY20" fmla="*/ 134779 h 223456"/>
                  <a:gd name="connsiteX21" fmla="*/ 125372 w 139828"/>
                  <a:gd name="connsiteY21" fmla="*/ 128873 h 223456"/>
                  <a:gd name="connsiteX22" fmla="*/ 122038 w 139828"/>
                  <a:gd name="connsiteY22" fmla="*/ 72676 h 223456"/>
                  <a:gd name="connsiteX23" fmla="*/ 103559 w 139828"/>
                  <a:gd name="connsiteY23" fmla="*/ 65627 h 223456"/>
                  <a:gd name="connsiteX24" fmla="*/ 73270 w 139828"/>
                  <a:gd name="connsiteY24" fmla="*/ 60293 h 223456"/>
                  <a:gd name="connsiteX25" fmla="*/ 35551 w 139828"/>
                  <a:gd name="connsiteY25" fmla="*/ 36671 h 2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9828" h="223456">
                    <a:moveTo>
                      <a:pt x="69936" y="223457"/>
                    </a:moveTo>
                    <a:cubicBezTo>
                      <a:pt x="16596" y="223457"/>
                      <a:pt x="23" y="154972"/>
                      <a:pt x="23" y="130016"/>
                    </a:cubicBezTo>
                    <a:lnTo>
                      <a:pt x="23" y="62579"/>
                    </a:lnTo>
                    <a:cubicBezTo>
                      <a:pt x="-73" y="59531"/>
                      <a:pt x="-168" y="43053"/>
                      <a:pt x="6500" y="34766"/>
                    </a:cubicBezTo>
                    <a:cubicBezTo>
                      <a:pt x="12786" y="26956"/>
                      <a:pt x="22311" y="24003"/>
                      <a:pt x="29741" y="23051"/>
                    </a:cubicBezTo>
                    <a:cubicBezTo>
                      <a:pt x="27455" y="14478"/>
                      <a:pt x="27550" y="6096"/>
                      <a:pt x="28788" y="0"/>
                    </a:cubicBezTo>
                    <a:lnTo>
                      <a:pt x="42790" y="2667"/>
                    </a:lnTo>
                    <a:lnTo>
                      <a:pt x="35741" y="1334"/>
                    </a:lnTo>
                    <a:lnTo>
                      <a:pt x="42790" y="2667"/>
                    </a:lnTo>
                    <a:cubicBezTo>
                      <a:pt x="42123" y="6382"/>
                      <a:pt x="37456" y="39053"/>
                      <a:pt x="75937" y="46577"/>
                    </a:cubicBezTo>
                    <a:cubicBezTo>
                      <a:pt x="89272" y="49149"/>
                      <a:pt x="98797" y="50768"/>
                      <a:pt x="105845" y="51816"/>
                    </a:cubicBezTo>
                    <a:cubicBezTo>
                      <a:pt x="124038" y="54769"/>
                      <a:pt x="128324" y="55436"/>
                      <a:pt x="134325" y="65723"/>
                    </a:cubicBezTo>
                    <a:cubicBezTo>
                      <a:pt x="139564" y="74581"/>
                      <a:pt x="140231" y="97536"/>
                      <a:pt x="139659" y="129350"/>
                    </a:cubicBezTo>
                    <a:cubicBezTo>
                      <a:pt x="139659" y="131826"/>
                      <a:pt x="139564" y="133731"/>
                      <a:pt x="139564" y="134969"/>
                    </a:cubicBezTo>
                    <a:cubicBezTo>
                      <a:pt x="139564" y="145828"/>
                      <a:pt x="125753" y="223457"/>
                      <a:pt x="69936" y="223457"/>
                    </a:cubicBezTo>
                    <a:close/>
                    <a:moveTo>
                      <a:pt x="35551" y="36671"/>
                    </a:moveTo>
                    <a:cubicBezTo>
                      <a:pt x="30122" y="36862"/>
                      <a:pt x="21835" y="38291"/>
                      <a:pt x="17644" y="43625"/>
                    </a:cubicBezTo>
                    <a:cubicBezTo>
                      <a:pt x="15263" y="46577"/>
                      <a:pt x="14215" y="56388"/>
                      <a:pt x="14310" y="62294"/>
                    </a:cubicBezTo>
                    <a:lnTo>
                      <a:pt x="14310" y="129921"/>
                    </a:lnTo>
                    <a:cubicBezTo>
                      <a:pt x="14310" y="142970"/>
                      <a:pt x="23930" y="209074"/>
                      <a:pt x="69936" y="209074"/>
                    </a:cubicBezTo>
                    <a:cubicBezTo>
                      <a:pt x="113275" y="209074"/>
                      <a:pt x="125276" y="142304"/>
                      <a:pt x="125276" y="134779"/>
                    </a:cubicBezTo>
                    <a:cubicBezTo>
                      <a:pt x="125276" y="133445"/>
                      <a:pt x="125276" y="131445"/>
                      <a:pt x="125372" y="128873"/>
                    </a:cubicBezTo>
                    <a:cubicBezTo>
                      <a:pt x="126134" y="88392"/>
                      <a:pt x="123943" y="76010"/>
                      <a:pt x="122038" y="72676"/>
                    </a:cubicBezTo>
                    <a:cubicBezTo>
                      <a:pt x="119371" y="68199"/>
                      <a:pt x="119371" y="68199"/>
                      <a:pt x="103559" y="65627"/>
                    </a:cubicBezTo>
                    <a:cubicBezTo>
                      <a:pt x="96416" y="64484"/>
                      <a:pt x="86700" y="62865"/>
                      <a:pt x="73270" y="60293"/>
                    </a:cubicBezTo>
                    <a:cubicBezTo>
                      <a:pt x="53839" y="56579"/>
                      <a:pt x="42218" y="47339"/>
                      <a:pt x="35551" y="36671"/>
                    </a:cubicBezTo>
                    <a:close/>
                  </a:path>
                </a:pathLst>
              </a:custGeom>
              <a:grpFill/>
              <a:ln w="9525" cap="flat">
                <a:noFill/>
                <a:prstDash val="solid"/>
                <a:miter/>
              </a:ln>
            </p:spPr>
            <p:txBody>
              <a:bodyPr rtlCol="0" anchor="ctr"/>
              <a:lstStyle/>
              <a:p>
                <a:endParaRPr lang="en-US"/>
              </a:p>
            </p:txBody>
          </p:sp>
          <p:sp>
            <p:nvSpPr>
              <p:cNvPr id="133" name="Freeform: Shape 966">
                <a:extLst>
                  <a:ext uri="{FF2B5EF4-FFF2-40B4-BE49-F238E27FC236}">
                    <a16:creationId xmlns:a16="http://schemas.microsoft.com/office/drawing/2014/main" id="{2C1AA428-95A7-4C2E-80CC-F61F3A830D35}"/>
                  </a:ext>
                </a:extLst>
              </p:cNvPr>
              <p:cNvSpPr/>
              <p:nvPr/>
            </p:nvSpPr>
            <p:spPr>
              <a:xfrm>
                <a:off x="3958113" y="4185856"/>
                <a:ext cx="262889" cy="312134"/>
              </a:xfrm>
              <a:custGeom>
                <a:avLst/>
                <a:gdLst>
                  <a:gd name="connsiteX0" fmla="*/ 175736 w 262889"/>
                  <a:gd name="connsiteY0" fmla="*/ 312039 h 312134"/>
                  <a:gd name="connsiteX1" fmla="*/ 174784 w 262889"/>
                  <a:gd name="connsiteY1" fmla="*/ 297752 h 312134"/>
                  <a:gd name="connsiteX2" fmla="*/ 248412 w 262889"/>
                  <a:gd name="connsiteY2" fmla="*/ 219170 h 312134"/>
                  <a:gd name="connsiteX3" fmla="*/ 241744 w 262889"/>
                  <a:gd name="connsiteY3" fmla="*/ 161830 h 312134"/>
                  <a:gd name="connsiteX4" fmla="*/ 235363 w 262889"/>
                  <a:gd name="connsiteY4" fmla="*/ 109728 h 312134"/>
                  <a:gd name="connsiteX5" fmla="*/ 131350 w 262889"/>
                  <a:gd name="connsiteY5" fmla="*/ 14097 h 312134"/>
                  <a:gd name="connsiteX6" fmla="*/ 27337 w 262889"/>
                  <a:gd name="connsiteY6" fmla="*/ 109728 h 312134"/>
                  <a:gd name="connsiteX7" fmla="*/ 20955 w 262889"/>
                  <a:gd name="connsiteY7" fmla="*/ 161925 h 312134"/>
                  <a:gd name="connsiteX8" fmla="*/ 14288 w 262889"/>
                  <a:gd name="connsiteY8" fmla="*/ 219266 h 312134"/>
                  <a:gd name="connsiteX9" fmla="*/ 87916 w 262889"/>
                  <a:gd name="connsiteY9" fmla="*/ 297847 h 312134"/>
                  <a:gd name="connsiteX10" fmla="*/ 86963 w 262889"/>
                  <a:gd name="connsiteY10" fmla="*/ 312134 h 312134"/>
                  <a:gd name="connsiteX11" fmla="*/ 0 w 262889"/>
                  <a:gd name="connsiteY11" fmla="*/ 219266 h 312134"/>
                  <a:gd name="connsiteX12" fmla="*/ 6858 w 262889"/>
                  <a:gd name="connsiteY12" fmla="*/ 159925 h 312134"/>
                  <a:gd name="connsiteX13" fmla="*/ 13144 w 262889"/>
                  <a:gd name="connsiteY13" fmla="*/ 109252 h 312134"/>
                  <a:gd name="connsiteX14" fmla="*/ 131445 w 262889"/>
                  <a:gd name="connsiteY14" fmla="*/ 0 h 312134"/>
                  <a:gd name="connsiteX15" fmla="*/ 249746 w 262889"/>
                  <a:gd name="connsiteY15" fmla="*/ 109252 h 312134"/>
                  <a:gd name="connsiteX16" fmla="*/ 256032 w 262889"/>
                  <a:gd name="connsiteY16" fmla="*/ 159925 h 312134"/>
                  <a:gd name="connsiteX17" fmla="*/ 262890 w 262889"/>
                  <a:gd name="connsiteY17" fmla="*/ 219266 h 312134"/>
                  <a:gd name="connsiteX18" fmla="*/ 175736 w 262889"/>
                  <a:gd name="connsiteY18" fmla="*/ 312039 h 31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2889" h="312134">
                    <a:moveTo>
                      <a:pt x="175736" y="312039"/>
                    </a:moveTo>
                    <a:lnTo>
                      <a:pt x="174784" y="297752"/>
                    </a:lnTo>
                    <a:cubicBezTo>
                      <a:pt x="177832" y="297561"/>
                      <a:pt x="248412" y="291655"/>
                      <a:pt x="248412" y="219170"/>
                    </a:cubicBezTo>
                    <a:cubicBezTo>
                      <a:pt x="248412" y="207074"/>
                      <a:pt x="244983" y="184118"/>
                      <a:pt x="241744" y="161830"/>
                    </a:cubicBezTo>
                    <a:cubicBezTo>
                      <a:pt x="238696" y="141351"/>
                      <a:pt x="235839" y="122015"/>
                      <a:pt x="235363" y="109728"/>
                    </a:cubicBezTo>
                    <a:cubicBezTo>
                      <a:pt x="234125" y="79820"/>
                      <a:pt x="206216" y="14097"/>
                      <a:pt x="131350" y="14097"/>
                    </a:cubicBezTo>
                    <a:cubicBezTo>
                      <a:pt x="56483" y="14097"/>
                      <a:pt x="28575" y="79724"/>
                      <a:pt x="27337" y="109728"/>
                    </a:cubicBezTo>
                    <a:cubicBezTo>
                      <a:pt x="26860" y="122015"/>
                      <a:pt x="24003" y="141351"/>
                      <a:pt x="20955" y="161925"/>
                    </a:cubicBezTo>
                    <a:cubicBezTo>
                      <a:pt x="17717" y="184118"/>
                      <a:pt x="14288" y="207169"/>
                      <a:pt x="14288" y="219266"/>
                    </a:cubicBezTo>
                    <a:cubicBezTo>
                      <a:pt x="14288" y="292037"/>
                      <a:pt x="84868" y="297656"/>
                      <a:pt x="87916" y="297847"/>
                    </a:cubicBezTo>
                    <a:lnTo>
                      <a:pt x="86963" y="312134"/>
                    </a:lnTo>
                    <a:cubicBezTo>
                      <a:pt x="86106" y="312039"/>
                      <a:pt x="0" y="305181"/>
                      <a:pt x="0" y="219266"/>
                    </a:cubicBezTo>
                    <a:cubicBezTo>
                      <a:pt x="0" y="206121"/>
                      <a:pt x="3429" y="182594"/>
                      <a:pt x="6858" y="159925"/>
                    </a:cubicBezTo>
                    <a:cubicBezTo>
                      <a:pt x="9715" y="140684"/>
                      <a:pt x="12668" y="120777"/>
                      <a:pt x="13144" y="109252"/>
                    </a:cubicBezTo>
                    <a:cubicBezTo>
                      <a:pt x="14573" y="75057"/>
                      <a:pt x="46292" y="0"/>
                      <a:pt x="131445" y="0"/>
                    </a:cubicBezTo>
                    <a:cubicBezTo>
                      <a:pt x="216598" y="0"/>
                      <a:pt x="248317" y="75057"/>
                      <a:pt x="249746" y="109252"/>
                    </a:cubicBezTo>
                    <a:cubicBezTo>
                      <a:pt x="250222" y="120777"/>
                      <a:pt x="253175" y="140684"/>
                      <a:pt x="256032" y="159925"/>
                    </a:cubicBezTo>
                    <a:cubicBezTo>
                      <a:pt x="259366" y="182690"/>
                      <a:pt x="262890" y="206121"/>
                      <a:pt x="262890" y="219266"/>
                    </a:cubicBezTo>
                    <a:cubicBezTo>
                      <a:pt x="262700" y="305086"/>
                      <a:pt x="176689" y="311944"/>
                      <a:pt x="175736" y="312039"/>
                    </a:cubicBezTo>
                    <a:close/>
                  </a:path>
                </a:pathLst>
              </a:custGeom>
              <a:grpFill/>
              <a:ln w="9525" cap="flat">
                <a:noFill/>
                <a:prstDash val="solid"/>
                <a:miter/>
              </a:ln>
            </p:spPr>
            <p:txBody>
              <a:bodyPr rtlCol="0" anchor="ctr"/>
              <a:lstStyle/>
              <a:p>
                <a:endParaRPr lang="en-US"/>
              </a:p>
            </p:txBody>
          </p:sp>
          <p:sp>
            <p:nvSpPr>
              <p:cNvPr id="134" name="Freeform: Shape 967">
                <a:extLst>
                  <a:ext uri="{FF2B5EF4-FFF2-40B4-BE49-F238E27FC236}">
                    <a16:creationId xmlns:a16="http://schemas.microsoft.com/office/drawing/2014/main" id="{6F8CCC2F-E90A-4DD2-8728-1D049BAC5347}"/>
                  </a:ext>
                </a:extLst>
              </p:cNvPr>
              <p:cNvSpPr/>
              <p:nvPr/>
            </p:nvSpPr>
            <p:spPr>
              <a:xfrm>
                <a:off x="4114706" y="4463319"/>
                <a:ext cx="179925" cy="244411"/>
              </a:xfrm>
              <a:custGeom>
                <a:avLst/>
                <a:gdLst>
                  <a:gd name="connsiteX0" fmla="*/ 179925 w 179925"/>
                  <a:gd name="connsiteY0" fmla="*/ 244412 h 244411"/>
                  <a:gd name="connsiteX1" fmla="*/ 165638 w 179925"/>
                  <a:gd name="connsiteY1" fmla="*/ 244412 h 244411"/>
                  <a:gd name="connsiteX2" fmla="*/ 165638 w 179925"/>
                  <a:gd name="connsiteY2" fmla="*/ 115919 h 244411"/>
                  <a:gd name="connsiteX3" fmla="*/ 43336 w 179925"/>
                  <a:gd name="connsiteY3" fmla="*/ 63913 h 244411"/>
                  <a:gd name="connsiteX4" fmla="*/ 188 w 179925"/>
                  <a:gd name="connsiteY4" fmla="*/ 0 h 244411"/>
                  <a:gd name="connsiteX5" fmla="*/ 14380 w 179925"/>
                  <a:gd name="connsiteY5" fmla="*/ 1238 h 244411"/>
                  <a:gd name="connsiteX6" fmla="*/ 7237 w 179925"/>
                  <a:gd name="connsiteY6" fmla="*/ 667 h 244411"/>
                  <a:gd name="connsiteX7" fmla="*/ 14380 w 179925"/>
                  <a:gd name="connsiteY7" fmla="*/ 1238 h 244411"/>
                  <a:gd name="connsiteX8" fmla="*/ 47242 w 179925"/>
                  <a:gd name="connsiteY8" fmla="*/ 50197 h 244411"/>
                  <a:gd name="connsiteX9" fmla="*/ 179925 w 179925"/>
                  <a:gd name="connsiteY9" fmla="*/ 115919 h 244411"/>
                  <a:gd name="connsiteX10" fmla="*/ 179925 w 179925"/>
                  <a:gd name="connsiteY10" fmla="*/ 244412 h 24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925" h="244411">
                    <a:moveTo>
                      <a:pt x="179925" y="244412"/>
                    </a:moveTo>
                    <a:lnTo>
                      <a:pt x="165638" y="244412"/>
                    </a:lnTo>
                    <a:lnTo>
                      <a:pt x="165638" y="115919"/>
                    </a:lnTo>
                    <a:cubicBezTo>
                      <a:pt x="164876" y="108966"/>
                      <a:pt x="131633" y="89345"/>
                      <a:pt x="43336" y="63913"/>
                    </a:cubicBezTo>
                    <a:cubicBezTo>
                      <a:pt x="5808" y="53150"/>
                      <a:pt x="-1336" y="17431"/>
                      <a:pt x="188" y="0"/>
                    </a:cubicBezTo>
                    <a:lnTo>
                      <a:pt x="14380" y="1238"/>
                    </a:lnTo>
                    <a:lnTo>
                      <a:pt x="7237" y="667"/>
                    </a:lnTo>
                    <a:lnTo>
                      <a:pt x="14380" y="1238"/>
                    </a:lnTo>
                    <a:cubicBezTo>
                      <a:pt x="14285" y="2858"/>
                      <a:pt x="11714" y="40005"/>
                      <a:pt x="47242" y="50197"/>
                    </a:cubicBezTo>
                    <a:cubicBezTo>
                      <a:pt x="179925" y="88297"/>
                      <a:pt x="179925" y="109061"/>
                      <a:pt x="179925" y="115919"/>
                    </a:cubicBezTo>
                    <a:lnTo>
                      <a:pt x="179925" y="244412"/>
                    </a:lnTo>
                    <a:close/>
                  </a:path>
                </a:pathLst>
              </a:custGeom>
              <a:grpFill/>
              <a:ln w="9525" cap="flat">
                <a:noFill/>
                <a:prstDash val="solid"/>
                <a:miter/>
              </a:ln>
            </p:spPr>
            <p:txBody>
              <a:bodyPr rtlCol="0" anchor="ctr"/>
              <a:lstStyle/>
              <a:p>
                <a:endParaRPr lang="en-US"/>
              </a:p>
            </p:txBody>
          </p:sp>
          <p:sp>
            <p:nvSpPr>
              <p:cNvPr id="135" name="Freeform: Shape 968">
                <a:extLst>
                  <a:ext uri="{FF2B5EF4-FFF2-40B4-BE49-F238E27FC236}">
                    <a16:creationId xmlns:a16="http://schemas.microsoft.com/office/drawing/2014/main" id="{DC57A2E3-D7DB-44E3-847F-56C16B101A5B}"/>
                  </a:ext>
                </a:extLst>
              </p:cNvPr>
              <p:cNvSpPr/>
              <p:nvPr/>
            </p:nvSpPr>
            <p:spPr>
              <a:xfrm>
                <a:off x="3884199" y="4463319"/>
                <a:ext cx="179925" cy="244411"/>
              </a:xfrm>
              <a:custGeom>
                <a:avLst/>
                <a:gdLst>
                  <a:gd name="connsiteX0" fmla="*/ 14288 w 179925"/>
                  <a:gd name="connsiteY0" fmla="*/ 244412 h 244411"/>
                  <a:gd name="connsiteX1" fmla="*/ 0 w 179925"/>
                  <a:gd name="connsiteY1" fmla="*/ 244412 h 244411"/>
                  <a:gd name="connsiteX2" fmla="*/ 0 w 179925"/>
                  <a:gd name="connsiteY2" fmla="*/ 115919 h 244411"/>
                  <a:gd name="connsiteX3" fmla="*/ 132683 w 179925"/>
                  <a:gd name="connsiteY3" fmla="*/ 50197 h 244411"/>
                  <a:gd name="connsiteX4" fmla="*/ 165544 w 179925"/>
                  <a:gd name="connsiteY4" fmla="*/ 1238 h 244411"/>
                  <a:gd name="connsiteX5" fmla="*/ 179737 w 179925"/>
                  <a:gd name="connsiteY5" fmla="*/ 0 h 244411"/>
                  <a:gd name="connsiteX6" fmla="*/ 136589 w 179925"/>
                  <a:gd name="connsiteY6" fmla="*/ 63913 h 244411"/>
                  <a:gd name="connsiteX7" fmla="*/ 14288 w 179925"/>
                  <a:gd name="connsiteY7" fmla="*/ 115919 h 244411"/>
                  <a:gd name="connsiteX8" fmla="*/ 14288 w 179925"/>
                  <a:gd name="connsiteY8" fmla="*/ 244412 h 24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925" h="244411">
                    <a:moveTo>
                      <a:pt x="14288" y="244412"/>
                    </a:moveTo>
                    <a:lnTo>
                      <a:pt x="0" y="244412"/>
                    </a:lnTo>
                    <a:lnTo>
                      <a:pt x="0" y="115919"/>
                    </a:lnTo>
                    <a:cubicBezTo>
                      <a:pt x="0" y="109061"/>
                      <a:pt x="0" y="88392"/>
                      <a:pt x="132683" y="50197"/>
                    </a:cubicBezTo>
                    <a:cubicBezTo>
                      <a:pt x="168211" y="40005"/>
                      <a:pt x="165640" y="2762"/>
                      <a:pt x="165544" y="1238"/>
                    </a:cubicBezTo>
                    <a:lnTo>
                      <a:pt x="179737" y="0"/>
                    </a:lnTo>
                    <a:cubicBezTo>
                      <a:pt x="181261" y="17431"/>
                      <a:pt x="174117" y="53150"/>
                      <a:pt x="136589" y="63913"/>
                    </a:cubicBezTo>
                    <a:cubicBezTo>
                      <a:pt x="48196" y="89345"/>
                      <a:pt x="15050" y="108966"/>
                      <a:pt x="14288" y="115919"/>
                    </a:cubicBezTo>
                    <a:lnTo>
                      <a:pt x="14288" y="244412"/>
                    </a:lnTo>
                    <a:close/>
                  </a:path>
                </a:pathLst>
              </a:custGeom>
              <a:grpFill/>
              <a:ln w="9525" cap="flat">
                <a:noFill/>
                <a:prstDash val="solid"/>
                <a:miter/>
              </a:ln>
            </p:spPr>
            <p:txBody>
              <a:bodyPr rtlCol="0" anchor="ctr"/>
              <a:lstStyle/>
              <a:p>
                <a:endParaRPr lang="en-US"/>
              </a:p>
            </p:txBody>
          </p:sp>
          <p:sp>
            <p:nvSpPr>
              <p:cNvPr id="136" name="Freeform: Shape 969">
                <a:extLst>
                  <a:ext uri="{FF2B5EF4-FFF2-40B4-BE49-F238E27FC236}">
                    <a16:creationId xmlns:a16="http://schemas.microsoft.com/office/drawing/2014/main" id="{18B298F3-E007-457C-A6B6-FC9115A9AD08}"/>
                  </a:ext>
                </a:extLst>
              </p:cNvPr>
              <p:cNvSpPr/>
              <p:nvPr/>
            </p:nvSpPr>
            <p:spPr>
              <a:xfrm>
                <a:off x="4014215" y="4515040"/>
                <a:ext cx="150685" cy="116966"/>
              </a:xfrm>
              <a:custGeom>
                <a:avLst/>
                <a:gdLst>
                  <a:gd name="connsiteX0" fmla="*/ 75247 w 150685"/>
                  <a:gd name="connsiteY0" fmla="*/ 116967 h 116966"/>
                  <a:gd name="connsiteX1" fmla="*/ 68580 w 150685"/>
                  <a:gd name="connsiteY1" fmla="*/ 112300 h 116966"/>
                  <a:gd name="connsiteX2" fmla="*/ 42386 w 150685"/>
                  <a:gd name="connsiteY2" fmla="*/ 59436 h 116966"/>
                  <a:gd name="connsiteX3" fmla="*/ 0 w 150685"/>
                  <a:gd name="connsiteY3" fmla="*/ 10668 h 116966"/>
                  <a:gd name="connsiteX4" fmla="*/ 9525 w 150685"/>
                  <a:gd name="connsiteY4" fmla="*/ 0 h 116966"/>
                  <a:gd name="connsiteX5" fmla="*/ 54483 w 150685"/>
                  <a:gd name="connsiteY5" fmla="*/ 51816 h 116966"/>
                  <a:gd name="connsiteX6" fmla="*/ 75343 w 150685"/>
                  <a:gd name="connsiteY6" fmla="*/ 91250 h 116966"/>
                  <a:gd name="connsiteX7" fmla="*/ 96202 w 150685"/>
                  <a:gd name="connsiteY7" fmla="*/ 51816 h 116966"/>
                  <a:gd name="connsiteX8" fmla="*/ 141160 w 150685"/>
                  <a:gd name="connsiteY8" fmla="*/ 0 h 116966"/>
                  <a:gd name="connsiteX9" fmla="*/ 150685 w 150685"/>
                  <a:gd name="connsiteY9" fmla="*/ 10668 h 116966"/>
                  <a:gd name="connsiteX10" fmla="*/ 108299 w 150685"/>
                  <a:gd name="connsiteY10" fmla="*/ 59436 h 116966"/>
                  <a:gd name="connsiteX11" fmla="*/ 82105 w 150685"/>
                  <a:gd name="connsiteY11" fmla="*/ 112204 h 116966"/>
                  <a:gd name="connsiteX12" fmla="*/ 75247 w 150685"/>
                  <a:gd name="connsiteY12" fmla="*/ 116967 h 11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685" h="116966">
                    <a:moveTo>
                      <a:pt x="75247" y="116967"/>
                    </a:moveTo>
                    <a:cubicBezTo>
                      <a:pt x="72295" y="116967"/>
                      <a:pt x="69628" y="115157"/>
                      <a:pt x="68580" y="112300"/>
                    </a:cubicBezTo>
                    <a:cubicBezTo>
                      <a:pt x="68485" y="112014"/>
                      <a:pt x="58198" y="84677"/>
                      <a:pt x="42386" y="59436"/>
                    </a:cubicBezTo>
                    <a:cubicBezTo>
                      <a:pt x="26765" y="34481"/>
                      <a:pt x="286" y="10859"/>
                      <a:pt x="0" y="10668"/>
                    </a:cubicBezTo>
                    <a:lnTo>
                      <a:pt x="9525" y="0"/>
                    </a:lnTo>
                    <a:cubicBezTo>
                      <a:pt x="10668" y="1048"/>
                      <a:pt x="37719" y="25146"/>
                      <a:pt x="54483" y="51816"/>
                    </a:cubicBezTo>
                    <a:cubicBezTo>
                      <a:pt x="63437" y="66008"/>
                      <a:pt x="70580" y="80582"/>
                      <a:pt x="75343" y="91250"/>
                    </a:cubicBezTo>
                    <a:cubicBezTo>
                      <a:pt x="80105" y="80582"/>
                      <a:pt x="87249" y="66008"/>
                      <a:pt x="96202" y="51816"/>
                    </a:cubicBezTo>
                    <a:cubicBezTo>
                      <a:pt x="112967" y="25146"/>
                      <a:pt x="140017" y="953"/>
                      <a:pt x="141160" y="0"/>
                    </a:cubicBezTo>
                    <a:lnTo>
                      <a:pt x="150685" y="10668"/>
                    </a:lnTo>
                    <a:cubicBezTo>
                      <a:pt x="150400" y="10859"/>
                      <a:pt x="124016" y="34481"/>
                      <a:pt x="108299" y="59436"/>
                    </a:cubicBezTo>
                    <a:cubicBezTo>
                      <a:pt x="92488" y="84582"/>
                      <a:pt x="82201" y="112014"/>
                      <a:pt x="82105" y="112204"/>
                    </a:cubicBezTo>
                    <a:cubicBezTo>
                      <a:pt x="80867" y="115062"/>
                      <a:pt x="78200" y="116967"/>
                      <a:pt x="75247" y="116967"/>
                    </a:cubicBezTo>
                    <a:close/>
                  </a:path>
                </a:pathLst>
              </a:custGeom>
              <a:grpFill/>
              <a:ln w="9525" cap="flat">
                <a:noFill/>
                <a:prstDash val="solid"/>
                <a:miter/>
              </a:ln>
            </p:spPr>
            <p:txBody>
              <a:bodyPr rtlCol="0" anchor="ctr"/>
              <a:lstStyle/>
              <a:p>
                <a:endParaRPr lang="en-US"/>
              </a:p>
            </p:txBody>
          </p:sp>
        </p:grpSp>
        <p:sp>
          <p:nvSpPr>
            <p:cNvPr id="80" name="Freeform: Shape 1202">
              <a:extLst>
                <a:ext uri="{FF2B5EF4-FFF2-40B4-BE49-F238E27FC236}">
                  <a16:creationId xmlns:a16="http://schemas.microsoft.com/office/drawing/2014/main" id="{35F6F4C0-61D6-4921-8B9E-3DC95D1E95B8}"/>
                </a:ext>
              </a:extLst>
            </p:cNvPr>
            <p:cNvSpPr/>
            <p:nvPr/>
          </p:nvSpPr>
          <p:spPr>
            <a:xfrm>
              <a:off x="4486813" y="4427193"/>
              <a:ext cx="67949" cy="67949"/>
            </a:xfrm>
            <a:custGeom>
              <a:avLst/>
              <a:gdLst>
                <a:gd name="connsiteX0" fmla="*/ 41053 w 82105"/>
                <a:gd name="connsiteY0" fmla="*/ 82105 h 82105"/>
                <a:gd name="connsiteX1" fmla="*/ 0 w 82105"/>
                <a:gd name="connsiteY1" fmla="*/ 41053 h 82105"/>
                <a:gd name="connsiteX2" fmla="*/ 41053 w 82105"/>
                <a:gd name="connsiteY2" fmla="*/ 0 h 82105"/>
                <a:gd name="connsiteX3" fmla="*/ 82105 w 82105"/>
                <a:gd name="connsiteY3" fmla="*/ 41053 h 82105"/>
                <a:gd name="connsiteX4" fmla="*/ 41053 w 82105"/>
                <a:gd name="connsiteY4" fmla="*/ 82105 h 82105"/>
                <a:gd name="connsiteX5" fmla="*/ 41053 w 82105"/>
                <a:gd name="connsiteY5" fmla="*/ 14383 h 82105"/>
                <a:gd name="connsiteX6" fmla="*/ 14288 w 82105"/>
                <a:gd name="connsiteY6" fmla="*/ 41148 h 82105"/>
                <a:gd name="connsiteX7" fmla="*/ 41053 w 82105"/>
                <a:gd name="connsiteY7" fmla="*/ 67913 h 82105"/>
                <a:gd name="connsiteX8" fmla="*/ 67818 w 82105"/>
                <a:gd name="connsiteY8" fmla="*/ 41148 h 82105"/>
                <a:gd name="connsiteX9" fmla="*/ 41053 w 82105"/>
                <a:gd name="connsiteY9" fmla="*/ 14383 h 8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105" h="82105">
                  <a:moveTo>
                    <a:pt x="41053" y="82105"/>
                  </a:moveTo>
                  <a:cubicBezTo>
                    <a:pt x="18479" y="82105"/>
                    <a:pt x="0" y="63722"/>
                    <a:pt x="0" y="41053"/>
                  </a:cubicBezTo>
                  <a:cubicBezTo>
                    <a:pt x="0" y="18383"/>
                    <a:pt x="18383" y="0"/>
                    <a:pt x="41053" y="0"/>
                  </a:cubicBezTo>
                  <a:cubicBezTo>
                    <a:pt x="63722" y="0"/>
                    <a:pt x="82105" y="18383"/>
                    <a:pt x="82105" y="41053"/>
                  </a:cubicBezTo>
                  <a:cubicBezTo>
                    <a:pt x="82105" y="63722"/>
                    <a:pt x="63627" y="82105"/>
                    <a:pt x="41053" y="82105"/>
                  </a:cubicBezTo>
                  <a:close/>
                  <a:moveTo>
                    <a:pt x="41053" y="14383"/>
                  </a:moveTo>
                  <a:cubicBezTo>
                    <a:pt x="26289" y="14383"/>
                    <a:pt x="14288" y="26384"/>
                    <a:pt x="14288" y="41148"/>
                  </a:cubicBezTo>
                  <a:cubicBezTo>
                    <a:pt x="14288" y="55912"/>
                    <a:pt x="26289" y="67913"/>
                    <a:pt x="41053" y="67913"/>
                  </a:cubicBezTo>
                  <a:cubicBezTo>
                    <a:pt x="55817" y="67913"/>
                    <a:pt x="67818" y="55912"/>
                    <a:pt x="67818" y="41148"/>
                  </a:cubicBezTo>
                  <a:cubicBezTo>
                    <a:pt x="67818" y="26384"/>
                    <a:pt x="55817" y="14383"/>
                    <a:pt x="41053" y="14383"/>
                  </a:cubicBezTo>
                  <a:close/>
                </a:path>
              </a:pathLst>
            </a:custGeom>
            <a:grpFill/>
            <a:ln w="9525" cap="flat">
              <a:noFill/>
              <a:prstDash val="solid"/>
              <a:miter/>
            </a:ln>
          </p:spPr>
          <p:txBody>
            <a:bodyPr rtlCol="0" anchor="ctr"/>
            <a:lstStyle/>
            <a:p>
              <a:endParaRPr lang="en-US"/>
            </a:p>
          </p:txBody>
        </p:sp>
        <p:sp>
          <p:nvSpPr>
            <p:cNvPr id="81" name="Freeform: Shape 1203">
              <a:extLst>
                <a:ext uri="{FF2B5EF4-FFF2-40B4-BE49-F238E27FC236}">
                  <a16:creationId xmlns:a16="http://schemas.microsoft.com/office/drawing/2014/main" id="{074E2D78-D22E-477D-A257-1D196DEE47F6}"/>
                </a:ext>
              </a:extLst>
            </p:cNvPr>
            <p:cNvSpPr/>
            <p:nvPr/>
          </p:nvSpPr>
          <p:spPr>
            <a:xfrm>
              <a:off x="4485157" y="4301779"/>
              <a:ext cx="41542" cy="131405"/>
            </a:xfrm>
            <a:custGeom>
              <a:avLst/>
              <a:gdLst>
                <a:gd name="connsiteX0" fmla="*/ 50197 w 50196"/>
                <a:gd name="connsiteY0" fmla="*/ 158782 h 158781"/>
                <a:gd name="connsiteX1" fmla="*/ 35909 w 50196"/>
                <a:gd name="connsiteY1" fmla="*/ 158782 h 158781"/>
                <a:gd name="connsiteX2" fmla="*/ 35909 w 50196"/>
                <a:gd name="connsiteY2" fmla="*/ 88773 h 158781"/>
                <a:gd name="connsiteX3" fmla="*/ 0 w 50196"/>
                <a:gd name="connsiteY3" fmla="*/ 8096 h 158781"/>
                <a:gd name="connsiteX4" fmla="*/ 11811 w 50196"/>
                <a:gd name="connsiteY4" fmla="*/ 0 h 158781"/>
                <a:gd name="connsiteX5" fmla="*/ 50197 w 50196"/>
                <a:gd name="connsiteY5" fmla="*/ 88678 h 158781"/>
                <a:gd name="connsiteX6" fmla="*/ 50197 w 50196"/>
                <a:gd name="connsiteY6" fmla="*/ 158782 h 1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96" h="158781">
                  <a:moveTo>
                    <a:pt x="50197" y="158782"/>
                  </a:moveTo>
                  <a:lnTo>
                    <a:pt x="35909" y="158782"/>
                  </a:lnTo>
                  <a:lnTo>
                    <a:pt x="35909" y="88773"/>
                  </a:lnTo>
                  <a:cubicBezTo>
                    <a:pt x="35909" y="65056"/>
                    <a:pt x="26479" y="46958"/>
                    <a:pt x="0" y="8096"/>
                  </a:cubicBezTo>
                  <a:lnTo>
                    <a:pt x="11811" y="0"/>
                  </a:lnTo>
                  <a:cubicBezTo>
                    <a:pt x="38862" y="39719"/>
                    <a:pt x="50197" y="60770"/>
                    <a:pt x="50197" y="88678"/>
                  </a:cubicBezTo>
                  <a:lnTo>
                    <a:pt x="50197" y="158782"/>
                  </a:lnTo>
                  <a:close/>
                </a:path>
              </a:pathLst>
            </a:custGeom>
            <a:grpFill/>
            <a:ln w="9525" cap="flat">
              <a:noFill/>
              <a:prstDash val="solid"/>
              <a:miter/>
            </a:ln>
          </p:spPr>
          <p:txBody>
            <a:bodyPr rtlCol="0" anchor="ctr"/>
            <a:lstStyle/>
            <a:p>
              <a:endParaRPr lang="en-US"/>
            </a:p>
          </p:txBody>
        </p:sp>
        <p:sp>
          <p:nvSpPr>
            <p:cNvPr id="83" name="Freeform: Shape 1204">
              <a:extLst>
                <a:ext uri="{FF2B5EF4-FFF2-40B4-BE49-F238E27FC236}">
                  <a16:creationId xmlns:a16="http://schemas.microsoft.com/office/drawing/2014/main" id="{EFC46CA2-D990-458D-B1C5-BFA779000ED6}"/>
                </a:ext>
              </a:extLst>
            </p:cNvPr>
            <p:cNvSpPr/>
            <p:nvPr/>
          </p:nvSpPr>
          <p:spPr>
            <a:xfrm>
              <a:off x="4346571" y="4301779"/>
              <a:ext cx="46043" cy="82296"/>
            </a:xfrm>
            <a:custGeom>
              <a:avLst/>
              <a:gdLst>
                <a:gd name="connsiteX0" fmla="*/ 9 w 55635"/>
                <a:gd name="connsiteY0" fmla="*/ 99441 h 99441"/>
                <a:gd name="connsiteX1" fmla="*/ 3819 w 55635"/>
                <a:gd name="connsiteY1" fmla="*/ 58293 h 99441"/>
                <a:gd name="connsiteX2" fmla="*/ 46205 w 55635"/>
                <a:gd name="connsiteY2" fmla="*/ 0 h 99441"/>
                <a:gd name="connsiteX3" fmla="*/ 55635 w 55635"/>
                <a:gd name="connsiteY3" fmla="*/ 10763 h 99441"/>
                <a:gd name="connsiteX4" fmla="*/ 17821 w 55635"/>
                <a:gd name="connsiteY4" fmla="*/ 60865 h 99441"/>
                <a:gd name="connsiteX5" fmla="*/ 14297 w 55635"/>
                <a:gd name="connsiteY5" fmla="*/ 99155 h 99441"/>
                <a:gd name="connsiteX6" fmla="*/ 9 w 55635"/>
                <a:gd name="connsiteY6" fmla="*/ 99441 h 9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35" h="99441">
                  <a:moveTo>
                    <a:pt x="9" y="99441"/>
                  </a:moveTo>
                  <a:cubicBezTo>
                    <a:pt x="9" y="98679"/>
                    <a:pt x="-372" y="81248"/>
                    <a:pt x="3819" y="58293"/>
                  </a:cubicBezTo>
                  <a:cubicBezTo>
                    <a:pt x="8201" y="34004"/>
                    <a:pt x="42300" y="3429"/>
                    <a:pt x="46205" y="0"/>
                  </a:cubicBezTo>
                  <a:lnTo>
                    <a:pt x="55635" y="10763"/>
                  </a:lnTo>
                  <a:cubicBezTo>
                    <a:pt x="46110" y="19145"/>
                    <a:pt x="20869" y="44387"/>
                    <a:pt x="17821" y="60865"/>
                  </a:cubicBezTo>
                  <a:cubicBezTo>
                    <a:pt x="13916" y="82296"/>
                    <a:pt x="14297" y="98965"/>
                    <a:pt x="14297" y="99155"/>
                  </a:cubicBezTo>
                  <a:lnTo>
                    <a:pt x="9" y="99441"/>
                  </a:lnTo>
                  <a:close/>
                </a:path>
              </a:pathLst>
            </a:custGeom>
            <a:grpFill/>
            <a:ln w="9525" cap="flat">
              <a:noFill/>
              <a:prstDash val="solid"/>
              <a:miter/>
            </a:ln>
          </p:spPr>
          <p:txBody>
            <a:bodyPr rtlCol="0" anchor="ctr"/>
            <a:lstStyle/>
            <a:p>
              <a:endParaRPr lang="en-US"/>
            </a:p>
          </p:txBody>
        </p:sp>
        <p:sp>
          <p:nvSpPr>
            <p:cNvPr id="84" name="Freeform: Shape 1205">
              <a:extLst>
                <a:ext uri="{FF2B5EF4-FFF2-40B4-BE49-F238E27FC236}">
                  <a16:creationId xmlns:a16="http://schemas.microsoft.com/office/drawing/2014/main" id="{D5A5C4D7-292D-402A-92A2-8A60143FB6D8}"/>
                </a:ext>
              </a:extLst>
            </p:cNvPr>
            <p:cNvSpPr/>
            <p:nvPr/>
          </p:nvSpPr>
          <p:spPr>
            <a:xfrm>
              <a:off x="4309794" y="4377926"/>
              <a:ext cx="89212" cy="120684"/>
            </a:xfrm>
            <a:custGeom>
              <a:avLst/>
              <a:gdLst>
                <a:gd name="connsiteX0" fmla="*/ 29208 w 107798"/>
                <a:gd name="connsiteY0" fmla="*/ 145828 h 145827"/>
                <a:gd name="connsiteX1" fmla="*/ 3396 w 107798"/>
                <a:gd name="connsiteY1" fmla="*/ 131921 h 145827"/>
                <a:gd name="connsiteX2" fmla="*/ 4348 w 107798"/>
                <a:gd name="connsiteY2" fmla="*/ 78296 h 145827"/>
                <a:gd name="connsiteX3" fmla="*/ 5301 w 107798"/>
                <a:gd name="connsiteY3" fmla="*/ 72771 h 145827"/>
                <a:gd name="connsiteX4" fmla="*/ 15778 w 107798"/>
                <a:gd name="connsiteY4" fmla="*/ 22288 h 145827"/>
                <a:gd name="connsiteX5" fmla="*/ 51497 w 107798"/>
                <a:gd name="connsiteY5" fmla="*/ 0 h 145827"/>
                <a:gd name="connsiteX6" fmla="*/ 87216 w 107798"/>
                <a:gd name="connsiteY6" fmla="*/ 22288 h 145827"/>
                <a:gd name="connsiteX7" fmla="*/ 99693 w 107798"/>
                <a:gd name="connsiteY7" fmla="*/ 70961 h 145827"/>
                <a:gd name="connsiteX8" fmla="*/ 101884 w 107798"/>
                <a:gd name="connsiteY8" fmla="*/ 80200 h 145827"/>
                <a:gd name="connsiteX9" fmla="*/ 104551 w 107798"/>
                <a:gd name="connsiteY9" fmla="*/ 128873 h 145827"/>
                <a:gd name="connsiteX10" fmla="*/ 71023 w 107798"/>
                <a:gd name="connsiteY10" fmla="*/ 145256 h 145827"/>
                <a:gd name="connsiteX11" fmla="*/ 59879 w 107798"/>
                <a:gd name="connsiteY11" fmla="*/ 145256 h 145827"/>
                <a:gd name="connsiteX12" fmla="*/ 59879 w 107798"/>
                <a:gd name="connsiteY12" fmla="*/ 130969 h 145827"/>
                <a:gd name="connsiteX13" fmla="*/ 71499 w 107798"/>
                <a:gd name="connsiteY13" fmla="*/ 130969 h 145827"/>
                <a:gd name="connsiteX14" fmla="*/ 91978 w 107798"/>
                <a:gd name="connsiteY14" fmla="*/ 122111 h 145827"/>
                <a:gd name="connsiteX15" fmla="*/ 88073 w 107798"/>
                <a:gd name="connsiteY15" fmla="*/ 83820 h 145827"/>
                <a:gd name="connsiteX16" fmla="*/ 85501 w 107798"/>
                <a:gd name="connsiteY16" fmla="*/ 73057 h 145827"/>
                <a:gd name="connsiteX17" fmla="*/ 73976 w 107798"/>
                <a:gd name="connsiteY17" fmla="*/ 27813 h 145827"/>
                <a:gd name="connsiteX18" fmla="*/ 51402 w 107798"/>
                <a:gd name="connsiteY18" fmla="*/ 14288 h 145827"/>
                <a:gd name="connsiteX19" fmla="*/ 28827 w 107798"/>
                <a:gd name="connsiteY19" fmla="*/ 27813 h 145827"/>
                <a:gd name="connsiteX20" fmla="*/ 19302 w 107798"/>
                <a:gd name="connsiteY20" fmla="*/ 74962 h 145827"/>
                <a:gd name="connsiteX21" fmla="*/ 18255 w 107798"/>
                <a:gd name="connsiteY21" fmla="*/ 80772 h 145827"/>
                <a:gd name="connsiteX22" fmla="*/ 15683 w 107798"/>
                <a:gd name="connsiteY22" fmla="*/ 124778 h 145827"/>
                <a:gd name="connsiteX23" fmla="*/ 33114 w 107798"/>
                <a:gd name="connsiteY23" fmla="*/ 131064 h 145827"/>
                <a:gd name="connsiteX24" fmla="*/ 34638 w 107798"/>
                <a:gd name="connsiteY24" fmla="*/ 130873 h 145827"/>
                <a:gd name="connsiteX25" fmla="*/ 47306 w 107798"/>
                <a:gd name="connsiteY25" fmla="*/ 130873 h 145827"/>
                <a:gd name="connsiteX26" fmla="*/ 47306 w 107798"/>
                <a:gd name="connsiteY26" fmla="*/ 145161 h 145827"/>
                <a:gd name="connsiteX27" fmla="*/ 35209 w 107798"/>
                <a:gd name="connsiteY27" fmla="*/ 145161 h 145827"/>
                <a:gd name="connsiteX28" fmla="*/ 29208 w 107798"/>
                <a:gd name="connsiteY28" fmla="*/ 145828 h 14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7798" h="145827">
                  <a:moveTo>
                    <a:pt x="29208" y="145828"/>
                  </a:moveTo>
                  <a:cubicBezTo>
                    <a:pt x="21684" y="145828"/>
                    <a:pt x="10063" y="143732"/>
                    <a:pt x="3396" y="131921"/>
                  </a:cubicBezTo>
                  <a:cubicBezTo>
                    <a:pt x="-2700" y="121158"/>
                    <a:pt x="538" y="99536"/>
                    <a:pt x="4348" y="78296"/>
                  </a:cubicBezTo>
                  <a:cubicBezTo>
                    <a:pt x="4729" y="76009"/>
                    <a:pt x="5110" y="74200"/>
                    <a:pt x="5301" y="72771"/>
                  </a:cubicBezTo>
                  <a:cubicBezTo>
                    <a:pt x="7396" y="59150"/>
                    <a:pt x="12825" y="29432"/>
                    <a:pt x="15778" y="22288"/>
                  </a:cubicBezTo>
                  <a:cubicBezTo>
                    <a:pt x="22255" y="6953"/>
                    <a:pt x="38829" y="0"/>
                    <a:pt x="51497" y="0"/>
                  </a:cubicBezTo>
                  <a:cubicBezTo>
                    <a:pt x="64165" y="0"/>
                    <a:pt x="80739" y="6953"/>
                    <a:pt x="87216" y="22288"/>
                  </a:cubicBezTo>
                  <a:cubicBezTo>
                    <a:pt x="89883" y="28575"/>
                    <a:pt x="97122" y="54483"/>
                    <a:pt x="99693" y="70961"/>
                  </a:cubicBezTo>
                  <a:cubicBezTo>
                    <a:pt x="100074" y="73152"/>
                    <a:pt x="100932" y="76390"/>
                    <a:pt x="101884" y="80200"/>
                  </a:cubicBezTo>
                  <a:cubicBezTo>
                    <a:pt x="105885" y="95345"/>
                    <a:pt x="111409" y="116205"/>
                    <a:pt x="104551" y="128873"/>
                  </a:cubicBezTo>
                  <a:cubicBezTo>
                    <a:pt x="95217" y="146495"/>
                    <a:pt x="71976" y="145352"/>
                    <a:pt x="71023" y="145256"/>
                  </a:cubicBezTo>
                  <a:lnTo>
                    <a:pt x="59879" y="145256"/>
                  </a:lnTo>
                  <a:lnTo>
                    <a:pt x="59879" y="130969"/>
                  </a:lnTo>
                  <a:lnTo>
                    <a:pt x="71499" y="130969"/>
                  </a:lnTo>
                  <a:cubicBezTo>
                    <a:pt x="72071" y="130969"/>
                    <a:pt x="86930" y="131636"/>
                    <a:pt x="91978" y="122111"/>
                  </a:cubicBezTo>
                  <a:cubicBezTo>
                    <a:pt x="96074" y="114395"/>
                    <a:pt x="90835" y="94488"/>
                    <a:pt x="88073" y="83820"/>
                  </a:cubicBezTo>
                  <a:cubicBezTo>
                    <a:pt x="86930" y="79343"/>
                    <a:pt x="85882" y="75533"/>
                    <a:pt x="85501" y="73057"/>
                  </a:cubicBezTo>
                  <a:cubicBezTo>
                    <a:pt x="83120" y="57245"/>
                    <a:pt x="75976" y="32575"/>
                    <a:pt x="73976" y="27813"/>
                  </a:cubicBezTo>
                  <a:cubicBezTo>
                    <a:pt x="70166" y="18955"/>
                    <a:pt x="59784" y="14288"/>
                    <a:pt x="51402" y="14288"/>
                  </a:cubicBezTo>
                  <a:cubicBezTo>
                    <a:pt x="43020" y="14288"/>
                    <a:pt x="32542" y="18955"/>
                    <a:pt x="28827" y="27813"/>
                  </a:cubicBezTo>
                  <a:cubicBezTo>
                    <a:pt x="27113" y="32004"/>
                    <a:pt x="22160" y="56197"/>
                    <a:pt x="19302" y="74962"/>
                  </a:cubicBezTo>
                  <a:cubicBezTo>
                    <a:pt x="19112" y="76390"/>
                    <a:pt x="18731" y="78391"/>
                    <a:pt x="18255" y="80772"/>
                  </a:cubicBezTo>
                  <a:cubicBezTo>
                    <a:pt x="16635" y="89916"/>
                    <a:pt x="11587" y="117634"/>
                    <a:pt x="15683" y="124778"/>
                  </a:cubicBezTo>
                  <a:cubicBezTo>
                    <a:pt x="20636" y="133540"/>
                    <a:pt x="32542" y="131159"/>
                    <a:pt x="33114" y="131064"/>
                  </a:cubicBezTo>
                  <a:cubicBezTo>
                    <a:pt x="33590" y="130969"/>
                    <a:pt x="34066" y="130873"/>
                    <a:pt x="34638" y="130873"/>
                  </a:cubicBezTo>
                  <a:lnTo>
                    <a:pt x="47306" y="130873"/>
                  </a:lnTo>
                  <a:lnTo>
                    <a:pt x="47306" y="145161"/>
                  </a:lnTo>
                  <a:lnTo>
                    <a:pt x="35209" y="145161"/>
                  </a:lnTo>
                  <a:cubicBezTo>
                    <a:pt x="34161" y="145542"/>
                    <a:pt x="31971" y="145828"/>
                    <a:pt x="29208" y="145828"/>
                  </a:cubicBezTo>
                  <a:close/>
                </a:path>
              </a:pathLst>
            </a:custGeom>
            <a:grpFill/>
            <a:ln w="9525" cap="flat">
              <a:noFill/>
              <a:prstDash val="solid"/>
              <a:miter/>
            </a:ln>
          </p:spPr>
          <p:txBody>
            <a:bodyPr rtlCol="0" anchor="ctr"/>
            <a:lstStyle/>
            <a:p>
              <a:endParaRPr lang="en-US"/>
            </a:p>
          </p:txBody>
        </p:sp>
        <p:sp>
          <p:nvSpPr>
            <p:cNvPr id="85" name="Freeform: Shape 1206">
              <a:extLst>
                <a:ext uri="{FF2B5EF4-FFF2-40B4-BE49-F238E27FC236}">
                  <a16:creationId xmlns:a16="http://schemas.microsoft.com/office/drawing/2014/main" id="{EA62B6FA-8381-4F72-9DFE-41865DD3D8B7}"/>
                </a:ext>
              </a:extLst>
            </p:cNvPr>
            <p:cNvSpPr/>
            <p:nvPr/>
          </p:nvSpPr>
          <p:spPr>
            <a:xfrm>
              <a:off x="4506047" y="4447137"/>
              <a:ext cx="28692" cy="28692"/>
            </a:xfrm>
            <a:custGeom>
              <a:avLst/>
              <a:gdLst>
                <a:gd name="connsiteX0" fmla="*/ 17335 w 34670"/>
                <a:gd name="connsiteY0" fmla="*/ 34671 h 34670"/>
                <a:gd name="connsiteX1" fmla="*/ 0 w 34670"/>
                <a:gd name="connsiteY1" fmla="*/ 17336 h 34670"/>
                <a:gd name="connsiteX2" fmla="*/ 17335 w 34670"/>
                <a:gd name="connsiteY2" fmla="*/ 0 h 34670"/>
                <a:gd name="connsiteX3" fmla="*/ 34671 w 34670"/>
                <a:gd name="connsiteY3" fmla="*/ 17336 h 34670"/>
                <a:gd name="connsiteX4" fmla="*/ 17335 w 34670"/>
                <a:gd name="connsiteY4" fmla="*/ 34671 h 34670"/>
                <a:gd name="connsiteX5" fmla="*/ 17335 w 34670"/>
                <a:gd name="connsiteY5" fmla="*/ 14288 h 34670"/>
                <a:gd name="connsiteX6" fmla="*/ 14288 w 34670"/>
                <a:gd name="connsiteY6" fmla="*/ 17336 h 34670"/>
                <a:gd name="connsiteX7" fmla="*/ 17335 w 34670"/>
                <a:gd name="connsiteY7" fmla="*/ 20383 h 34670"/>
                <a:gd name="connsiteX8" fmla="*/ 20383 w 34670"/>
                <a:gd name="connsiteY8" fmla="*/ 17336 h 34670"/>
                <a:gd name="connsiteX9" fmla="*/ 17335 w 34670"/>
                <a:gd name="connsiteY9" fmla="*/ 14288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670" h="34670">
                  <a:moveTo>
                    <a:pt x="17335" y="34671"/>
                  </a:moveTo>
                  <a:cubicBezTo>
                    <a:pt x="7810" y="34671"/>
                    <a:pt x="0" y="26861"/>
                    <a:pt x="0" y="17336"/>
                  </a:cubicBezTo>
                  <a:cubicBezTo>
                    <a:pt x="0" y="7811"/>
                    <a:pt x="7810" y="0"/>
                    <a:pt x="17335" y="0"/>
                  </a:cubicBezTo>
                  <a:cubicBezTo>
                    <a:pt x="26860" y="0"/>
                    <a:pt x="34671" y="7811"/>
                    <a:pt x="34671" y="17336"/>
                  </a:cubicBezTo>
                  <a:cubicBezTo>
                    <a:pt x="34671" y="26861"/>
                    <a:pt x="26860" y="34671"/>
                    <a:pt x="17335" y="34671"/>
                  </a:cubicBezTo>
                  <a:close/>
                  <a:moveTo>
                    <a:pt x="17335" y="14288"/>
                  </a:moveTo>
                  <a:cubicBezTo>
                    <a:pt x="15621" y="14288"/>
                    <a:pt x="14288" y="15621"/>
                    <a:pt x="14288" y="17336"/>
                  </a:cubicBezTo>
                  <a:cubicBezTo>
                    <a:pt x="14288" y="19050"/>
                    <a:pt x="15621" y="20383"/>
                    <a:pt x="17335" y="20383"/>
                  </a:cubicBezTo>
                  <a:cubicBezTo>
                    <a:pt x="19050" y="20383"/>
                    <a:pt x="20383" y="19050"/>
                    <a:pt x="20383" y="17336"/>
                  </a:cubicBezTo>
                  <a:cubicBezTo>
                    <a:pt x="20383" y="15621"/>
                    <a:pt x="18955" y="14288"/>
                    <a:pt x="17335" y="14288"/>
                  </a:cubicBezTo>
                  <a:close/>
                </a:path>
              </a:pathLst>
            </a:custGeom>
            <a:grpFill/>
            <a:ln w="9525" cap="flat">
              <a:noFill/>
              <a:prstDash val="solid"/>
              <a:miter/>
            </a:ln>
          </p:spPr>
          <p:txBody>
            <a:bodyPr rtlCol="0" anchor="ctr"/>
            <a:lstStyle/>
            <a:p>
              <a:endParaRPr lang="en-US"/>
            </a:p>
          </p:txBody>
        </p:sp>
      </p:grpSp>
      <p:grpSp>
        <p:nvGrpSpPr>
          <p:cNvPr id="137" name="Graphic 1">
            <a:extLst>
              <a:ext uri="{FF2B5EF4-FFF2-40B4-BE49-F238E27FC236}">
                <a16:creationId xmlns:a16="http://schemas.microsoft.com/office/drawing/2014/main" id="{EA022376-5B20-4694-B3B1-725A6D5F0757}"/>
              </a:ext>
            </a:extLst>
          </p:cNvPr>
          <p:cNvGrpSpPr/>
          <p:nvPr/>
        </p:nvGrpSpPr>
        <p:grpSpPr>
          <a:xfrm>
            <a:off x="5658558" y="4249165"/>
            <a:ext cx="725121" cy="596481"/>
            <a:chOff x="6803230" y="4196619"/>
            <a:chExt cx="570739" cy="469487"/>
          </a:xfrm>
          <a:solidFill>
            <a:schemeClr val="accent1"/>
          </a:solidFill>
        </p:grpSpPr>
        <p:sp>
          <p:nvSpPr>
            <p:cNvPr id="138" name="Freeform: Shape 933">
              <a:extLst>
                <a:ext uri="{FF2B5EF4-FFF2-40B4-BE49-F238E27FC236}">
                  <a16:creationId xmlns:a16="http://schemas.microsoft.com/office/drawing/2014/main" id="{3CA931B2-9C07-4B62-89B7-14BB1DC96C7D}"/>
                </a:ext>
              </a:extLst>
            </p:cNvPr>
            <p:cNvSpPr/>
            <p:nvPr/>
          </p:nvSpPr>
          <p:spPr>
            <a:xfrm>
              <a:off x="7111078" y="4196619"/>
              <a:ext cx="220408" cy="193071"/>
            </a:xfrm>
            <a:custGeom>
              <a:avLst/>
              <a:gdLst>
                <a:gd name="connsiteX0" fmla="*/ 110204 w 220408"/>
                <a:gd name="connsiteY0" fmla="*/ 193072 h 193071"/>
                <a:gd name="connsiteX1" fmla="*/ 17145 w 220408"/>
                <a:gd name="connsiteY1" fmla="*/ 100108 h 193071"/>
                <a:gd name="connsiteX2" fmla="*/ 17145 w 220408"/>
                <a:gd name="connsiteY2" fmla="*/ 100108 h 193071"/>
                <a:gd name="connsiteX3" fmla="*/ 0 w 220408"/>
                <a:gd name="connsiteY3" fmla="*/ 58674 h 193071"/>
                <a:gd name="connsiteX4" fmla="*/ 58674 w 220408"/>
                <a:gd name="connsiteY4" fmla="*/ 0 h 193071"/>
                <a:gd name="connsiteX5" fmla="*/ 110204 w 220408"/>
                <a:gd name="connsiteY5" fmla="*/ 30671 h 193071"/>
                <a:gd name="connsiteX6" fmla="*/ 161734 w 220408"/>
                <a:gd name="connsiteY6" fmla="*/ 0 h 193071"/>
                <a:gd name="connsiteX7" fmla="*/ 220408 w 220408"/>
                <a:gd name="connsiteY7" fmla="*/ 58674 h 193071"/>
                <a:gd name="connsiteX8" fmla="*/ 203168 w 220408"/>
                <a:gd name="connsiteY8" fmla="*/ 100203 h 193071"/>
                <a:gd name="connsiteX9" fmla="*/ 110204 w 220408"/>
                <a:gd name="connsiteY9" fmla="*/ 193072 h 193071"/>
                <a:gd name="connsiteX10" fmla="*/ 27337 w 220408"/>
                <a:gd name="connsiteY10" fmla="*/ 89916 h 193071"/>
                <a:gd name="connsiteX11" fmla="*/ 110204 w 220408"/>
                <a:gd name="connsiteY11" fmla="*/ 172784 h 193071"/>
                <a:gd name="connsiteX12" fmla="*/ 193072 w 220408"/>
                <a:gd name="connsiteY12" fmla="*/ 89916 h 193071"/>
                <a:gd name="connsiteX13" fmla="*/ 206121 w 220408"/>
                <a:gd name="connsiteY13" fmla="*/ 58484 h 193071"/>
                <a:gd name="connsiteX14" fmla="*/ 161734 w 220408"/>
                <a:gd name="connsiteY14" fmla="*/ 14097 h 193071"/>
                <a:gd name="connsiteX15" fmla="*/ 117348 w 220408"/>
                <a:gd name="connsiteY15" fmla="*/ 58484 h 193071"/>
                <a:gd name="connsiteX16" fmla="*/ 103061 w 220408"/>
                <a:gd name="connsiteY16" fmla="*/ 58484 h 193071"/>
                <a:gd name="connsiteX17" fmla="*/ 58674 w 220408"/>
                <a:gd name="connsiteY17" fmla="*/ 14097 h 193071"/>
                <a:gd name="connsiteX18" fmla="*/ 14288 w 220408"/>
                <a:gd name="connsiteY18" fmla="*/ 58484 h 193071"/>
                <a:gd name="connsiteX19" fmla="*/ 27337 w 220408"/>
                <a:gd name="connsiteY19" fmla="*/ 89916 h 193071"/>
                <a:gd name="connsiteX20" fmla="*/ 27337 w 220408"/>
                <a:gd name="connsiteY20" fmla="*/ 89916 h 193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0408" h="193071">
                  <a:moveTo>
                    <a:pt x="110204" y="193072"/>
                  </a:moveTo>
                  <a:lnTo>
                    <a:pt x="17145" y="100108"/>
                  </a:lnTo>
                  <a:lnTo>
                    <a:pt x="17145" y="100108"/>
                  </a:lnTo>
                  <a:cubicBezTo>
                    <a:pt x="6096" y="89059"/>
                    <a:pt x="0" y="74295"/>
                    <a:pt x="0" y="58674"/>
                  </a:cubicBezTo>
                  <a:cubicBezTo>
                    <a:pt x="0" y="26289"/>
                    <a:pt x="26289" y="0"/>
                    <a:pt x="58674" y="0"/>
                  </a:cubicBezTo>
                  <a:cubicBezTo>
                    <a:pt x="80867" y="0"/>
                    <a:pt x="100298" y="12383"/>
                    <a:pt x="110204" y="30671"/>
                  </a:cubicBezTo>
                  <a:cubicBezTo>
                    <a:pt x="120205" y="12478"/>
                    <a:pt x="139541" y="0"/>
                    <a:pt x="161734" y="0"/>
                  </a:cubicBezTo>
                  <a:cubicBezTo>
                    <a:pt x="194120" y="0"/>
                    <a:pt x="220408" y="26289"/>
                    <a:pt x="220408" y="58674"/>
                  </a:cubicBezTo>
                  <a:cubicBezTo>
                    <a:pt x="220408" y="74390"/>
                    <a:pt x="214313" y="89154"/>
                    <a:pt x="203168" y="100203"/>
                  </a:cubicBezTo>
                  <a:lnTo>
                    <a:pt x="110204" y="193072"/>
                  </a:lnTo>
                  <a:close/>
                  <a:moveTo>
                    <a:pt x="27337" y="89916"/>
                  </a:moveTo>
                  <a:lnTo>
                    <a:pt x="110204" y="172784"/>
                  </a:lnTo>
                  <a:lnTo>
                    <a:pt x="193072" y="89916"/>
                  </a:lnTo>
                  <a:cubicBezTo>
                    <a:pt x="201454" y="81534"/>
                    <a:pt x="206121" y="70390"/>
                    <a:pt x="206121" y="58484"/>
                  </a:cubicBezTo>
                  <a:cubicBezTo>
                    <a:pt x="206121" y="34004"/>
                    <a:pt x="186214" y="14097"/>
                    <a:pt x="161734" y="14097"/>
                  </a:cubicBezTo>
                  <a:cubicBezTo>
                    <a:pt x="137255" y="14097"/>
                    <a:pt x="117348" y="34004"/>
                    <a:pt x="117348" y="58484"/>
                  </a:cubicBezTo>
                  <a:lnTo>
                    <a:pt x="103061" y="58484"/>
                  </a:lnTo>
                  <a:cubicBezTo>
                    <a:pt x="103061" y="34004"/>
                    <a:pt x="83153" y="14097"/>
                    <a:pt x="58674" y="14097"/>
                  </a:cubicBezTo>
                  <a:cubicBezTo>
                    <a:pt x="34195" y="14097"/>
                    <a:pt x="14288" y="34004"/>
                    <a:pt x="14288" y="58484"/>
                  </a:cubicBezTo>
                  <a:cubicBezTo>
                    <a:pt x="14288" y="70390"/>
                    <a:pt x="18955" y="81534"/>
                    <a:pt x="27337" y="89916"/>
                  </a:cubicBezTo>
                  <a:lnTo>
                    <a:pt x="27337" y="89916"/>
                  </a:lnTo>
                  <a:close/>
                </a:path>
              </a:pathLst>
            </a:custGeom>
            <a:grpFill/>
            <a:ln w="9525" cap="flat">
              <a:noFill/>
              <a:prstDash val="solid"/>
              <a:miter/>
            </a:ln>
          </p:spPr>
          <p:txBody>
            <a:bodyPr rtlCol="0" anchor="ctr"/>
            <a:lstStyle/>
            <a:p>
              <a:endParaRPr lang="en-US"/>
            </a:p>
          </p:txBody>
        </p:sp>
        <p:sp>
          <p:nvSpPr>
            <p:cNvPr id="139" name="Freeform: Shape 934">
              <a:extLst>
                <a:ext uri="{FF2B5EF4-FFF2-40B4-BE49-F238E27FC236}">
                  <a16:creationId xmlns:a16="http://schemas.microsoft.com/office/drawing/2014/main" id="{7C5575A6-6E85-4853-A79D-3F44ED47DC52}"/>
                </a:ext>
              </a:extLst>
            </p:cNvPr>
            <p:cNvSpPr/>
            <p:nvPr/>
          </p:nvSpPr>
          <p:spPr>
            <a:xfrm>
              <a:off x="6803230" y="4453127"/>
              <a:ext cx="212978" cy="212979"/>
            </a:xfrm>
            <a:custGeom>
              <a:avLst/>
              <a:gdLst>
                <a:gd name="connsiteX0" fmla="*/ 165163 w 212978"/>
                <a:gd name="connsiteY0" fmla="*/ 212979 h 212979"/>
                <a:gd name="connsiteX1" fmla="*/ 155067 w 212978"/>
                <a:gd name="connsiteY1" fmla="*/ 202883 h 212979"/>
                <a:gd name="connsiteX2" fmla="*/ 192786 w 212978"/>
                <a:gd name="connsiteY2" fmla="*/ 165068 h 212979"/>
                <a:gd name="connsiteX3" fmla="*/ 47815 w 212978"/>
                <a:gd name="connsiteY3" fmla="*/ 20193 h 212979"/>
                <a:gd name="connsiteX4" fmla="*/ 10096 w 212978"/>
                <a:gd name="connsiteY4" fmla="*/ 57912 h 212979"/>
                <a:gd name="connsiteX5" fmla="*/ 0 w 212978"/>
                <a:gd name="connsiteY5" fmla="*/ 47816 h 212979"/>
                <a:gd name="connsiteX6" fmla="*/ 47815 w 212978"/>
                <a:gd name="connsiteY6" fmla="*/ 0 h 212979"/>
                <a:gd name="connsiteX7" fmla="*/ 212979 w 212978"/>
                <a:gd name="connsiteY7" fmla="*/ 165068 h 21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978" h="212979">
                  <a:moveTo>
                    <a:pt x="165163" y="212979"/>
                  </a:moveTo>
                  <a:lnTo>
                    <a:pt x="155067" y="202883"/>
                  </a:lnTo>
                  <a:lnTo>
                    <a:pt x="192786" y="165068"/>
                  </a:lnTo>
                  <a:lnTo>
                    <a:pt x="47815" y="20193"/>
                  </a:lnTo>
                  <a:lnTo>
                    <a:pt x="10096" y="57912"/>
                  </a:lnTo>
                  <a:lnTo>
                    <a:pt x="0" y="47816"/>
                  </a:lnTo>
                  <a:lnTo>
                    <a:pt x="47815" y="0"/>
                  </a:lnTo>
                  <a:lnTo>
                    <a:pt x="212979" y="165068"/>
                  </a:lnTo>
                  <a:close/>
                </a:path>
              </a:pathLst>
            </a:custGeom>
            <a:grpFill/>
            <a:ln w="9525" cap="flat">
              <a:noFill/>
              <a:prstDash val="solid"/>
              <a:miter/>
            </a:ln>
          </p:spPr>
          <p:txBody>
            <a:bodyPr rtlCol="0" anchor="ctr"/>
            <a:lstStyle/>
            <a:p>
              <a:endParaRPr lang="en-US"/>
            </a:p>
          </p:txBody>
        </p:sp>
        <p:sp>
          <p:nvSpPr>
            <p:cNvPr id="140" name="Freeform: Shape 935">
              <a:extLst>
                <a:ext uri="{FF2B5EF4-FFF2-40B4-BE49-F238E27FC236}">
                  <a16:creationId xmlns:a16="http://schemas.microsoft.com/office/drawing/2014/main" id="{51732D27-4874-48B0-B955-59E37D97CB50}"/>
                </a:ext>
              </a:extLst>
            </p:cNvPr>
            <p:cNvSpPr/>
            <p:nvPr/>
          </p:nvSpPr>
          <p:spPr>
            <a:xfrm>
              <a:off x="6862000" y="4384738"/>
              <a:ext cx="316896" cy="103536"/>
            </a:xfrm>
            <a:custGeom>
              <a:avLst/>
              <a:gdLst>
                <a:gd name="connsiteX0" fmla="*/ 10096 w 316896"/>
                <a:gd name="connsiteY0" fmla="*/ 103537 h 103536"/>
                <a:gd name="connsiteX1" fmla="*/ 0 w 316896"/>
                <a:gd name="connsiteY1" fmla="*/ 93440 h 103536"/>
                <a:gd name="connsiteX2" fmla="*/ 66580 w 316896"/>
                <a:gd name="connsiteY2" fmla="*/ 26861 h 103536"/>
                <a:gd name="connsiteX3" fmla="*/ 132778 w 316896"/>
                <a:gd name="connsiteY3" fmla="*/ 0 h 103536"/>
                <a:gd name="connsiteX4" fmla="*/ 198977 w 316896"/>
                <a:gd name="connsiteY4" fmla="*/ 15621 h 103536"/>
                <a:gd name="connsiteX5" fmla="*/ 281178 w 316896"/>
                <a:gd name="connsiteY5" fmla="*/ 15621 h 103536"/>
                <a:gd name="connsiteX6" fmla="*/ 316897 w 316896"/>
                <a:gd name="connsiteY6" fmla="*/ 52769 h 103536"/>
                <a:gd name="connsiteX7" fmla="*/ 307181 w 316896"/>
                <a:gd name="connsiteY7" fmla="*/ 78200 h 103536"/>
                <a:gd name="connsiteX8" fmla="*/ 280988 w 316896"/>
                <a:gd name="connsiteY8" fmla="*/ 88297 h 103536"/>
                <a:gd name="connsiteX9" fmla="*/ 203168 w 316896"/>
                <a:gd name="connsiteY9" fmla="*/ 88297 h 103536"/>
                <a:gd name="connsiteX10" fmla="*/ 203168 w 316896"/>
                <a:gd name="connsiteY10" fmla="*/ 74009 h 103536"/>
                <a:gd name="connsiteX11" fmla="*/ 281178 w 316896"/>
                <a:gd name="connsiteY11" fmla="*/ 74009 h 103536"/>
                <a:gd name="connsiteX12" fmla="*/ 297275 w 316896"/>
                <a:gd name="connsiteY12" fmla="*/ 68009 h 103536"/>
                <a:gd name="connsiteX13" fmla="*/ 302609 w 316896"/>
                <a:gd name="connsiteY13" fmla="*/ 52864 h 103536"/>
                <a:gd name="connsiteX14" fmla="*/ 280892 w 316896"/>
                <a:gd name="connsiteY14" fmla="*/ 30004 h 103536"/>
                <a:gd name="connsiteX15" fmla="*/ 195453 w 316896"/>
                <a:gd name="connsiteY15" fmla="*/ 30004 h 103536"/>
                <a:gd name="connsiteX16" fmla="*/ 193834 w 316896"/>
                <a:gd name="connsiteY16" fmla="*/ 29146 h 103536"/>
                <a:gd name="connsiteX17" fmla="*/ 132683 w 316896"/>
                <a:gd name="connsiteY17" fmla="*/ 14383 h 103536"/>
                <a:gd name="connsiteX18" fmla="*/ 76390 w 316896"/>
                <a:gd name="connsiteY18" fmla="*/ 37147 h 103536"/>
                <a:gd name="connsiteX19" fmla="*/ 10096 w 316896"/>
                <a:gd name="connsiteY19" fmla="*/ 103537 h 10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6896" h="103536">
                  <a:moveTo>
                    <a:pt x="10096" y="103537"/>
                  </a:moveTo>
                  <a:lnTo>
                    <a:pt x="0" y="93440"/>
                  </a:lnTo>
                  <a:lnTo>
                    <a:pt x="66580" y="26861"/>
                  </a:lnTo>
                  <a:cubicBezTo>
                    <a:pt x="67818" y="25622"/>
                    <a:pt x="95155" y="0"/>
                    <a:pt x="132778" y="0"/>
                  </a:cubicBezTo>
                  <a:cubicBezTo>
                    <a:pt x="164973" y="0"/>
                    <a:pt x="192024" y="12287"/>
                    <a:pt x="198977" y="15621"/>
                  </a:cubicBezTo>
                  <a:lnTo>
                    <a:pt x="281178" y="15621"/>
                  </a:lnTo>
                  <a:cubicBezTo>
                    <a:pt x="293656" y="16097"/>
                    <a:pt x="316897" y="24384"/>
                    <a:pt x="316897" y="52769"/>
                  </a:cubicBezTo>
                  <a:cubicBezTo>
                    <a:pt x="316897" y="63341"/>
                    <a:pt x="313658" y="71914"/>
                    <a:pt x="307181" y="78200"/>
                  </a:cubicBezTo>
                  <a:cubicBezTo>
                    <a:pt x="296704" y="88392"/>
                    <a:pt x="281559" y="88202"/>
                    <a:pt x="280988" y="88297"/>
                  </a:cubicBezTo>
                  <a:lnTo>
                    <a:pt x="203168" y="88297"/>
                  </a:lnTo>
                  <a:lnTo>
                    <a:pt x="203168" y="74009"/>
                  </a:lnTo>
                  <a:lnTo>
                    <a:pt x="281178" y="74009"/>
                  </a:lnTo>
                  <a:cubicBezTo>
                    <a:pt x="281178" y="73914"/>
                    <a:pt x="291084" y="74104"/>
                    <a:pt x="297275" y="68009"/>
                  </a:cubicBezTo>
                  <a:cubicBezTo>
                    <a:pt x="300895" y="64484"/>
                    <a:pt x="302609" y="59531"/>
                    <a:pt x="302609" y="52864"/>
                  </a:cubicBezTo>
                  <a:cubicBezTo>
                    <a:pt x="302609" y="31433"/>
                    <a:pt x="283178" y="30099"/>
                    <a:pt x="280892" y="30004"/>
                  </a:cubicBezTo>
                  <a:lnTo>
                    <a:pt x="195453" y="30004"/>
                  </a:lnTo>
                  <a:lnTo>
                    <a:pt x="193834" y="29146"/>
                  </a:lnTo>
                  <a:cubicBezTo>
                    <a:pt x="193548" y="28956"/>
                    <a:pt x="165640" y="14383"/>
                    <a:pt x="132683" y="14383"/>
                  </a:cubicBezTo>
                  <a:cubicBezTo>
                    <a:pt x="100870" y="14383"/>
                    <a:pt x="76676" y="36957"/>
                    <a:pt x="76390" y="37147"/>
                  </a:cubicBezTo>
                  <a:lnTo>
                    <a:pt x="10096" y="103537"/>
                  </a:lnTo>
                  <a:close/>
                </a:path>
              </a:pathLst>
            </a:custGeom>
            <a:grpFill/>
            <a:ln w="9525" cap="flat">
              <a:noFill/>
              <a:prstDash val="solid"/>
              <a:miter/>
            </a:ln>
          </p:spPr>
          <p:txBody>
            <a:bodyPr rtlCol="0" anchor="ctr"/>
            <a:lstStyle/>
            <a:p>
              <a:endParaRPr lang="en-US"/>
            </a:p>
          </p:txBody>
        </p:sp>
        <p:sp>
          <p:nvSpPr>
            <p:cNvPr id="141" name="Freeform: Shape 936">
              <a:extLst>
                <a:ext uri="{FF2B5EF4-FFF2-40B4-BE49-F238E27FC236}">
                  <a16:creationId xmlns:a16="http://schemas.microsoft.com/office/drawing/2014/main" id="{A8D5A89E-44EE-414B-815A-A3DDDA3D1372}"/>
                </a:ext>
              </a:extLst>
            </p:cNvPr>
            <p:cNvSpPr/>
            <p:nvPr/>
          </p:nvSpPr>
          <p:spPr>
            <a:xfrm>
              <a:off x="6982110" y="4393853"/>
              <a:ext cx="391859" cy="210531"/>
            </a:xfrm>
            <a:custGeom>
              <a:avLst/>
              <a:gdLst>
                <a:gd name="connsiteX0" fmla="*/ 10096 w 391859"/>
                <a:gd name="connsiteY0" fmla="*/ 210532 h 210531"/>
                <a:gd name="connsiteX1" fmla="*/ 0 w 391859"/>
                <a:gd name="connsiteY1" fmla="*/ 200435 h 210531"/>
                <a:gd name="connsiteX2" fmla="*/ 32956 w 391859"/>
                <a:gd name="connsiteY2" fmla="*/ 167479 h 210531"/>
                <a:gd name="connsiteX3" fmla="*/ 201168 w 391859"/>
                <a:gd name="connsiteY3" fmla="*/ 142237 h 210531"/>
                <a:gd name="connsiteX4" fmla="*/ 369189 w 391859"/>
                <a:gd name="connsiteY4" fmla="*/ 53750 h 210531"/>
                <a:gd name="connsiteX5" fmla="*/ 377571 w 391859"/>
                <a:gd name="connsiteY5" fmla="*/ 36700 h 210531"/>
                <a:gd name="connsiteX6" fmla="*/ 371189 w 391859"/>
                <a:gd name="connsiteY6" fmla="*/ 21270 h 210531"/>
                <a:gd name="connsiteX7" fmla="*/ 339280 w 391859"/>
                <a:gd name="connsiteY7" fmla="*/ 18698 h 210531"/>
                <a:gd name="connsiteX8" fmla="*/ 218408 w 391859"/>
                <a:gd name="connsiteY8" fmla="*/ 73276 h 210531"/>
                <a:gd name="connsiteX9" fmla="*/ 216979 w 391859"/>
                <a:gd name="connsiteY9" fmla="*/ 73562 h 210531"/>
                <a:gd name="connsiteX10" fmla="*/ 148971 w 391859"/>
                <a:gd name="connsiteY10" fmla="*/ 80230 h 210531"/>
                <a:gd name="connsiteX11" fmla="*/ 147542 w 391859"/>
                <a:gd name="connsiteY11" fmla="*/ 66037 h 210531"/>
                <a:gd name="connsiteX12" fmla="*/ 214884 w 391859"/>
                <a:gd name="connsiteY12" fmla="*/ 59465 h 210531"/>
                <a:gd name="connsiteX13" fmla="*/ 330708 w 391859"/>
                <a:gd name="connsiteY13" fmla="*/ 7363 h 210531"/>
                <a:gd name="connsiteX14" fmla="*/ 381286 w 391859"/>
                <a:gd name="connsiteY14" fmla="*/ 11173 h 210531"/>
                <a:gd name="connsiteX15" fmla="*/ 391859 w 391859"/>
                <a:gd name="connsiteY15" fmla="*/ 36796 h 210531"/>
                <a:gd name="connsiteX16" fmla="*/ 379095 w 391859"/>
                <a:gd name="connsiteY16" fmla="*/ 63942 h 210531"/>
                <a:gd name="connsiteX17" fmla="*/ 206026 w 391859"/>
                <a:gd name="connsiteY17" fmla="*/ 155668 h 210531"/>
                <a:gd name="connsiteX18" fmla="*/ 204216 w 391859"/>
                <a:gd name="connsiteY18" fmla="*/ 156239 h 210531"/>
                <a:gd name="connsiteX19" fmla="*/ 39719 w 391859"/>
                <a:gd name="connsiteY19" fmla="*/ 180909 h 210531"/>
                <a:gd name="connsiteX20" fmla="*/ 10096 w 391859"/>
                <a:gd name="connsiteY20" fmla="*/ 210532 h 2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1859" h="210531">
                  <a:moveTo>
                    <a:pt x="10096" y="210532"/>
                  </a:moveTo>
                  <a:lnTo>
                    <a:pt x="0" y="200435"/>
                  </a:lnTo>
                  <a:lnTo>
                    <a:pt x="32956" y="167479"/>
                  </a:lnTo>
                  <a:lnTo>
                    <a:pt x="201168" y="142237"/>
                  </a:lnTo>
                  <a:cubicBezTo>
                    <a:pt x="213265" y="136808"/>
                    <a:pt x="344519" y="77848"/>
                    <a:pt x="369189" y="53750"/>
                  </a:cubicBezTo>
                  <a:cubicBezTo>
                    <a:pt x="374713" y="48321"/>
                    <a:pt x="377571" y="42606"/>
                    <a:pt x="377571" y="36700"/>
                  </a:cubicBezTo>
                  <a:cubicBezTo>
                    <a:pt x="377571" y="30128"/>
                    <a:pt x="374142" y="24223"/>
                    <a:pt x="371189" y="21270"/>
                  </a:cubicBezTo>
                  <a:cubicBezTo>
                    <a:pt x="367189" y="17269"/>
                    <a:pt x="352044" y="9078"/>
                    <a:pt x="339280" y="18698"/>
                  </a:cubicBezTo>
                  <a:cubicBezTo>
                    <a:pt x="317659" y="34986"/>
                    <a:pt x="255461" y="61846"/>
                    <a:pt x="218408" y="73276"/>
                  </a:cubicBezTo>
                  <a:lnTo>
                    <a:pt x="216979" y="73562"/>
                  </a:lnTo>
                  <a:lnTo>
                    <a:pt x="148971" y="80230"/>
                  </a:lnTo>
                  <a:lnTo>
                    <a:pt x="147542" y="66037"/>
                  </a:lnTo>
                  <a:lnTo>
                    <a:pt x="214884" y="59465"/>
                  </a:lnTo>
                  <a:cubicBezTo>
                    <a:pt x="250698" y="48321"/>
                    <a:pt x="310896" y="22318"/>
                    <a:pt x="330708" y="7363"/>
                  </a:cubicBezTo>
                  <a:cubicBezTo>
                    <a:pt x="348901" y="-6353"/>
                    <a:pt x="371665" y="1553"/>
                    <a:pt x="381286" y="11173"/>
                  </a:cubicBezTo>
                  <a:cubicBezTo>
                    <a:pt x="386429" y="16317"/>
                    <a:pt x="391954" y="25842"/>
                    <a:pt x="391859" y="36796"/>
                  </a:cubicBezTo>
                  <a:cubicBezTo>
                    <a:pt x="391763" y="46511"/>
                    <a:pt x="387382" y="55941"/>
                    <a:pt x="379095" y="63942"/>
                  </a:cubicBezTo>
                  <a:cubicBezTo>
                    <a:pt x="351472" y="90802"/>
                    <a:pt x="211931" y="153000"/>
                    <a:pt x="206026" y="155668"/>
                  </a:cubicBezTo>
                  <a:lnTo>
                    <a:pt x="204216" y="156239"/>
                  </a:lnTo>
                  <a:lnTo>
                    <a:pt x="39719" y="180909"/>
                  </a:lnTo>
                  <a:lnTo>
                    <a:pt x="10096" y="210532"/>
                  </a:lnTo>
                  <a:close/>
                </a:path>
              </a:pathLst>
            </a:custGeom>
            <a:grpFill/>
            <a:ln w="9525" cap="flat">
              <a:noFill/>
              <a:prstDash val="solid"/>
              <a:miter/>
            </a:ln>
          </p:spPr>
          <p:txBody>
            <a:bodyPr rtlCol="0" anchor="ctr"/>
            <a:lstStyle/>
            <a:p>
              <a:endParaRPr lang="en-US"/>
            </a:p>
          </p:txBody>
        </p:sp>
      </p:grpSp>
      <p:grpSp>
        <p:nvGrpSpPr>
          <p:cNvPr id="142" name="Graphic 1">
            <a:extLst>
              <a:ext uri="{FF2B5EF4-FFF2-40B4-BE49-F238E27FC236}">
                <a16:creationId xmlns:a16="http://schemas.microsoft.com/office/drawing/2014/main" id="{EA022376-5B20-4694-B3B1-725A6D5F0757}"/>
              </a:ext>
            </a:extLst>
          </p:cNvPr>
          <p:cNvGrpSpPr/>
          <p:nvPr/>
        </p:nvGrpSpPr>
        <p:grpSpPr>
          <a:xfrm>
            <a:off x="3440618" y="4237321"/>
            <a:ext cx="608882" cy="620169"/>
            <a:chOff x="5812055" y="2123694"/>
            <a:chExt cx="575126" cy="585787"/>
          </a:xfrm>
          <a:solidFill>
            <a:schemeClr val="accent1"/>
          </a:solidFill>
        </p:grpSpPr>
        <p:sp>
          <p:nvSpPr>
            <p:cNvPr id="143" name="Freeform: Shape 832">
              <a:extLst>
                <a:ext uri="{FF2B5EF4-FFF2-40B4-BE49-F238E27FC236}">
                  <a16:creationId xmlns:a16="http://schemas.microsoft.com/office/drawing/2014/main" id="{606F9248-732C-4278-8163-7A950D8DB905}"/>
                </a:ext>
              </a:extLst>
            </p:cNvPr>
            <p:cNvSpPr/>
            <p:nvPr/>
          </p:nvSpPr>
          <p:spPr>
            <a:xfrm>
              <a:off x="5812055" y="2123694"/>
              <a:ext cx="575126" cy="585787"/>
            </a:xfrm>
            <a:custGeom>
              <a:avLst/>
              <a:gdLst>
                <a:gd name="connsiteX0" fmla="*/ 349190 w 575126"/>
                <a:gd name="connsiteY0" fmla="*/ 585787 h 585787"/>
                <a:gd name="connsiteX1" fmla="*/ 225746 w 575126"/>
                <a:gd name="connsiteY1" fmla="*/ 585787 h 585787"/>
                <a:gd name="connsiteX2" fmla="*/ 204029 w 575126"/>
                <a:gd name="connsiteY2" fmla="*/ 564070 h 585787"/>
                <a:gd name="connsiteX3" fmla="*/ 204029 w 575126"/>
                <a:gd name="connsiteY3" fmla="*/ 439484 h 585787"/>
                <a:gd name="connsiteX4" fmla="*/ 203743 w 575126"/>
                <a:gd name="connsiteY4" fmla="*/ 437578 h 585787"/>
                <a:gd name="connsiteX5" fmla="*/ 202124 w 575126"/>
                <a:gd name="connsiteY5" fmla="*/ 438341 h 585787"/>
                <a:gd name="connsiteX6" fmla="*/ 94206 w 575126"/>
                <a:gd name="connsiteY6" fmla="*/ 500634 h 585787"/>
                <a:gd name="connsiteX7" fmla="*/ 64583 w 575126"/>
                <a:gd name="connsiteY7" fmla="*/ 492728 h 585787"/>
                <a:gd name="connsiteX8" fmla="*/ 2956 w 575126"/>
                <a:gd name="connsiteY8" fmla="*/ 385858 h 585787"/>
                <a:gd name="connsiteX9" fmla="*/ 10862 w 575126"/>
                <a:gd name="connsiteY9" fmla="*/ 356235 h 585787"/>
                <a:gd name="connsiteX10" fmla="*/ 118685 w 575126"/>
                <a:gd name="connsiteY10" fmla="*/ 293942 h 585787"/>
                <a:gd name="connsiteX11" fmla="*/ 120209 w 575126"/>
                <a:gd name="connsiteY11" fmla="*/ 292798 h 585787"/>
                <a:gd name="connsiteX12" fmla="*/ 118685 w 575126"/>
                <a:gd name="connsiteY12" fmla="*/ 291751 h 585787"/>
                <a:gd name="connsiteX13" fmla="*/ 10862 w 575126"/>
                <a:gd name="connsiteY13" fmla="*/ 229457 h 585787"/>
                <a:gd name="connsiteX14" fmla="*/ 766 w 575126"/>
                <a:gd name="connsiteY14" fmla="*/ 216313 h 585787"/>
                <a:gd name="connsiteX15" fmla="*/ 2956 w 575126"/>
                <a:gd name="connsiteY15" fmla="*/ 199834 h 585787"/>
                <a:gd name="connsiteX16" fmla="*/ 64679 w 575126"/>
                <a:gd name="connsiteY16" fmla="*/ 92964 h 585787"/>
                <a:gd name="connsiteX17" fmla="*/ 77823 w 575126"/>
                <a:gd name="connsiteY17" fmla="*/ 82867 h 585787"/>
                <a:gd name="connsiteX18" fmla="*/ 94301 w 575126"/>
                <a:gd name="connsiteY18" fmla="*/ 85058 h 585787"/>
                <a:gd name="connsiteX19" fmla="*/ 202220 w 575126"/>
                <a:gd name="connsiteY19" fmla="*/ 147352 h 585787"/>
                <a:gd name="connsiteX20" fmla="*/ 203934 w 575126"/>
                <a:gd name="connsiteY20" fmla="*/ 148114 h 585787"/>
                <a:gd name="connsiteX21" fmla="*/ 204029 w 575126"/>
                <a:gd name="connsiteY21" fmla="*/ 146304 h 585787"/>
                <a:gd name="connsiteX22" fmla="*/ 204029 w 575126"/>
                <a:gd name="connsiteY22" fmla="*/ 21717 h 585787"/>
                <a:gd name="connsiteX23" fmla="*/ 225746 w 575126"/>
                <a:gd name="connsiteY23" fmla="*/ 0 h 585787"/>
                <a:gd name="connsiteX24" fmla="*/ 349190 w 575126"/>
                <a:gd name="connsiteY24" fmla="*/ 0 h 585787"/>
                <a:gd name="connsiteX25" fmla="*/ 370907 w 575126"/>
                <a:gd name="connsiteY25" fmla="*/ 21717 h 585787"/>
                <a:gd name="connsiteX26" fmla="*/ 370907 w 575126"/>
                <a:gd name="connsiteY26" fmla="*/ 146304 h 585787"/>
                <a:gd name="connsiteX27" fmla="*/ 371193 w 575126"/>
                <a:gd name="connsiteY27" fmla="*/ 148209 h 585787"/>
                <a:gd name="connsiteX28" fmla="*/ 372812 w 575126"/>
                <a:gd name="connsiteY28" fmla="*/ 147447 h 585787"/>
                <a:gd name="connsiteX29" fmla="*/ 480730 w 575126"/>
                <a:gd name="connsiteY29" fmla="*/ 85153 h 585787"/>
                <a:gd name="connsiteX30" fmla="*/ 497209 w 575126"/>
                <a:gd name="connsiteY30" fmla="*/ 82963 h 585787"/>
                <a:gd name="connsiteX31" fmla="*/ 510353 w 575126"/>
                <a:gd name="connsiteY31" fmla="*/ 93059 h 585787"/>
                <a:gd name="connsiteX32" fmla="*/ 572075 w 575126"/>
                <a:gd name="connsiteY32" fmla="*/ 199930 h 585787"/>
                <a:gd name="connsiteX33" fmla="*/ 564170 w 575126"/>
                <a:gd name="connsiteY33" fmla="*/ 229552 h 585787"/>
                <a:gd name="connsiteX34" fmla="*/ 456346 w 575126"/>
                <a:gd name="connsiteY34" fmla="*/ 291846 h 585787"/>
                <a:gd name="connsiteX35" fmla="*/ 454822 w 575126"/>
                <a:gd name="connsiteY35" fmla="*/ 292989 h 585787"/>
                <a:gd name="connsiteX36" fmla="*/ 456346 w 575126"/>
                <a:gd name="connsiteY36" fmla="*/ 294037 h 585787"/>
                <a:gd name="connsiteX37" fmla="*/ 564265 w 575126"/>
                <a:gd name="connsiteY37" fmla="*/ 356330 h 585787"/>
                <a:gd name="connsiteX38" fmla="*/ 574361 w 575126"/>
                <a:gd name="connsiteY38" fmla="*/ 369475 h 585787"/>
                <a:gd name="connsiteX39" fmla="*/ 572171 w 575126"/>
                <a:gd name="connsiteY39" fmla="*/ 385953 h 585787"/>
                <a:gd name="connsiteX40" fmla="*/ 510448 w 575126"/>
                <a:gd name="connsiteY40" fmla="*/ 492824 h 585787"/>
                <a:gd name="connsiteX41" fmla="*/ 480826 w 575126"/>
                <a:gd name="connsiteY41" fmla="*/ 500729 h 585787"/>
                <a:gd name="connsiteX42" fmla="*/ 372907 w 575126"/>
                <a:gd name="connsiteY42" fmla="*/ 438436 h 585787"/>
                <a:gd name="connsiteX43" fmla="*/ 371098 w 575126"/>
                <a:gd name="connsiteY43" fmla="*/ 437674 h 585787"/>
                <a:gd name="connsiteX44" fmla="*/ 371003 w 575126"/>
                <a:gd name="connsiteY44" fmla="*/ 439484 h 585787"/>
                <a:gd name="connsiteX45" fmla="*/ 371003 w 575126"/>
                <a:gd name="connsiteY45" fmla="*/ 564070 h 585787"/>
                <a:gd name="connsiteX46" fmla="*/ 349190 w 575126"/>
                <a:gd name="connsiteY46" fmla="*/ 585787 h 585787"/>
                <a:gd name="connsiteX47" fmla="*/ 204220 w 575126"/>
                <a:gd name="connsiteY47" fmla="*/ 423386 h 585787"/>
                <a:gd name="connsiteX48" fmla="*/ 211078 w 575126"/>
                <a:gd name="connsiteY48" fmla="*/ 425196 h 585787"/>
                <a:gd name="connsiteX49" fmla="*/ 218317 w 575126"/>
                <a:gd name="connsiteY49" fmla="*/ 439484 h 585787"/>
                <a:gd name="connsiteX50" fmla="*/ 218317 w 575126"/>
                <a:gd name="connsiteY50" fmla="*/ 564070 h 585787"/>
                <a:gd name="connsiteX51" fmla="*/ 225746 w 575126"/>
                <a:gd name="connsiteY51" fmla="*/ 571500 h 585787"/>
                <a:gd name="connsiteX52" fmla="*/ 349190 w 575126"/>
                <a:gd name="connsiteY52" fmla="*/ 571500 h 585787"/>
                <a:gd name="connsiteX53" fmla="*/ 356620 w 575126"/>
                <a:gd name="connsiteY53" fmla="*/ 564070 h 585787"/>
                <a:gd name="connsiteX54" fmla="*/ 356620 w 575126"/>
                <a:gd name="connsiteY54" fmla="*/ 439484 h 585787"/>
                <a:gd name="connsiteX55" fmla="*/ 363859 w 575126"/>
                <a:gd name="connsiteY55" fmla="*/ 425196 h 585787"/>
                <a:gd name="connsiteX56" fmla="*/ 379861 w 575126"/>
                <a:gd name="connsiteY56" fmla="*/ 426053 h 585787"/>
                <a:gd name="connsiteX57" fmla="*/ 487779 w 575126"/>
                <a:gd name="connsiteY57" fmla="*/ 488347 h 585787"/>
                <a:gd name="connsiteX58" fmla="*/ 497875 w 575126"/>
                <a:gd name="connsiteY58" fmla="*/ 485584 h 585787"/>
                <a:gd name="connsiteX59" fmla="*/ 559597 w 575126"/>
                <a:gd name="connsiteY59" fmla="*/ 378714 h 585787"/>
                <a:gd name="connsiteX60" fmla="*/ 560359 w 575126"/>
                <a:gd name="connsiteY60" fmla="*/ 373094 h 585787"/>
                <a:gd name="connsiteX61" fmla="*/ 556930 w 575126"/>
                <a:gd name="connsiteY61" fmla="*/ 368617 h 585787"/>
                <a:gd name="connsiteX62" fmla="*/ 449012 w 575126"/>
                <a:gd name="connsiteY62" fmla="*/ 306324 h 585787"/>
                <a:gd name="connsiteX63" fmla="*/ 440249 w 575126"/>
                <a:gd name="connsiteY63" fmla="*/ 292894 h 585787"/>
                <a:gd name="connsiteX64" fmla="*/ 449012 w 575126"/>
                <a:gd name="connsiteY64" fmla="*/ 279463 h 585787"/>
                <a:gd name="connsiteX65" fmla="*/ 556835 w 575126"/>
                <a:gd name="connsiteY65" fmla="*/ 217170 h 585787"/>
                <a:gd name="connsiteX66" fmla="*/ 559597 w 575126"/>
                <a:gd name="connsiteY66" fmla="*/ 207073 h 585787"/>
                <a:gd name="connsiteX67" fmla="*/ 497875 w 575126"/>
                <a:gd name="connsiteY67" fmla="*/ 100203 h 585787"/>
                <a:gd name="connsiteX68" fmla="*/ 493399 w 575126"/>
                <a:gd name="connsiteY68" fmla="*/ 96774 h 585787"/>
                <a:gd name="connsiteX69" fmla="*/ 487779 w 575126"/>
                <a:gd name="connsiteY69" fmla="*/ 97536 h 585787"/>
                <a:gd name="connsiteX70" fmla="*/ 379861 w 575126"/>
                <a:gd name="connsiteY70" fmla="*/ 159829 h 585787"/>
                <a:gd name="connsiteX71" fmla="*/ 363859 w 575126"/>
                <a:gd name="connsiteY71" fmla="*/ 160687 h 585787"/>
                <a:gd name="connsiteX72" fmla="*/ 356620 w 575126"/>
                <a:gd name="connsiteY72" fmla="*/ 146399 h 585787"/>
                <a:gd name="connsiteX73" fmla="*/ 356620 w 575126"/>
                <a:gd name="connsiteY73" fmla="*/ 21812 h 585787"/>
                <a:gd name="connsiteX74" fmla="*/ 349190 w 575126"/>
                <a:gd name="connsiteY74" fmla="*/ 14383 h 585787"/>
                <a:gd name="connsiteX75" fmla="*/ 225746 w 575126"/>
                <a:gd name="connsiteY75" fmla="*/ 14383 h 585787"/>
                <a:gd name="connsiteX76" fmla="*/ 218317 w 575126"/>
                <a:gd name="connsiteY76" fmla="*/ 21812 h 585787"/>
                <a:gd name="connsiteX77" fmla="*/ 218317 w 575126"/>
                <a:gd name="connsiteY77" fmla="*/ 146399 h 585787"/>
                <a:gd name="connsiteX78" fmla="*/ 211078 w 575126"/>
                <a:gd name="connsiteY78" fmla="*/ 160687 h 585787"/>
                <a:gd name="connsiteX79" fmla="*/ 195076 w 575126"/>
                <a:gd name="connsiteY79" fmla="*/ 159829 h 585787"/>
                <a:gd name="connsiteX80" fmla="*/ 87157 w 575126"/>
                <a:gd name="connsiteY80" fmla="*/ 97536 h 585787"/>
                <a:gd name="connsiteX81" fmla="*/ 81538 w 575126"/>
                <a:gd name="connsiteY81" fmla="*/ 96774 h 585787"/>
                <a:gd name="connsiteX82" fmla="*/ 77061 w 575126"/>
                <a:gd name="connsiteY82" fmla="*/ 100203 h 585787"/>
                <a:gd name="connsiteX83" fmla="*/ 15339 w 575126"/>
                <a:gd name="connsiteY83" fmla="*/ 207073 h 585787"/>
                <a:gd name="connsiteX84" fmla="*/ 14577 w 575126"/>
                <a:gd name="connsiteY84" fmla="*/ 212693 h 585787"/>
                <a:gd name="connsiteX85" fmla="*/ 18006 w 575126"/>
                <a:gd name="connsiteY85" fmla="*/ 217170 h 585787"/>
                <a:gd name="connsiteX86" fmla="*/ 125829 w 575126"/>
                <a:gd name="connsiteY86" fmla="*/ 279463 h 585787"/>
                <a:gd name="connsiteX87" fmla="*/ 134592 w 575126"/>
                <a:gd name="connsiteY87" fmla="*/ 292894 h 585787"/>
                <a:gd name="connsiteX88" fmla="*/ 125829 w 575126"/>
                <a:gd name="connsiteY88" fmla="*/ 306324 h 585787"/>
                <a:gd name="connsiteX89" fmla="*/ 18006 w 575126"/>
                <a:gd name="connsiteY89" fmla="*/ 368617 h 585787"/>
                <a:gd name="connsiteX90" fmla="*/ 15244 w 575126"/>
                <a:gd name="connsiteY90" fmla="*/ 378714 h 585787"/>
                <a:gd name="connsiteX91" fmla="*/ 76966 w 575126"/>
                <a:gd name="connsiteY91" fmla="*/ 485584 h 585787"/>
                <a:gd name="connsiteX92" fmla="*/ 87062 w 575126"/>
                <a:gd name="connsiteY92" fmla="*/ 488251 h 585787"/>
                <a:gd name="connsiteX93" fmla="*/ 194980 w 575126"/>
                <a:gd name="connsiteY93" fmla="*/ 425958 h 585787"/>
                <a:gd name="connsiteX94" fmla="*/ 204220 w 575126"/>
                <a:gd name="connsiteY94" fmla="*/ 423386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75126" h="585787">
                  <a:moveTo>
                    <a:pt x="349190" y="585787"/>
                  </a:moveTo>
                  <a:lnTo>
                    <a:pt x="225746" y="585787"/>
                  </a:lnTo>
                  <a:cubicBezTo>
                    <a:pt x="213745" y="585787"/>
                    <a:pt x="204029" y="576072"/>
                    <a:pt x="204029" y="564070"/>
                  </a:cubicBezTo>
                  <a:lnTo>
                    <a:pt x="204029" y="439484"/>
                  </a:lnTo>
                  <a:cubicBezTo>
                    <a:pt x="204029" y="438531"/>
                    <a:pt x="203934" y="437959"/>
                    <a:pt x="203743" y="437578"/>
                  </a:cubicBezTo>
                  <a:cubicBezTo>
                    <a:pt x="203553" y="437674"/>
                    <a:pt x="202981" y="437864"/>
                    <a:pt x="202124" y="438341"/>
                  </a:cubicBezTo>
                  <a:lnTo>
                    <a:pt x="94206" y="500634"/>
                  </a:lnTo>
                  <a:cubicBezTo>
                    <a:pt x="83919" y="506635"/>
                    <a:pt x="70584" y="503110"/>
                    <a:pt x="64583" y="492728"/>
                  </a:cubicBezTo>
                  <a:lnTo>
                    <a:pt x="2956" y="385858"/>
                  </a:lnTo>
                  <a:cubicBezTo>
                    <a:pt x="-3044" y="375475"/>
                    <a:pt x="575" y="362236"/>
                    <a:pt x="10862" y="356235"/>
                  </a:cubicBezTo>
                  <a:lnTo>
                    <a:pt x="118685" y="293942"/>
                  </a:lnTo>
                  <a:cubicBezTo>
                    <a:pt x="119542" y="293465"/>
                    <a:pt x="120019" y="292989"/>
                    <a:pt x="120209" y="292798"/>
                  </a:cubicBezTo>
                  <a:cubicBezTo>
                    <a:pt x="120019" y="292703"/>
                    <a:pt x="119542" y="292322"/>
                    <a:pt x="118685" y="291751"/>
                  </a:cubicBezTo>
                  <a:lnTo>
                    <a:pt x="10862" y="229457"/>
                  </a:lnTo>
                  <a:cubicBezTo>
                    <a:pt x="5814" y="226600"/>
                    <a:pt x="2290" y="221932"/>
                    <a:pt x="766" y="216313"/>
                  </a:cubicBezTo>
                  <a:cubicBezTo>
                    <a:pt x="-758" y="210693"/>
                    <a:pt x="4" y="204883"/>
                    <a:pt x="2956" y="199834"/>
                  </a:cubicBezTo>
                  <a:lnTo>
                    <a:pt x="64679" y="92964"/>
                  </a:lnTo>
                  <a:cubicBezTo>
                    <a:pt x="67536" y="87916"/>
                    <a:pt x="72298" y="84392"/>
                    <a:pt x="77823" y="82867"/>
                  </a:cubicBezTo>
                  <a:cubicBezTo>
                    <a:pt x="83443" y="81343"/>
                    <a:pt x="89253" y="82105"/>
                    <a:pt x="94301" y="85058"/>
                  </a:cubicBezTo>
                  <a:lnTo>
                    <a:pt x="202220" y="147352"/>
                  </a:lnTo>
                  <a:cubicBezTo>
                    <a:pt x="203077" y="147828"/>
                    <a:pt x="203648" y="148018"/>
                    <a:pt x="203934" y="148114"/>
                  </a:cubicBezTo>
                  <a:cubicBezTo>
                    <a:pt x="203934" y="147923"/>
                    <a:pt x="204029" y="147256"/>
                    <a:pt x="204029" y="146304"/>
                  </a:cubicBezTo>
                  <a:lnTo>
                    <a:pt x="204029" y="21717"/>
                  </a:lnTo>
                  <a:cubicBezTo>
                    <a:pt x="204029" y="9715"/>
                    <a:pt x="213745" y="0"/>
                    <a:pt x="225746" y="0"/>
                  </a:cubicBezTo>
                  <a:lnTo>
                    <a:pt x="349190" y="0"/>
                  </a:lnTo>
                  <a:cubicBezTo>
                    <a:pt x="361096" y="0"/>
                    <a:pt x="370907" y="9715"/>
                    <a:pt x="370907" y="21717"/>
                  </a:cubicBezTo>
                  <a:lnTo>
                    <a:pt x="370907" y="146304"/>
                  </a:lnTo>
                  <a:cubicBezTo>
                    <a:pt x="370907" y="147256"/>
                    <a:pt x="371098" y="147923"/>
                    <a:pt x="371193" y="148209"/>
                  </a:cubicBezTo>
                  <a:cubicBezTo>
                    <a:pt x="371383" y="148114"/>
                    <a:pt x="371955" y="147923"/>
                    <a:pt x="372812" y="147447"/>
                  </a:cubicBezTo>
                  <a:lnTo>
                    <a:pt x="480730" y="85153"/>
                  </a:lnTo>
                  <a:cubicBezTo>
                    <a:pt x="485683" y="82296"/>
                    <a:pt x="491589" y="81534"/>
                    <a:pt x="497209" y="82963"/>
                  </a:cubicBezTo>
                  <a:cubicBezTo>
                    <a:pt x="502829" y="84487"/>
                    <a:pt x="507496" y="88011"/>
                    <a:pt x="510353" y="93059"/>
                  </a:cubicBezTo>
                  <a:lnTo>
                    <a:pt x="572075" y="199930"/>
                  </a:lnTo>
                  <a:cubicBezTo>
                    <a:pt x="578076" y="210312"/>
                    <a:pt x="574456" y="223552"/>
                    <a:pt x="564170" y="229552"/>
                  </a:cubicBezTo>
                  <a:lnTo>
                    <a:pt x="456346" y="291846"/>
                  </a:lnTo>
                  <a:cubicBezTo>
                    <a:pt x="455489" y="292322"/>
                    <a:pt x="455013" y="292798"/>
                    <a:pt x="454822" y="292989"/>
                  </a:cubicBezTo>
                  <a:cubicBezTo>
                    <a:pt x="455013" y="293084"/>
                    <a:pt x="455489" y="293465"/>
                    <a:pt x="456346" y="294037"/>
                  </a:cubicBezTo>
                  <a:lnTo>
                    <a:pt x="564265" y="356330"/>
                  </a:lnTo>
                  <a:cubicBezTo>
                    <a:pt x="569313" y="359188"/>
                    <a:pt x="572837" y="363855"/>
                    <a:pt x="574361" y="369475"/>
                  </a:cubicBezTo>
                  <a:cubicBezTo>
                    <a:pt x="575885" y="375094"/>
                    <a:pt x="575123" y="380905"/>
                    <a:pt x="572171" y="385953"/>
                  </a:cubicBezTo>
                  <a:lnTo>
                    <a:pt x="510448" y="492824"/>
                  </a:lnTo>
                  <a:cubicBezTo>
                    <a:pt x="504448" y="503206"/>
                    <a:pt x="491208" y="506730"/>
                    <a:pt x="480826" y="500729"/>
                  </a:cubicBezTo>
                  <a:lnTo>
                    <a:pt x="372907" y="438436"/>
                  </a:lnTo>
                  <a:cubicBezTo>
                    <a:pt x="372050" y="437959"/>
                    <a:pt x="371479" y="437769"/>
                    <a:pt x="371098" y="437674"/>
                  </a:cubicBezTo>
                  <a:cubicBezTo>
                    <a:pt x="371098" y="437864"/>
                    <a:pt x="371003" y="438531"/>
                    <a:pt x="371003" y="439484"/>
                  </a:cubicBezTo>
                  <a:lnTo>
                    <a:pt x="371003" y="564070"/>
                  </a:lnTo>
                  <a:cubicBezTo>
                    <a:pt x="370907" y="575977"/>
                    <a:pt x="361096" y="585787"/>
                    <a:pt x="349190" y="585787"/>
                  </a:cubicBezTo>
                  <a:close/>
                  <a:moveTo>
                    <a:pt x="204220" y="423386"/>
                  </a:moveTo>
                  <a:cubicBezTo>
                    <a:pt x="206601" y="423386"/>
                    <a:pt x="208982" y="423958"/>
                    <a:pt x="211078" y="425196"/>
                  </a:cubicBezTo>
                  <a:cubicBezTo>
                    <a:pt x="215745" y="427863"/>
                    <a:pt x="218317" y="433102"/>
                    <a:pt x="218317" y="439484"/>
                  </a:cubicBezTo>
                  <a:lnTo>
                    <a:pt x="218317" y="564070"/>
                  </a:lnTo>
                  <a:cubicBezTo>
                    <a:pt x="218317" y="568071"/>
                    <a:pt x="221746" y="571500"/>
                    <a:pt x="225746" y="571500"/>
                  </a:cubicBezTo>
                  <a:lnTo>
                    <a:pt x="349190" y="571500"/>
                  </a:lnTo>
                  <a:cubicBezTo>
                    <a:pt x="353286" y="571500"/>
                    <a:pt x="356620" y="568166"/>
                    <a:pt x="356620" y="564070"/>
                  </a:cubicBezTo>
                  <a:lnTo>
                    <a:pt x="356620" y="439484"/>
                  </a:lnTo>
                  <a:cubicBezTo>
                    <a:pt x="356620" y="433007"/>
                    <a:pt x="359287" y="427863"/>
                    <a:pt x="363859" y="425196"/>
                  </a:cubicBezTo>
                  <a:cubicBezTo>
                    <a:pt x="368526" y="422529"/>
                    <a:pt x="374336" y="422815"/>
                    <a:pt x="379861" y="426053"/>
                  </a:cubicBezTo>
                  <a:lnTo>
                    <a:pt x="487779" y="488347"/>
                  </a:lnTo>
                  <a:cubicBezTo>
                    <a:pt x="491303" y="490347"/>
                    <a:pt x="495875" y="489204"/>
                    <a:pt x="497875" y="485584"/>
                  </a:cubicBezTo>
                  <a:lnTo>
                    <a:pt x="559597" y="378714"/>
                  </a:lnTo>
                  <a:cubicBezTo>
                    <a:pt x="560550" y="376999"/>
                    <a:pt x="560836" y="374999"/>
                    <a:pt x="560359" y="373094"/>
                  </a:cubicBezTo>
                  <a:cubicBezTo>
                    <a:pt x="559883" y="371189"/>
                    <a:pt x="558645" y="369570"/>
                    <a:pt x="556930" y="368617"/>
                  </a:cubicBezTo>
                  <a:lnTo>
                    <a:pt x="449012" y="306324"/>
                  </a:lnTo>
                  <a:cubicBezTo>
                    <a:pt x="443488" y="303085"/>
                    <a:pt x="440249" y="298228"/>
                    <a:pt x="440249" y="292894"/>
                  </a:cubicBezTo>
                  <a:cubicBezTo>
                    <a:pt x="440249" y="287560"/>
                    <a:pt x="443392" y="282607"/>
                    <a:pt x="449012" y="279463"/>
                  </a:cubicBezTo>
                  <a:lnTo>
                    <a:pt x="556835" y="217170"/>
                  </a:lnTo>
                  <a:cubicBezTo>
                    <a:pt x="560359" y="215170"/>
                    <a:pt x="561598" y="210598"/>
                    <a:pt x="559597" y="207073"/>
                  </a:cubicBezTo>
                  <a:lnTo>
                    <a:pt x="497875" y="100203"/>
                  </a:lnTo>
                  <a:cubicBezTo>
                    <a:pt x="496923" y="98488"/>
                    <a:pt x="495304" y="97250"/>
                    <a:pt x="493399" y="96774"/>
                  </a:cubicBezTo>
                  <a:cubicBezTo>
                    <a:pt x="491494" y="96298"/>
                    <a:pt x="489493" y="96488"/>
                    <a:pt x="487779" y="97536"/>
                  </a:cubicBezTo>
                  <a:lnTo>
                    <a:pt x="379861" y="159829"/>
                  </a:lnTo>
                  <a:cubicBezTo>
                    <a:pt x="374241" y="163068"/>
                    <a:pt x="368431" y="163354"/>
                    <a:pt x="363859" y="160687"/>
                  </a:cubicBezTo>
                  <a:cubicBezTo>
                    <a:pt x="359191" y="158020"/>
                    <a:pt x="356620" y="152781"/>
                    <a:pt x="356620" y="146399"/>
                  </a:cubicBezTo>
                  <a:lnTo>
                    <a:pt x="356620" y="21812"/>
                  </a:lnTo>
                  <a:cubicBezTo>
                    <a:pt x="356620" y="17717"/>
                    <a:pt x="353286" y="14383"/>
                    <a:pt x="349190" y="14383"/>
                  </a:cubicBezTo>
                  <a:lnTo>
                    <a:pt x="225746" y="14383"/>
                  </a:lnTo>
                  <a:cubicBezTo>
                    <a:pt x="221650" y="14383"/>
                    <a:pt x="218317" y="17717"/>
                    <a:pt x="218317" y="21812"/>
                  </a:cubicBezTo>
                  <a:lnTo>
                    <a:pt x="218317" y="146399"/>
                  </a:lnTo>
                  <a:cubicBezTo>
                    <a:pt x="218317" y="152876"/>
                    <a:pt x="215650" y="158020"/>
                    <a:pt x="211078" y="160687"/>
                  </a:cubicBezTo>
                  <a:cubicBezTo>
                    <a:pt x="206410" y="163354"/>
                    <a:pt x="200600" y="163068"/>
                    <a:pt x="195076" y="159829"/>
                  </a:cubicBezTo>
                  <a:lnTo>
                    <a:pt x="87157" y="97536"/>
                  </a:lnTo>
                  <a:cubicBezTo>
                    <a:pt x="85443" y="96583"/>
                    <a:pt x="83443" y="96298"/>
                    <a:pt x="81538" y="96774"/>
                  </a:cubicBezTo>
                  <a:cubicBezTo>
                    <a:pt x="79633" y="97250"/>
                    <a:pt x="78013" y="98488"/>
                    <a:pt x="77061" y="100203"/>
                  </a:cubicBezTo>
                  <a:lnTo>
                    <a:pt x="15339" y="207073"/>
                  </a:lnTo>
                  <a:cubicBezTo>
                    <a:pt x="14387" y="208788"/>
                    <a:pt x="14101" y="210788"/>
                    <a:pt x="14577" y="212693"/>
                  </a:cubicBezTo>
                  <a:cubicBezTo>
                    <a:pt x="15053" y="214598"/>
                    <a:pt x="16291" y="216217"/>
                    <a:pt x="18006" y="217170"/>
                  </a:cubicBezTo>
                  <a:lnTo>
                    <a:pt x="125829" y="279463"/>
                  </a:lnTo>
                  <a:cubicBezTo>
                    <a:pt x="131449" y="282702"/>
                    <a:pt x="134592" y="287560"/>
                    <a:pt x="134592" y="292894"/>
                  </a:cubicBezTo>
                  <a:cubicBezTo>
                    <a:pt x="134592" y="298228"/>
                    <a:pt x="131354" y="303181"/>
                    <a:pt x="125829" y="306324"/>
                  </a:cubicBezTo>
                  <a:lnTo>
                    <a:pt x="18006" y="368617"/>
                  </a:lnTo>
                  <a:cubicBezTo>
                    <a:pt x="14482" y="370618"/>
                    <a:pt x="13243" y="375190"/>
                    <a:pt x="15244" y="378714"/>
                  </a:cubicBezTo>
                  <a:lnTo>
                    <a:pt x="76966" y="485584"/>
                  </a:lnTo>
                  <a:cubicBezTo>
                    <a:pt x="78966" y="489013"/>
                    <a:pt x="83633" y="490347"/>
                    <a:pt x="87062" y="488251"/>
                  </a:cubicBezTo>
                  <a:lnTo>
                    <a:pt x="194980" y="425958"/>
                  </a:lnTo>
                  <a:cubicBezTo>
                    <a:pt x="198124" y="424243"/>
                    <a:pt x="201267" y="423386"/>
                    <a:pt x="204220" y="423386"/>
                  </a:cubicBezTo>
                  <a:close/>
                </a:path>
              </a:pathLst>
            </a:custGeom>
            <a:grpFill/>
            <a:ln w="9525" cap="flat">
              <a:noFill/>
              <a:prstDash val="solid"/>
              <a:miter/>
            </a:ln>
          </p:spPr>
          <p:txBody>
            <a:bodyPr rtlCol="0" anchor="ctr"/>
            <a:lstStyle/>
            <a:p>
              <a:endParaRPr lang="en-US"/>
            </a:p>
          </p:txBody>
        </p:sp>
        <p:sp>
          <p:nvSpPr>
            <p:cNvPr id="144" name="Freeform: Shape 833">
              <a:extLst>
                <a:ext uri="{FF2B5EF4-FFF2-40B4-BE49-F238E27FC236}">
                  <a16:creationId xmlns:a16="http://schemas.microsoft.com/office/drawing/2014/main" id="{65FB1ABE-172E-4104-B24F-B7FA313E3613}"/>
                </a:ext>
              </a:extLst>
            </p:cNvPr>
            <p:cNvSpPr/>
            <p:nvPr/>
          </p:nvSpPr>
          <p:spPr>
            <a:xfrm>
              <a:off x="6037889" y="2173128"/>
              <a:ext cx="123175" cy="486727"/>
            </a:xfrm>
            <a:custGeom>
              <a:avLst/>
              <a:gdLst>
                <a:gd name="connsiteX0" fmla="*/ 83256 w 123175"/>
                <a:gd name="connsiteY0" fmla="*/ 22479 h 486727"/>
                <a:gd name="connsiteX1" fmla="*/ 60777 w 123175"/>
                <a:gd name="connsiteY1" fmla="*/ 44958 h 486727"/>
                <a:gd name="connsiteX2" fmla="*/ 38298 w 123175"/>
                <a:gd name="connsiteY2" fmla="*/ 22479 h 486727"/>
                <a:gd name="connsiteX3" fmla="*/ 60777 w 123175"/>
                <a:gd name="connsiteY3" fmla="*/ 0 h 486727"/>
                <a:gd name="connsiteX4" fmla="*/ 83256 w 123175"/>
                <a:gd name="connsiteY4" fmla="*/ 22479 h 486727"/>
                <a:gd name="connsiteX5" fmla="*/ 49538 w 123175"/>
                <a:gd name="connsiteY5" fmla="*/ 134684 h 486727"/>
                <a:gd name="connsiteX6" fmla="*/ 48776 w 123175"/>
                <a:gd name="connsiteY6" fmla="*/ 134684 h 486727"/>
                <a:gd name="connsiteX7" fmla="*/ 49252 w 123175"/>
                <a:gd name="connsiteY7" fmla="*/ 263271 h 486727"/>
                <a:gd name="connsiteX8" fmla="*/ 70588 w 123175"/>
                <a:gd name="connsiteY8" fmla="*/ 251936 h 486727"/>
                <a:gd name="connsiteX9" fmla="*/ 70778 w 123175"/>
                <a:gd name="connsiteY9" fmla="*/ 251746 h 486727"/>
                <a:gd name="connsiteX10" fmla="*/ 72017 w 123175"/>
                <a:gd name="connsiteY10" fmla="*/ 250603 h 486727"/>
                <a:gd name="connsiteX11" fmla="*/ 72112 w 123175"/>
                <a:gd name="connsiteY11" fmla="*/ 240411 h 486727"/>
                <a:gd name="connsiteX12" fmla="*/ 72112 w 123175"/>
                <a:gd name="connsiteY12" fmla="*/ 240411 h 486727"/>
                <a:gd name="connsiteX13" fmla="*/ 72398 w 123175"/>
                <a:gd name="connsiteY13" fmla="*/ 143732 h 486727"/>
                <a:gd name="connsiteX14" fmla="*/ 65064 w 123175"/>
                <a:gd name="connsiteY14" fmla="*/ 137446 h 486727"/>
                <a:gd name="connsiteX15" fmla="*/ 49538 w 123175"/>
                <a:gd name="connsiteY15" fmla="*/ 134684 h 486727"/>
                <a:gd name="connsiteX16" fmla="*/ 71636 w 123175"/>
                <a:gd name="connsiteY16" fmla="*/ 303371 h 486727"/>
                <a:gd name="connsiteX17" fmla="*/ 54205 w 123175"/>
                <a:gd name="connsiteY17" fmla="*/ 311468 h 486727"/>
                <a:gd name="connsiteX18" fmla="*/ 49633 w 123175"/>
                <a:gd name="connsiteY18" fmla="*/ 316516 h 486727"/>
                <a:gd name="connsiteX19" fmla="*/ 50490 w 123175"/>
                <a:gd name="connsiteY19" fmla="*/ 382429 h 486727"/>
                <a:gd name="connsiteX20" fmla="*/ 51633 w 123175"/>
                <a:gd name="connsiteY20" fmla="*/ 381953 h 486727"/>
                <a:gd name="connsiteX21" fmla="*/ 69445 w 123175"/>
                <a:gd name="connsiteY21" fmla="*/ 373094 h 486727"/>
                <a:gd name="connsiteX22" fmla="*/ 70778 w 123175"/>
                <a:gd name="connsiteY22" fmla="*/ 371856 h 486727"/>
                <a:gd name="connsiteX23" fmla="*/ 70874 w 123175"/>
                <a:gd name="connsiteY23" fmla="*/ 368903 h 486727"/>
                <a:gd name="connsiteX24" fmla="*/ 71636 w 123175"/>
                <a:gd name="connsiteY24" fmla="*/ 303371 h 486727"/>
                <a:gd name="connsiteX25" fmla="*/ 59634 w 123175"/>
                <a:gd name="connsiteY25" fmla="*/ 94012 h 486727"/>
                <a:gd name="connsiteX26" fmla="*/ 72493 w 123175"/>
                <a:gd name="connsiteY26" fmla="*/ 94393 h 486727"/>
                <a:gd name="connsiteX27" fmla="*/ 72493 w 123175"/>
                <a:gd name="connsiteY27" fmla="*/ 70485 h 486727"/>
                <a:gd name="connsiteX28" fmla="*/ 72302 w 123175"/>
                <a:gd name="connsiteY28" fmla="*/ 70485 h 486727"/>
                <a:gd name="connsiteX29" fmla="*/ 60492 w 123175"/>
                <a:gd name="connsiteY29" fmla="*/ 59436 h 486727"/>
                <a:gd name="connsiteX30" fmla="*/ 48681 w 123175"/>
                <a:gd name="connsiteY30" fmla="*/ 70485 h 486727"/>
                <a:gd name="connsiteX31" fmla="*/ 48681 w 123175"/>
                <a:gd name="connsiteY31" fmla="*/ 94393 h 486727"/>
                <a:gd name="connsiteX32" fmla="*/ 59634 w 123175"/>
                <a:gd name="connsiteY32" fmla="*/ 94012 h 486727"/>
                <a:gd name="connsiteX33" fmla="*/ 61349 w 123175"/>
                <a:gd name="connsiteY33" fmla="*/ 422053 h 486727"/>
                <a:gd name="connsiteX34" fmla="*/ 55824 w 123175"/>
                <a:gd name="connsiteY34" fmla="*/ 424244 h 486727"/>
                <a:gd name="connsiteX35" fmla="*/ 51633 w 123175"/>
                <a:gd name="connsiteY35" fmla="*/ 426815 h 486727"/>
                <a:gd name="connsiteX36" fmla="*/ 53348 w 123175"/>
                <a:gd name="connsiteY36" fmla="*/ 451676 h 486727"/>
                <a:gd name="connsiteX37" fmla="*/ 61825 w 123175"/>
                <a:gd name="connsiteY37" fmla="*/ 486728 h 486727"/>
                <a:gd name="connsiteX38" fmla="*/ 70302 w 123175"/>
                <a:gd name="connsiteY38" fmla="*/ 451676 h 486727"/>
                <a:gd name="connsiteX39" fmla="*/ 72588 w 123175"/>
                <a:gd name="connsiteY39" fmla="*/ 417481 h 486727"/>
                <a:gd name="connsiteX40" fmla="*/ 61349 w 123175"/>
                <a:gd name="connsiteY40" fmla="*/ 422053 h 486727"/>
                <a:gd name="connsiteX41" fmla="*/ 90495 w 123175"/>
                <a:gd name="connsiteY41" fmla="*/ 394049 h 486727"/>
                <a:gd name="connsiteX42" fmla="*/ 99353 w 123175"/>
                <a:gd name="connsiteY42" fmla="*/ 356711 h 486727"/>
                <a:gd name="connsiteX43" fmla="*/ 83351 w 123175"/>
                <a:gd name="connsiteY43" fmla="*/ 340900 h 486727"/>
                <a:gd name="connsiteX44" fmla="*/ 82970 w 123175"/>
                <a:gd name="connsiteY44" fmla="*/ 370618 h 486727"/>
                <a:gd name="connsiteX45" fmla="*/ 82970 w 123175"/>
                <a:gd name="connsiteY45" fmla="*/ 370618 h 486727"/>
                <a:gd name="connsiteX46" fmla="*/ 77827 w 123175"/>
                <a:gd name="connsiteY46" fmla="*/ 381381 h 486727"/>
                <a:gd name="connsiteX47" fmla="*/ 40394 w 123175"/>
                <a:gd name="connsiteY47" fmla="*/ 400336 h 486727"/>
                <a:gd name="connsiteX48" fmla="*/ 23725 w 123175"/>
                <a:gd name="connsiteY48" fmla="*/ 427863 h 486727"/>
                <a:gd name="connsiteX49" fmla="*/ 40680 w 123175"/>
                <a:gd name="connsiteY49" fmla="*/ 447675 h 486727"/>
                <a:gd name="connsiteX50" fmla="*/ 38965 w 123175"/>
                <a:gd name="connsiteY50" fmla="*/ 425482 h 486727"/>
                <a:gd name="connsiteX51" fmla="*/ 38965 w 123175"/>
                <a:gd name="connsiteY51" fmla="*/ 425577 h 486727"/>
                <a:gd name="connsiteX52" fmla="*/ 50967 w 123175"/>
                <a:gd name="connsiteY52" fmla="*/ 413385 h 486727"/>
                <a:gd name="connsiteX53" fmla="*/ 90495 w 123175"/>
                <a:gd name="connsiteY53" fmla="*/ 394049 h 486727"/>
                <a:gd name="connsiteX54" fmla="*/ 10295 w 123175"/>
                <a:gd name="connsiteY54" fmla="*/ 124206 h 486727"/>
                <a:gd name="connsiteX55" fmla="*/ 8 w 123175"/>
                <a:gd name="connsiteY55" fmla="*/ 155924 h 486727"/>
                <a:gd name="connsiteX56" fmla="*/ 36965 w 123175"/>
                <a:gd name="connsiteY56" fmla="*/ 204407 h 486727"/>
                <a:gd name="connsiteX57" fmla="*/ 36774 w 123175"/>
                <a:gd name="connsiteY57" fmla="*/ 177070 h 486727"/>
                <a:gd name="connsiteX58" fmla="*/ 22106 w 123175"/>
                <a:gd name="connsiteY58" fmla="*/ 155067 h 486727"/>
                <a:gd name="connsiteX59" fmla="*/ 41346 w 123175"/>
                <a:gd name="connsiteY59" fmla="*/ 123825 h 486727"/>
                <a:gd name="connsiteX60" fmla="*/ 42870 w 123175"/>
                <a:gd name="connsiteY60" fmla="*/ 123349 h 486727"/>
                <a:gd name="connsiteX61" fmla="*/ 48490 w 123175"/>
                <a:gd name="connsiteY61" fmla="*/ 122682 h 486727"/>
                <a:gd name="connsiteX62" fmla="*/ 49442 w 123175"/>
                <a:gd name="connsiteY62" fmla="*/ 122682 h 486727"/>
                <a:gd name="connsiteX63" fmla="*/ 73350 w 123175"/>
                <a:gd name="connsiteY63" fmla="*/ 128873 h 486727"/>
                <a:gd name="connsiteX64" fmla="*/ 100973 w 123175"/>
                <a:gd name="connsiteY64" fmla="*/ 141923 h 486727"/>
                <a:gd name="connsiteX65" fmla="*/ 106402 w 123175"/>
                <a:gd name="connsiteY65" fmla="*/ 142304 h 486727"/>
                <a:gd name="connsiteX66" fmla="*/ 118689 w 123175"/>
                <a:gd name="connsiteY66" fmla="*/ 138017 h 486727"/>
                <a:gd name="connsiteX67" fmla="*/ 106307 w 123175"/>
                <a:gd name="connsiteY67" fmla="*/ 134779 h 486727"/>
                <a:gd name="connsiteX68" fmla="*/ 95067 w 123175"/>
                <a:gd name="connsiteY68" fmla="*/ 128397 h 486727"/>
                <a:gd name="connsiteX69" fmla="*/ 122690 w 123175"/>
                <a:gd name="connsiteY69" fmla="*/ 131254 h 486727"/>
                <a:gd name="connsiteX70" fmla="*/ 81256 w 123175"/>
                <a:gd name="connsiteY70" fmla="*/ 106966 h 486727"/>
                <a:gd name="connsiteX71" fmla="*/ 59539 w 123175"/>
                <a:gd name="connsiteY71" fmla="*/ 105918 h 486727"/>
                <a:gd name="connsiteX72" fmla="*/ 37060 w 123175"/>
                <a:gd name="connsiteY72" fmla="*/ 107918 h 486727"/>
                <a:gd name="connsiteX73" fmla="*/ 10295 w 123175"/>
                <a:gd name="connsiteY73" fmla="*/ 124206 h 486727"/>
                <a:gd name="connsiteX74" fmla="*/ 108021 w 123175"/>
                <a:gd name="connsiteY74" fmla="*/ 229172 h 486727"/>
                <a:gd name="connsiteX75" fmla="*/ 86114 w 123175"/>
                <a:gd name="connsiteY75" fmla="*/ 200787 h 486727"/>
                <a:gd name="connsiteX76" fmla="*/ 85923 w 123175"/>
                <a:gd name="connsiteY76" fmla="*/ 241745 h 486727"/>
                <a:gd name="connsiteX77" fmla="*/ 79160 w 123175"/>
                <a:gd name="connsiteY77" fmla="*/ 260414 h 486727"/>
                <a:gd name="connsiteX78" fmla="*/ 53634 w 123175"/>
                <a:gd name="connsiteY78" fmla="*/ 274511 h 486727"/>
                <a:gd name="connsiteX79" fmla="*/ 32488 w 123175"/>
                <a:gd name="connsiteY79" fmla="*/ 285464 h 486727"/>
                <a:gd name="connsiteX80" fmla="*/ 16295 w 123175"/>
                <a:gd name="connsiteY80" fmla="*/ 327374 h 486727"/>
                <a:gd name="connsiteX81" fmla="*/ 37727 w 123175"/>
                <a:gd name="connsiteY81" fmla="*/ 353759 h 486727"/>
                <a:gd name="connsiteX82" fmla="*/ 37346 w 123175"/>
                <a:gd name="connsiteY82" fmla="*/ 318707 h 486727"/>
                <a:gd name="connsiteX83" fmla="*/ 47061 w 123175"/>
                <a:gd name="connsiteY83" fmla="*/ 302133 h 486727"/>
                <a:gd name="connsiteX84" fmla="*/ 76970 w 123175"/>
                <a:gd name="connsiteY84" fmla="*/ 288417 h 486727"/>
                <a:gd name="connsiteX85" fmla="*/ 96877 w 123175"/>
                <a:gd name="connsiteY85" fmla="*/ 275082 h 486727"/>
                <a:gd name="connsiteX86" fmla="*/ 108021 w 123175"/>
                <a:gd name="connsiteY86" fmla="*/ 229172 h 48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23175" h="486727">
                  <a:moveTo>
                    <a:pt x="83256" y="22479"/>
                  </a:moveTo>
                  <a:cubicBezTo>
                    <a:pt x="83256" y="34862"/>
                    <a:pt x="73255" y="44958"/>
                    <a:pt x="60777" y="44958"/>
                  </a:cubicBezTo>
                  <a:cubicBezTo>
                    <a:pt x="48395" y="44958"/>
                    <a:pt x="38298" y="34957"/>
                    <a:pt x="38298" y="22479"/>
                  </a:cubicBezTo>
                  <a:cubicBezTo>
                    <a:pt x="38298" y="10097"/>
                    <a:pt x="48300" y="0"/>
                    <a:pt x="60777" y="0"/>
                  </a:cubicBezTo>
                  <a:cubicBezTo>
                    <a:pt x="73255" y="95"/>
                    <a:pt x="83256" y="10097"/>
                    <a:pt x="83256" y="22479"/>
                  </a:cubicBezTo>
                  <a:close/>
                  <a:moveTo>
                    <a:pt x="49538" y="134684"/>
                  </a:moveTo>
                  <a:lnTo>
                    <a:pt x="48776" y="134684"/>
                  </a:lnTo>
                  <a:cubicBezTo>
                    <a:pt x="48776" y="150686"/>
                    <a:pt x="49157" y="245364"/>
                    <a:pt x="49252" y="263271"/>
                  </a:cubicBezTo>
                  <a:cubicBezTo>
                    <a:pt x="60587" y="257937"/>
                    <a:pt x="68683" y="253556"/>
                    <a:pt x="70588" y="251936"/>
                  </a:cubicBezTo>
                  <a:cubicBezTo>
                    <a:pt x="70683" y="251841"/>
                    <a:pt x="70683" y="251841"/>
                    <a:pt x="70778" y="251746"/>
                  </a:cubicBezTo>
                  <a:cubicBezTo>
                    <a:pt x="71255" y="251460"/>
                    <a:pt x="71636" y="251079"/>
                    <a:pt x="72017" y="250603"/>
                  </a:cubicBezTo>
                  <a:cubicBezTo>
                    <a:pt x="72112" y="247460"/>
                    <a:pt x="72112" y="242983"/>
                    <a:pt x="72112" y="240411"/>
                  </a:cubicBezTo>
                  <a:lnTo>
                    <a:pt x="72112" y="240411"/>
                  </a:lnTo>
                  <a:cubicBezTo>
                    <a:pt x="72302" y="213455"/>
                    <a:pt x="72398" y="176784"/>
                    <a:pt x="72398" y="143732"/>
                  </a:cubicBezTo>
                  <a:cubicBezTo>
                    <a:pt x="69826" y="141923"/>
                    <a:pt x="67445" y="139827"/>
                    <a:pt x="65064" y="137446"/>
                  </a:cubicBezTo>
                  <a:cubicBezTo>
                    <a:pt x="63444" y="136493"/>
                    <a:pt x="57063" y="134684"/>
                    <a:pt x="49538" y="134684"/>
                  </a:cubicBezTo>
                  <a:close/>
                  <a:moveTo>
                    <a:pt x="71636" y="303371"/>
                  </a:moveTo>
                  <a:cubicBezTo>
                    <a:pt x="59920" y="308324"/>
                    <a:pt x="55919" y="310420"/>
                    <a:pt x="54205" y="311468"/>
                  </a:cubicBezTo>
                  <a:cubicBezTo>
                    <a:pt x="52205" y="312611"/>
                    <a:pt x="50395" y="314420"/>
                    <a:pt x="49633" y="316516"/>
                  </a:cubicBezTo>
                  <a:cubicBezTo>
                    <a:pt x="49919" y="341376"/>
                    <a:pt x="50205" y="363188"/>
                    <a:pt x="50490" y="382429"/>
                  </a:cubicBezTo>
                  <a:cubicBezTo>
                    <a:pt x="50871" y="382238"/>
                    <a:pt x="51252" y="382143"/>
                    <a:pt x="51633" y="381953"/>
                  </a:cubicBezTo>
                  <a:cubicBezTo>
                    <a:pt x="59349" y="378238"/>
                    <a:pt x="68588" y="373571"/>
                    <a:pt x="69445" y="373094"/>
                  </a:cubicBezTo>
                  <a:cubicBezTo>
                    <a:pt x="70112" y="372713"/>
                    <a:pt x="70493" y="372332"/>
                    <a:pt x="70778" y="371856"/>
                  </a:cubicBezTo>
                  <a:cubicBezTo>
                    <a:pt x="70778" y="370808"/>
                    <a:pt x="70778" y="369856"/>
                    <a:pt x="70874" y="368903"/>
                  </a:cubicBezTo>
                  <a:cubicBezTo>
                    <a:pt x="71255" y="349663"/>
                    <a:pt x="71445" y="327851"/>
                    <a:pt x="71636" y="303371"/>
                  </a:cubicBezTo>
                  <a:close/>
                  <a:moveTo>
                    <a:pt x="59634" y="94012"/>
                  </a:moveTo>
                  <a:cubicBezTo>
                    <a:pt x="63635" y="94012"/>
                    <a:pt x="68016" y="94202"/>
                    <a:pt x="72493" y="94393"/>
                  </a:cubicBezTo>
                  <a:cubicBezTo>
                    <a:pt x="72493" y="91250"/>
                    <a:pt x="72493" y="85439"/>
                    <a:pt x="72493" y="70485"/>
                  </a:cubicBezTo>
                  <a:lnTo>
                    <a:pt x="72302" y="70485"/>
                  </a:lnTo>
                  <a:cubicBezTo>
                    <a:pt x="72302" y="64389"/>
                    <a:pt x="67064" y="59436"/>
                    <a:pt x="60492" y="59436"/>
                  </a:cubicBezTo>
                  <a:cubicBezTo>
                    <a:pt x="54015" y="59436"/>
                    <a:pt x="48681" y="64389"/>
                    <a:pt x="48681" y="70485"/>
                  </a:cubicBezTo>
                  <a:cubicBezTo>
                    <a:pt x="48681" y="84963"/>
                    <a:pt x="48681" y="90964"/>
                    <a:pt x="48681" y="94393"/>
                  </a:cubicBezTo>
                  <a:cubicBezTo>
                    <a:pt x="52109" y="94107"/>
                    <a:pt x="55729" y="94012"/>
                    <a:pt x="59634" y="94012"/>
                  </a:cubicBezTo>
                  <a:close/>
                  <a:moveTo>
                    <a:pt x="61349" y="422053"/>
                  </a:moveTo>
                  <a:cubicBezTo>
                    <a:pt x="59063" y="423005"/>
                    <a:pt x="56777" y="423863"/>
                    <a:pt x="55824" y="424244"/>
                  </a:cubicBezTo>
                  <a:cubicBezTo>
                    <a:pt x="54015" y="425101"/>
                    <a:pt x="52586" y="426053"/>
                    <a:pt x="51633" y="426815"/>
                  </a:cubicBezTo>
                  <a:cubicBezTo>
                    <a:pt x="51919" y="433388"/>
                    <a:pt x="52491" y="442817"/>
                    <a:pt x="53348" y="451676"/>
                  </a:cubicBezTo>
                  <a:cubicBezTo>
                    <a:pt x="54967" y="467678"/>
                    <a:pt x="58396" y="486728"/>
                    <a:pt x="61825" y="486728"/>
                  </a:cubicBezTo>
                  <a:cubicBezTo>
                    <a:pt x="65254" y="486728"/>
                    <a:pt x="68683" y="467678"/>
                    <a:pt x="70302" y="451676"/>
                  </a:cubicBezTo>
                  <a:cubicBezTo>
                    <a:pt x="71255" y="441674"/>
                    <a:pt x="72112" y="427006"/>
                    <a:pt x="72588" y="417481"/>
                  </a:cubicBezTo>
                  <a:cubicBezTo>
                    <a:pt x="68874" y="419100"/>
                    <a:pt x="65064" y="420624"/>
                    <a:pt x="61349" y="422053"/>
                  </a:cubicBezTo>
                  <a:close/>
                  <a:moveTo>
                    <a:pt x="90495" y="394049"/>
                  </a:moveTo>
                  <a:cubicBezTo>
                    <a:pt x="100497" y="386334"/>
                    <a:pt x="106592" y="370427"/>
                    <a:pt x="99353" y="356711"/>
                  </a:cubicBezTo>
                  <a:cubicBezTo>
                    <a:pt x="95448" y="349472"/>
                    <a:pt x="89448" y="344519"/>
                    <a:pt x="83351" y="340900"/>
                  </a:cubicBezTo>
                  <a:cubicBezTo>
                    <a:pt x="83161" y="355664"/>
                    <a:pt x="82970" y="370618"/>
                    <a:pt x="82970" y="370618"/>
                  </a:cubicBezTo>
                  <a:lnTo>
                    <a:pt x="82970" y="370618"/>
                  </a:lnTo>
                  <a:cubicBezTo>
                    <a:pt x="82970" y="374333"/>
                    <a:pt x="81351" y="378333"/>
                    <a:pt x="77827" y="381381"/>
                  </a:cubicBezTo>
                  <a:cubicBezTo>
                    <a:pt x="72302" y="386810"/>
                    <a:pt x="51443" y="395192"/>
                    <a:pt x="40394" y="400336"/>
                  </a:cubicBezTo>
                  <a:cubicBezTo>
                    <a:pt x="30964" y="404908"/>
                    <a:pt x="21153" y="416052"/>
                    <a:pt x="23725" y="427863"/>
                  </a:cubicBezTo>
                  <a:cubicBezTo>
                    <a:pt x="25535" y="438055"/>
                    <a:pt x="33822" y="444341"/>
                    <a:pt x="40680" y="447675"/>
                  </a:cubicBezTo>
                  <a:lnTo>
                    <a:pt x="38965" y="425482"/>
                  </a:lnTo>
                  <a:lnTo>
                    <a:pt x="38965" y="425577"/>
                  </a:lnTo>
                  <a:cubicBezTo>
                    <a:pt x="38870" y="421481"/>
                    <a:pt x="44204" y="416433"/>
                    <a:pt x="50967" y="413385"/>
                  </a:cubicBezTo>
                  <a:cubicBezTo>
                    <a:pt x="56205" y="410909"/>
                    <a:pt x="81256" y="402336"/>
                    <a:pt x="90495" y="394049"/>
                  </a:cubicBezTo>
                  <a:close/>
                  <a:moveTo>
                    <a:pt x="10295" y="124206"/>
                  </a:moveTo>
                  <a:cubicBezTo>
                    <a:pt x="3151" y="133064"/>
                    <a:pt x="-183" y="144399"/>
                    <a:pt x="8" y="155924"/>
                  </a:cubicBezTo>
                  <a:cubicBezTo>
                    <a:pt x="770" y="178403"/>
                    <a:pt x="17629" y="194786"/>
                    <a:pt x="36965" y="204407"/>
                  </a:cubicBezTo>
                  <a:lnTo>
                    <a:pt x="36774" y="177070"/>
                  </a:lnTo>
                  <a:cubicBezTo>
                    <a:pt x="28773" y="171164"/>
                    <a:pt x="22487" y="164973"/>
                    <a:pt x="22106" y="155067"/>
                  </a:cubicBezTo>
                  <a:cubicBezTo>
                    <a:pt x="20677" y="139160"/>
                    <a:pt x="29154" y="127921"/>
                    <a:pt x="41346" y="123825"/>
                  </a:cubicBezTo>
                  <a:cubicBezTo>
                    <a:pt x="41823" y="123635"/>
                    <a:pt x="42394" y="123444"/>
                    <a:pt x="42870" y="123349"/>
                  </a:cubicBezTo>
                  <a:cubicBezTo>
                    <a:pt x="44394" y="122968"/>
                    <a:pt x="46680" y="122777"/>
                    <a:pt x="48490" y="122682"/>
                  </a:cubicBezTo>
                  <a:cubicBezTo>
                    <a:pt x="48776" y="122682"/>
                    <a:pt x="49157" y="122682"/>
                    <a:pt x="49442" y="122682"/>
                  </a:cubicBezTo>
                  <a:cubicBezTo>
                    <a:pt x="58110" y="122682"/>
                    <a:pt x="69255" y="124778"/>
                    <a:pt x="73350" y="128873"/>
                  </a:cubicBezTo>
                  <a:cubicBezTo>
                    <a:pt x="81256" y="136874"/>
                    <a:pt x="89067" y="140113"/>
                    <a:pt x="100973" y="141923"/>
                  </a:cubicBezTo>
                  <a:cubicBezTo>
                    <a:pt x="102592" y="142208"/>
                    <a:pt x="104497" y="142304"/>
                    <a:pt x="106402" y="142304"/>
                  </a:cubicBezTo>
                  <a:cubicBezTo>
                    <a:pt x="111545" y="142304"/>
                    <a:pt x="116975" y="141161"/>
                    <a:pt x="118689" y="138017"/>
                  </a:cubicBezTo>
                  <a:cubicBezTo>
                    <a:pt x="118689" y="138017"/>
                    <a:pt x="112403" y="136493"/>
                    <a:pt x="106307" y="134779"/>
                  </a:cubicBezTo>
                  <a:cubicBezTo>
                    <a:pt x="100116" y="133064"/>
                    <a:pt x="94877" y="131254"/>
                    <a:pt x="95067" y="128397"/>
                  </a:cubicBezTo>
                  <a:cubicBezTo>
                    <a:pt x="97830" y="128588"/>
                    <a:pt x="122690" y="131254"/>
                    <a:pt x="122690" y="131254"/>
                  </a:cubicBezTo>
                  <a:cubicBezTo>
                    <a:pt x="126024" y="120682"/>
                    <a:pt x="112212" y="109633"/>
                    <a:pt x="81256" y="106966"/>
                  </a:cubicBezTo>
                  <a:cubicBezTo>
                    <a:pt x="73541" y="106299"/>
                    <a:pt x="66302" y="105918"/>
                    <a:pt x="59539" y="105918"/>
                  </a:cubicBezTo>
                  <a:cubicBezTo>
                    <a:pt x="51062" y="105918"/>
                    <a:pt x="43442" y="106490"/>
                    <a:pt x="37060" y="107918"/>
                  </a:cubicBezTo>
                  <a:cubicBezTo>
                    <a:pt x="28297" y="109919"/>
                    <a:pt x="17534" y="115443"/>
                    <a:pt x="10295" y="124206"/>
                  </a:cubicBezTo>
                  <a:close/>
                  <a:moveTo>
                    <a:pt x="108021" y="229172"/>
                  </a:moveTo>
                  <a:cubicBezTo>
                    <a:pt x="105259" y="217170"/>
                    <a:pt x="96496" y="207359"/>
                    <a:pt x="86114" y="200787"/>
                  </a:cubicBezTo>
                  <a:lnTo>
                    <a:pt x="85923" y="241745"/>
                  </a:lnTo>
                  <a:cubicBezTo>
                    <a:pt x="86114" y="248793"/>
                    <a:pt x="83923" y="255651"/>
                    <a:pt x="79160" y="260414"/>
                  </a:cubicBezTo>
                  <a:cubicBezTo>
                    <a:pt x="76113" y="263747"/>
                    <a:pt x="60396" y="271367"/>
                    <a:pt x="53634" y="274511"/>
                  </a:cubicBezTo>
                  <a:cubicBezTo>
                    <a:pt x="49347" y="276511"/>
                    <a:pt x="37917" y="280702"/>
                    <a:pt x="32488" y="285464"/>
                  </a:cubicBezTo>
                  <a:cubicBezTo>
                    <a:pt x="19915" y="294513"/>
                    <a:pt x="11628" y="311563"/>
                    <a:pt x="16295" y="327374"/>
                  </a:cubicBezTo>
                  <a:cubicBezTo>
                    <a:pt x="19915" y="339662"/>
                    <a:pt x="28488" y="348044"/>
                    <a:pt x="37727" y="353759"/>
                  </a:cubicBezTo>
                  <a:lnTo>
                    <a:pt x="37346" y="318707"/>
                  </a:lnTo>
                  <a:cubicBezTo>
                    <a:pt x="37346" y="312801"/>
                    <a:pt x="40680" y="306705"/>
                    <a:pt x="47061" y="302133"/>
                  </a:cubicBezTo>
                  <a:cubicBezTo>
                    <a:pt x="51348" y="298895"/>
                    <a:pt x="69350" y="291560"/>
                    <a:pt x="76970" y="288417"/>
                  </a:cubicBezTo>
                  <a:cubicBezTo>
                    <a:pt x="84114" y="285560"/>
                    <a:pt x="91162" y="281083"/>
                    <a:pt x="96877" y="275082"/>
                  </a:cubicBezTo>
                  <a:cubicBezTo>
                    <a:pt x="108878" y="262795"/>
                    <a:pt x="112308" y="244793"/>
                    <a:pt x="108021" y="229172"/>
                  </a:cubicBezTo>
                  <a:close/>
                </a:path>
              </a:pathLst>
            </a:custGeom>
            <a:grpFill/>
            <a:ln w="9525" cap="flat">
              <a:noFill/>
              <a:prstDash val="solid"/>
              <a:miter/>
            </a:ln>
          </p:spPr>
          <p:txBody>
            <a:bodyPr rtlCol="0" anchor="ctr"/>
            <a:lstStyle/>
            <a:p>
              <a:endParaRPr lang="en-US"/>
            </a:p>
          </p:txBody>
        </p:sp>
      </p:grpSp>
      <p:grpSp>
        <p:nvGrpSpPr>
          <p:cNvPr id="145" name="Graphic 1">
            <a:extLst>
              <a:ext uri="{FF2B5EF4-FFF2-40B4-BE49-F238E27FC236}">
                <a16:creationId xmlns:a16="http://schemas.microsoft.com/office/drawing/2014/main" id="{EA022376-5B20-4694-B3B1-725A6D5F0757}"/>
              </a:ext>
            </a:extLst>
          </p:cNvPr>
          <p:cNvGrpSpPr/>
          <p:nvPr/>
        </p:nvGrpSpPr>
        <p:grpSpPr>
          <a:xfrm>
            <a:off x="9184168" y="2219473"/>
            <a:ext cx="475623" cy="733169"/>
            <a:chOff x="8925781" y="114127"/>
            <a:chExt cx="380125" cy="585960"/>
          </a:xfrm>
          <a:solidFill>
            <a:schemeClr val="accent1"/>
          </a:solidFill>
        </p:grpSpPr>
        <p:sp>
          <p:nvSpPr>
            <p:cNvPr id="146" name="Freeform: Shape 1045">
              <a:extLst>
                <a:ext uri="{FF2B5EF4-FFF2-40B4-BE49-F238E27FC236}">
                  <a16:creationId xmlns:a16="http://schemas.microsoft.com/office/drawing/2014/main" id="{64B066A6-6A3B-43C7-A598-3465A8ABE9E6}"/>
                </a:ext>
              </a:extLst>
            </p:cNvPr>
            <p:cNvSpPr/>
            <p:nvPr/>
          </p:nvSpPr>
          <p:spPr>
            <a:xfrm>
              <a:off x="8925781" y="114127"/>
              <a:ext cx="380125" cy="585960"/>
            </a:xfrm>
            <a:custGeom>
              <a:avLst/>
              <a:gdLst>
                <a:gd name="connsiteX0" fmla="*/ 214599 w 380125"/>
                <a:gd name="connsiteY0" fmla="*/ 585960 h 585960"/>
                <a:gd name="connsiteX1" fmla="*/ 179261 w 380125"/>
                <a:gd name="connsiteY1" fmla="*/ 571292 h 585960"/>
                <a:gd name="connsiteX2" fmla="*/ 164593 w 380125"/>
                <a:gd name="connsiteY2" fmla="*/ 535954 h 585960"/>
                <a:gd name="connsiteX3" fmla="*/ 179261 w 380125"/>
                <a:gd name="connsiteY3" fmla="*/ 500616 h 585960"/>
                <a:gd name="connsiteX4" fmla="*/ 214599 w 380125"/>
                <a:gd name="connsiteY4" fmla="*/ 485948 h 585960"/>
                <a:gd name="connsiteX5" fmla="*/ 240507 w 380125"/>
                <a:gd name="connsiteY5" fmla="*/ 493187 h 585960"/>
                <a:gd name="connsiteX6" fmla="*/ 249461 w 380125"/>
                <a:gd name="connsiteY6" fmla="*/ 462421 h 585960"/>
                <a:gd name="connsiteX7" fmla="*/ 232792 w 380125"/>
                <a:gd name="connsiteY7" fmla="*/ 422035 h 585960"/>
                <a:gd name="connsiteX8" fmla="*/ 192405 w 380125"/>
                <a:gd name="connsiteY8" fmla="*/ 405271 h 585960"/>
                <a:gd name="connsiteX9" fmla="*/ 152020 w 380125"/>
                <a:gd name="connsiteY9" fmla="*/ 422035 h 585960"/>
                <a:gd name="connsiteX10" fmla="*/ 121825 w 380125"/>
                <a:gd name="connsiteY10" fmla="*/ 452229 h 585960"/>
                <a:gd name="connsiteX11" fmla="*/ 71343 w 380125"/>
                <a:gd name="connsiteY11" fmla="*/ 473184 h 585960"/>
                <a:gd name="connsiteX12" fmla="*/ 20861 w 380125"/>
                <a:gd name="connsiteY12" fmla="*/ 452229 h 585960"/>
                <a:gd name="connsiteX13" fmla="*/ 1 w 380125"/>
                <a:gd name="connsiteY13" fmla="*/ 401747 h 585960"/>
                <a:gd name="connsiteX14" fmla="*/ 20955 w 380125"/>
                <a:gd name="connsiteY14" fmla="*/ 351264 h 585960"/>
                <a:gd name="connsiteX15" fmla="*/ 81249 w 380125"/>
                <a:gd name="connsiteY15" fmla="*/ 291161 h 585960"/>
                <a:gd name="connsiteX16" fmla="*/ 74963 w 380125"/>
                <a:gd name="connsiteY16" fmla="*/ 284875 h 585960"/>
                <a:gd name="connsiteX17" fmla="*/ 82963 w 380125"/>
                <a:gd name="connsiteY17" fmla="*/ 276874 h 585960"/>
                <a:gd name="connsiteX18" fmla="*/ 88012 w 380125"/>
                <a:gd name="connsiteY18" fmla="*/ 110948 h 585960"/>
                <a:gd name="connsiteX19" fmla="*/ 88488 w 380125"/>
                <a:gd name="connsiteY19" fmla="*/ 110091 h 585960"/>
                <a:gd name="connsiteX20" fmla="*/ 106490 w 380125"/>
                <a:gd name="connsiteY20" fmla="*/ 100852 h 585960"/>
                <a:gd name="connsiteX21" fmla="*/ 153067 w 380125"/>
                <a:gd name="connsiteY21" fmla="*/ 37892 h 585960"/>
                <a:gd name="connsiteX22" fmla="*/ 216409 w 380125"/>
                <a:gd name="connsiteY22" fmla="*/ 173 h 585960"/>
                <a:gd name="connsiteX23" fmla="*/ 275178 w 380125"/>
                <a:gd name="connsiteY23" fmla="*/ 25509 h 585960"/>
                <a:gd name="connsiteX24" fmla="*/ 265081 w 380125"/>
                <a:gd name="connsiteY24" fmla="*/ 35606 h 585960"/>
                <a:gd name="connsiteX25" fmla="*/ 217456 w 380125"/>
                <a:gd name="connsiteY25" fmla="*/ 14460 h 585960"/>
                <a:gd name="connsiteX26" fmla="*/ 164116 w 380125"/>
                <a:gd name="connsiteY26" fmla="*/ 47036 h 585960"/>
                <a:gd name="connsiteX27" fmla="*/ 119063 w 380125"/>
                <a:gd name="connsiteY27" fmla="*/ 107900 h 585960"/>
                <a:gd name="connsiteX28" fmla="*/ 120587 w 380125"/>
                <a:gd name="connsiteY28" fmla="*/ 127331 h 585960"/>
                <a:gd name="connsiteX29" fmla="*/ 109062 w 380125"/>
                <a:gd name="connsiteY29" fmla="*/ 251061 h 585960"/>
                <a:gd name="connsiteX30" fmla="*/ 116872 w 380125"/>
                <a:gd name="connsiteY30" fmla="*/ 243251 h 585960"/>
                <a:gd name="connsiteX31" fmla="*/ 139256 w 380125"/>
                <a:gd name="connsiteY31" fmla="*/ 265634 h 585960"/>
                <a:gd name="connsiteX32" fmla="*/ 131922 w 380125"/>
                <a:gd name="connsiteY32" fmla="*/ 272969 h 585960"/>
                <a:gd name="connsiteX33" fmla="*/ 252508 w 380125"/>
                <a:gd name="connsiteY33" fmla="*/ 259634 h 585960"/>
                <a:gd name="connsiteX34" fmla="*/ 272225 w 380125"/>
                <a:gd name="connsiteY34" fmla="*/ 261062 h 585960"/>
                <a:gd name="connsiteX35" fmla="*/ 332518 w 380125"/>
                <a:gd name="connsiteY35" fmla="*/ 216485 h 585960"/>
                <a:gd name="connsiteX36" fmla="*/ 365665 w 380125"/>
                <a:gd name="connsiteY36" fmla="*/ 162574 h 585960"/>
                <a:gd name="connsiteX37" fmla="*/ 344520 w 380125"/>
                <a:gd name="connsiteY37" fmla="*/ 115044 h 585960"/>
                <a:gd name="connsiteX38" fmla="*/ 354616 w 380125"/>
                <a:gd name="connsiteY38" fmla="*/ 104948 h 585960"/>
                <a:gd name="connsiteX39" fmla="*/ 379953 w 380125"/>
                <a:gd name="connsiteY39" fmla="*/ 163717 h 585960"/>
                <a:gd name="connsiteX40" fmla="*/ 341663 w 380125"/>
                <a:gd name="connsiteY40" fmla="*/ 227534 h 585960"/>
                <a:gd name="connsiteX41" fmla="*/ 279273 w 380125"/>
                <a:gd name="connsiteY41" fmla="*/ 273635 h 585960"/>
                <a:gd name="connsiteX42" fmla="*/ 270034 w 380125"/>
                <a:gd name="connsiteY42" fmla="*/ 291638 h 585960"/>
                <a:gd name="connsiteX43" fmla="*/ 269177 w 380125"/>
                <a:gd name="connsiteY43" fmla="*/ 292114 h 585960"/>
                <a:gd name="connsiteX44" fmla="*/ 105919 w 380125"/>
                <a:gd name="connsiteY44" fmla="*/ 299258 h 585960"/>
                <a:gd name="connsiteX45" fmla="*/ 97632 w 380125"/>
                <a:gd name="connsiteY45" fmla="*/ 307544 h 585960"/>
                <a:gd name="connsiteX46" fmla="*/ 91631 w 380125"/>
                <a:gd name="connsiteY46" fmla="*/ 301544 h 585960"/>
                <a:gd name="connsiteX47" fmla="*/ 31243 w 380125"/>
                <a:gd name="connsiteY47" fmla="*/ 361646 h 585960"/>
                <a:gd name="connsiteX48" fmla="*/ 31243 w 380125"/>
                <a:gd name="connsiteY48" fmla="*/ 442418 h 585960"/>
                <a:gd name="connsiteX49" fmla="*/ 112014 w 380125"/>
                <a:gd name="connsiteY49" fmla="*/ 442418 h 585960"/>
                <a:gd name="connsiteX50" fmla="*/ 142209 w 380125"/>
                <a:gd name="connsiteY50" fmla="*/ 412224 h 585960"/>
                <a:gd name="connsiteX51" fmla="*/ 243174 w 380125"/>
                <a:gd name="connsiteY51" fmla="*/ 412224 h 585960"/>
                <a:gd name="connsiteX52" fmla="*/ 264034 w 380125"/>
                <a:gd name="connsiteY52" fmla="*/ 462707 h 585960"/>
                <a:gd name="connsiteX53" fmla="*/ 251842 w 380125"/>
                <a:gd name="connsiteY53" fmla="*/ 502616 h 585960"/>
                <a:gd name="connsiteX54" fmla="*/ 250222 w 380125"/>
                <a:gd name="connsiteY54" fmla="*/ 571482 h 585960"/>
                <a:gd name="connsiteX55" fmla="*/ 250222 w 380125"/>
                <a:gd name="connsiteY55" fmla="*/ 571482 h 585960"/>
                <a:gd name="connsiteX56" fmla="*/ 214599 w 380125"/>
                <a:gd name="connsiteY56" fmla="*/ 585960 h 585960"/>
                <a:gd name="connsiteX57" fmla="*/ 214599 w 380125"/>
                <a:gd name="connsiteY57" fmla="*/ 500330 h 585960"/>
                <a:gd name="connsiteX58" fmla="*/ 189357 w 380125"/>
                <a:gd name="connsiteY58" fmla="*/ 510808 h 585960"/>
                <a:gd name="connsiteX59" fmla="*/ 178880 w 380125"/>
                <a:gd name="connsiteY59" fmla="*/ 536049 h 585960"/>
                <a:gd name="connsiteX60" fmla="*/ 189357 w 380125"/>
                <a:gd name="connsiteY60" fmla="*/ 561290 h 585960"/>
                <a:gd name="connsiteX61" fmla="*/ 239745 w 380125"/>
                <a:gd name="connsiteY61" fmla="*/ 561290 h 585960"/>
                <a:gd name="connsiteX62" fmla="*/ 239745 w 380125"/>
                <a:gd name="connsiteY62" fmla="*/ 510903 h 585960"/>
                <a:gd name="connsiteX63" fmla="*/ 214599 w 380125"/>
                <a:gd name="connsiteY63" fmla="*/ 500330 h 585960"/>
                <a:gd name="connsiteX64" fmla="*/ 115729 w 380125"/>
                <a:gd name="connsiteY64" fmla="*/ 288971 h 585960"/>
                <a:gd name="connsiteX65" fmla="*/ 262700 w 380125"/>
                <a:gd name="connsiteY65" fmla="*/ 279065 h 585960"/>
                <a:gd name="connsiteX66" fmla="*/ 263081 w 380125"/>
                <a:gd name="connsiteY66" fmla="*/ 278874 h 585960"/>
                <a:gd name="connsiteX67" fmla="*/ 264224 w 380125"/>
                <a:gd name="connsiteY67" fmla="*/ 273921 h 585960"/>
                <a:gd name="connsiteX68" fmla="*/ 258700 w 380125"/>
                <a:gd name="connsiteY68" fmla="*/ 272492 h 585960"/>
                <a:gd name="connsiteX69" fmla="*/ 121254 w 380125"/>
                <a:gd name="connsiteY69" fmla="*/ 283446 h 585960"/>
                <a:gd name="connsiteX70" fmla="*/ 115729 w 380125"/>
                <a:gd name="connsiteY70" fmla="*/ 288971 h 585960"/>
                <a:gd name="connsiteX71" fmla="*/ 95156 w 380125"/>
                <a:gd name="connsiteY71" fmla="*/ 285065 h 585960"/>
                <a:gd name="connsiteX72" fmla="*/ 97346 w 380125"/>
                <a:gd name="connsiteY72" fmla="*/ 287256 h 585960"/>
                <a:gd name="connsiteX73" fmla="*/ 118873 w 380125"/>
                <a:gd name="connsiteY73" fmla="*/ 265730 h 585960"/>
                <a:gd name="connsiteX74" fmla="*/ 116682 w 380125"/>
                <a:gd name="connsiteY74" fmla="*/ 263539 h 585960"/>
                <a:gd name="connsiteX75" fmla="*/ 95156 w 380125"/>
                <a:gd name="connsiteY75" fmla="*/ 285065 h 585960"/>
                <a:gd name="connsiteX76" fmla="*/ 101061 w 380125"/>
                <a:gd name="connsiteY76" fmla="*/ 116854 h 585960"/>
                <a:gd name="connsiteX77" fmla="*/ 100870 w 380125"/>
                <a:gd name="connsiteY77" fmla="*/ 117235 h 585960"/>
                <a:gd name="connsiteX78" fmla="*/ 93060 w 380125"/>
                <a:gd name="connsiteY78" fmla="*/ 266968 h 585960"/>
                <a:gd name="connsiteX79" fmla="*/ 98584 w 380125"/>
                <a:gd name="connsiteY79" fmla="*/ 261443 h 585960"/>
                <a:gd name="connsiteX80" fmla="*/ 107633 w 380125"/>
                <a:gd name="connsiteY80" fmla="*/ 120854 h 585960"/>
                <a:gd name="connsiteX81" fmla="*/ 106014 w 380125"/>
                <a:gd name="connsiteY81" fmla="*/ 115616 h 585960"/>
                <a:gd name="connsiteX82" fmla="*/ 101061 w 380125"/>
                <a:gd name="connsiteY82" fmla="*/ 116854 h 585960"/>
                <a:gd name="connsiteX83" fmla="*/ 214599 w 380125"/>
                <a:gd name="connsiteY83" fmla="*/ 568815 h 585960"/>
                <a:gd name="connsiteX84" fmla="*/ 214599 w 380125"/>
                <a:gd name="connsiteY84" fmla="*/ 568815 h 585960"/>
                <a:gd name="connsiteX85" fmla="*/ 191453 w 380125"/>
                <a:gd name="connsiteY85" fmla="*/ 559195 h 585960"/>
                <a:gd name="connsiteX86" fmla="*/ 191453 w 380125"/>
                <a:gd name="connsiteY86" fmla="*/ 512808 h 585960"/>
                <a:gd name="connsiteX87" fmla="*/ 191453 w 380125"/>
                <a:gd name="connsiteY87" fmla="*/ 512808 h 585960"/>
                <a:gd name="connsiteX88" fmla="*/ 237840 w 380125"/>
                <a:gd name="connsiteY88" fmla="*/ 512808 h 585960"/>
                <a:gd name="connsiteX89" fmla="*/ 237840 w 380125"/>
                <a:gd name="connsiteY89" fmla="*/ 559195 h 585960"/>
                <a:gd name="connsiteX90" fmla="*/ 214599 w 380125"/>
                <a:gd name="connsiteY90" fmla="*/ 568815 h 585960"/>
                <a:gd name="connsiteX91" fmla="*/ 201454 w 380125"/>
                <a:gd name="connsiteY91" fmla="*/ 522905 h 585960"/>
                <a:gd name="connsiteX92" fmla="*/ 201454 w 380125"/>
                <a:gd name="connsiteY92" fmla="*/ 549098 h 585960"/>
                <a:gd name="connsiteX93" fmla="*/ 227648 w 380125"/>
                <a:gd name="connsiteY93" fmla="*/ 549098 h 585960"/>
                <a:gd name="connsiteX94" fmla="*/ 227648 w 380125"/>
                <a:gd name="connsiteY94" fmla="*/ 522905 h 585960"/>
                <a:gd name="connsiteX95" fmla="*/ 201454 w 380125"/>
                <a:gd name="connsiteY95" fmla="*/ 522905 h 585960"/>
                <a:gd name="connsiteX96" fmla="*/ 201454 w 380125"/>
                <a:gd name="connsiteY96" fmla="*/ 522905 h 58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0125" h="585960">
                  <a:moveTo>
                    <a:pt x="214599" y="585960"/>
                  </a:moveTo>
                  <a:cubicBezTo>
                    <a:pt x="201264" y="585960"/>
                    <a:pt x="188691" y="580817"/>
                    <a:pt x="179261" y="571292"/>
                  </a:cubicBezTo>
                  <a:cubicBezTo>
                    <a:pt x="169831" y="561862"/>
                    <a:pt x="164593" y="549289"/>
                    <a:pt x="164593" y="535954"/>
                  </a:cubicBezTo>
                  <a:cubicBezTo>
                    <a:pt x="164593" y="522619"/>
                    <a:pt x="169831" y="510046"/>
                    <a:pt x="179261" y="500616"/>
                  </a:cubicBezTo>
                  <a:cubicBezTo>
                    <a:pt x="188691" y="491186"/>
                    <a:pt x="201264" y="485948"/>
                    <a:pt x="214599" y="485948"/>
                  </a:cubicBezTo>
                  <a:cubicBezTo>
                    <a:pt x="223838" y="485948"/>
                    <a:pt x="232792" y="488424"/>
                    <a:pt x="240507" y="493187"/>
                  </a:cubicBezTo>
                  <a:cubicBezTo>
                    <a:pt x="246317" y="484138"/>
                    <a:pt x="249461" y="473470"/>
                    <a:pt x="249461" y="462421"/>
                  </a:cubicBezTo>
                  <a:cubicBezTo>
                    <a:pt x="249461" y="447181"/>
                    <a:pt x="243555" y="432798"/>
                    <a:pt x="232792" y="422035"/>
                  </a:cubicBezTo>
                  <a:cubicBezTo>
                    <a:pt x="222029" y="411272"/>
                    <a:pt x="207646" y="405271"/>
                    <a:pt x="192405" y="405271"/>
                  </a:cubicBezTo>
                  <a:cubicBezTo>
                    <a:pt x="177166" y="405271"/>
                    <a:pt x="162783" y="411176"/>
                    <a:pt x="152020" y="422035"/>
                  </a:cubicBezTo>
                  <a:lnTo>
                    <a:pt x="121825" y="452229"/>
                  </a:lnTo>
                  <a:cubicBezTo>
                    <a:pt x="108300" y="465755"/>
                    <a:pt x="90393" y="473184"/>
                    <a:pt x="71343" y="473184"/>
                  </a:cubicBezTo>
                  <a:cubicBezTo>
                    <a:pt x="52293" y="473184"/>
                    <a:pt x="34386" y="465755"/>
                    <a:pt x="20861" y="452229"/>
                  </a:cubicBezTo>
                  <a:cubicBezTo>
                    <a:pt x="7335" y="438704"/>
                    <a:pt x="-94" y="420797"/>
                    <a:pt x="1" y="401747"/>
                  </a:cubicBezTo>
                  <a:cubicBezTo>
                    <a:pt x="1" y="382697"/>
                    <a:pt x="7430" y="364790"/>
                    <a:pt x="20955" y="351264"/>
                  </a:cubicBezTo>
                  <a:lnTo>
                    <a:pt x="81249" y="291161"/>
                  </a:lnTo>
                  <a:lnTo>
                    <a:pt x="74963" y="284875"/>
                  </a:lnTo>
                  <a:lnTo>
                    <a:pt x="82963" y="276874"/>
                  </a:lnTo>
                  <a:cubicBezTo>
                    <a:pt x="50007" y="235631"/>
                    <a:pt x="51626" y="178481"/>
                    <a:pt x="88012" y="110948"/>
                  </a:cubicBezTo>
                  <a:lnTo>
                    <a:pt x="88488" y="110091"/>
                  </a:lnTo>
                  <a:cubicBezTo>
                    <a:pt x="92107" y="103424"/>
                    <a:pt x="99347" y="99995"/>
                    <a:pt x="106490" y="100852"/>
                  </a:cubicBezTo>
                  <a:cubicBezTo>
                    <a:pt x="128398" y="64562"/>
                    <a:pt x="152020" y="38939"/>
                    <a:pt x="153067" y="37892"/>
                  </a:cubicBezTo>
                  <a:cubicBezTo>
                    <a:pt x="153639" y="37034"/>
                    <a:pt x="179356" y="2935"/>
                    <a:pt x="216409" y="173"/>
                  </a:cubicBezTo>
                  <a:cubicBezTo>
                    <a:pt x="237173" y="-1351"/>
                    <a:pt x="256890" y="7221"/>
                    <a:pt x="275178" y="25509"/>
                  </a:cubicBezTo>
                  <a:lnTo>
                    <a:pt x="265081" y="35606"/>
                  </a:lnTo>
                  <a:cubicBezTo>
                    <a:pt x="249841" y="20366"/>
                    <a:pt x="233744" y="13317"/>
                    <a:pt x="217456" y="14460"/>
                  </a:cubicBezTo>
                  <a:cubicBezTo>
                    <a:pt x="186881" y="16746"/>
                    <a:pt x="164307" y="46655"/>
                    <a:pt x="164116" y="47036"/>
                  </a:cubicBezTo>
                  <a:cubicBezTo>
                    <a:pt x="163354" y="47893"/>
                    <a:pt x="140113" y="73134"/>
                    <a:pt x="119063" y="107900"/>
                  </a:cubicBezTo>
                  <a:cubicBezTo>
                    <a:pt x="124016" y="114187"/>
                    <a:pt x="123064" y="122378"/>
                    <a:pt x="120587" y="127331"/>
                  </a:cubicBezTo>
                  <a:cubicBezTo>
                    <a:pt x="92012" y="180100"/>
                    <a:pt x="88202" y="221629"/>
                    <a:pt x="109062" y="251061"/>
                  </a:cubicBezTo>
                  <a:lnTo>
                    <a:pt x="116872" y="243251"/>
                  </a:lnTo>
                  <a:lnTo>
                    <a:pt x="139256" y="265634"/>
                  </a:lnTo>
                  <a:lnTo>
                    <a:pt x="131922" y="272969"/>
                  </a:lnTo>
                  <a:cubicBezTo>
                    <a:pt x="161164" y="291638"/>
                    <a:pt x="201645" y="287161"/>
                    <a:pt x="252508" y="259634"/>
                  </a:cubicBezTo>
                  <a:cubicBezTo>
                    <a:pt x="257652" y="257062"/>
                    <a:pt x="265939" y="256109"/>
                    <a:pt x="272225" y="261062"/>
                  </a:cubicBezTo>
                  <a:cubicBezTo>
                    <a:pt x="306991" y="240012"/>
                    <a:pt x="332232" y="216676"/>
                    <a:pt x="332518" y="216485"/>
                  </a:cubicBezTo>
                  <a:cubicBezTo>
                    <a:pt x="333376" y="215723"/>
                    <a:pt x="363475" y="192959"/>
                    <a:pt x="365665" y="162574"/>
                  </a:cubicBezTo>
                  <a:cubicBezTo>
                    <a:pt x="366808" y="146286"/>
                    <a:pt x="359664" y="130284"/>
                    <a:pt x="344520" y="115044"/>
                  </a:cubicBezTo>
                  <a:lnTo>
                    <a:pt x="354616" y="104948"/>
                  </a:lnTo>
                  <a:cubicBezTo>
                    <a:pt x="372904" y="123236"/>
                    <a:pt x="381477" y="143048"/>
                    <a:pt x="379953" y="163717"/>
                  </a:cubicBezTo>
                  <a:cubicBezTo>
                    <a:pt x="377191" y="200769"/>
                    <a:pt x="343091" y="226487"/>
                    <a:pt x="341663" y="227534"/>
                  </a:cubicBezTo>
                  <a:cubicBezTo>
                    <a:pt x="341091" y="228106"/>
                    <a:pt x="315469" y="251728"/>
                    <a:pt x="279273" y="273635"/>
                  </a:cubicBezTo>
                  <a:cubicBezTo>
                    <a:pt x="280131" y="280779"/>
                    <a:pt x="276607" y="288018"/>
                    <a:pt x="270034" y="291638"/>
                  </a:cubicBezTo>
                  <a:lnTo>
                    <a:pt x="269177" y="292114"/>
                  </a:lnTo>
                  <a:cubicBezTo>
                    <a:pt x="203264" y="327642"/>
                    <a:pt x="146876" y="330023"/>
                    <a:pt x="105919" y="299258"/>
                  </a:cubicBezTo>
                  <a:lnTo>
                    <a:pt x="97632" y="307544"/>
                  </a:lnTo>
                  <a:lnTo>
                    <a:pt x="91631" y="301544"/>
                  </a:lnTo>
                  <a:lnTo>
                    <a:pt x="31243" y="361646"/>
                  </a:lnTo>
                  <a:cubicBezTo>
                    <a:pt x="8954" y="383935"/>
                    <a:pt x="8954" y="420130"/>
                    <a:pt x="31243" y="442418"/>
                  </a:cubicBezTo>
                  <a:cubicBezTo>
                    <a:pt x="53531" y="464707"/>
                    <a:pt x="89726" y="464707"/>
                    <a:pt x="112014" y="442418"/>
                  </a:cubicBezTo>
                  <a:lnTo>
                    <a:pt x="142209" y="412224"/>
                  </a:lnTo>
                  <a:cubicBezTo>
                    <a:pt x="170022" y="384411"/>
                    <a:pt x="215361" y="384411"/>
                    <a:pt x="243174" y="412224"/>
                  </a:cubicBezTo>
                  <a:cubicBezTo>
                    <a:pt x="256699" y="425750"/>
                    <a:pt x="264129" y="443657"/>
                    <a:pt x="264034" y="462707"/>
                  </a:cubicBezTo>
                  <a:cubicBezTo>
                    <a:pt x="264034" y="477089"/>
                    <a:pt x="259747" y="490901"/>
                    <a:pt x="251842" y="502616"/>
                  </a:cubicBezTo>
                  <a:cubicBezTo>
                    <a:pt x="269654" y="522143"/>
                    <a:pt x="269082" y="552623"/>
                    <a:pt x="250222" y="571482"/>
                  </a:cubicBezTo>
                  <a:lnTo>
                    <a:pt x="250222" y="571482"/>
                  </a:lnTo>
                  <a:cubicBezTo>
                    <a:pt x="240412" y="580721"/>
                    <a:pt x="227934" y="585960"/>
                    <a:pt x="214599" y="585960"/>
                  </a:cubicBezTo>
                  <a:close/>
                  <a:moveTo>
                    <a:pt x="214599" y="500330"/>
                  </a:moveTo>
                  <a:cubicBezTo>
                    <a:pt x="205074" y="500330"/>
                    <a:pt x="196120" y="504045"/>
                    <a:pt x="189357" y="510808"/>
                  </a:cubicBezTo>
                  <a:cubicBezTo>
                    <a:pt x="182595" y="517571"/>
                    <a:pt x="178880" y="526524"/>
                    <a:pt x="178880" y="536049"/>
                  </a:cubicBezTo>
                  <a:cubicBezTo>
                    <a:pt x="178880" y="545574"/>
                    <a:pt x="182595" y="554528"/>
                    <a:pt x="189357" y="561290"/>
                  </a:cubicBezTo>
                  <a:cubicBezTo>
                    <a:pt x="203264" y="575197"/>
                    <a:pt x="225838" y="575197"/>
                    <a:pt x="239745" y="561290"/>
                  </a:cubicBezTo>
                  <a:cubicBezTo>
                    <a:pt x="253651" y="547384"/>
                    <a:pt x="253651" y="524810"/>
                    <a:pt x="239745" y="510903"/>
                  </a:cubicBezTo>
                  <a:cubicBezTo>
                    <a:pt x="233077" y="504045"/>
                    <a:pt x="224124" y="500330"/>
                    <a:pt x="214599" y="500330"/>
                  </a:cubicBezTo>
                  <a:close/>
                  <a:moveTo>
                    <a:pt x="115729" y="288971"/>
                  </a:moveTo>
                  <a:cubicBezTo>
                    <a:pt x="152020" y="314974"/>
                    <a:pt x="202693" y="311545"/>
                    <a:pt x="262700" y="279065"/>
                  </a:cubicBezTo>
                  <a:lnTo>
                    <a:pt x="263081" y="278874"/>
                  </a:lnTo>
                  <a:cubicBezTo>
                    <a:pt x="264605" y="277826"/>
                    <a:pt x="265177" y="275636"/>
                    <a:pt x="264224" y="273921"/>
                  </a:cubicBezTo>
                  <a:cubicBezTo>
                    <a:pt x="263748" y="273064"/>
                    <a:pt x="262510" y="270683"/>
                    <a:pt x="258700" y="272492"/>
                  </a:cubicBezTo>
                  <a:cubicBezTo>
                    <a:pt x="201645" y="303353"/>
                    <a:pt x="155448" y="307068"/>
                    <a:pt x="121254" y="283446"/>
                  </a:cubicBezTo>
                  <a:lnTo>
                    <a:pt x="115729" y="288971"/>
                  </a:lnTo>
                  <a:close/>
                  <a:moveTo>
                    <a:pt x="95156" y="285065"/>
                  </a:moveTo>
                  <a:lnTo>
                    <a:pt x="97346" y="287256"/>
                  </a:lnTo>
                  <a:lnTo>
                    <a:pt x="118873" y="265730"/>
                  </a:lnTo>
                  <a:lnTo>
                    <a:pt x="116682" y="263539"/>
                  </a:lnTo>
                  <a:lnTo>
                    <a:pt x="95156" y="285065"/>
                  </a:lnTo>
                  <a:close/>
                  <a:moveTo>
                    <a:pt x="101061" y="116854"/>
                  </a:moveTo>
                  <a:lnTo>
                    <a:pt x="100870" y="117235"/>
                  </a:lnTo>
                  <a:cubicBezTo>
                    <a:pt x="67533" y="178862"/>
                    <a:pt x="64866" y="230392"/>
                    <a:pt x="93060" y="266968"/>
                  </a:cubicBezTo>
                  <a:lnTo>
                    <a:pt x="98584" y="261443"/>
                  </a:lnTo>
                  <a:cubicBezTo>
                    <a:pt x="72676" y="227153"/>
                    <a:pt x="75724" y="179909"/>
                    <a:pt x="107633" y="120854"/>
                  </a:cubicBezTo>
                  <a:cubicBezTo>
                    <a:pt x="109252" y="117330"/>
                    <a:pt x="106871" y="116092"/>
                    <a:pt x="106014" y="115616"/>
                  </a:cubicBezTo>
                  <a:cubicBezTo>
                    <a:pt x="104299" y="114663"/>
                    <a:pt x="102109" y="115235"/>
                    <a:pt x="101061" y="116854"/>
                  </a:cubicBezTo>
                  <a:close/>
                  <a:moveTo>
                    <a:pt x="214599" y="568815"/>
                  </a:moveTo>
                  <a:cubicBezTo>
                    <a:pt x="214599" y="568815"/>
                    <a:pt x="214599" y="568815"/>
                    <a:pt x="214599" y="568815"/>
                  </a:cubicBezTo>
                  <a:cubicBezTo>
                    <a:pt x="205836" y="568815"/>
                    <a:pt x="197549" y="565386"/>
                    <a:pt x="191453" y="559195"/>
                  </a:cubicBezTo>
                  <a:cubicBezTo>
                    <a:pt x="178689" y="546431"/>
                    <a:pt x="178689" y="525572"/>
                    <a:pt x="191453" y="512808"/>
                  </a:cubicBezTo>
                  <a:lnTo>
                    <a:pt x="191453" y="512808"/>
                  </a:lnTo>
                  <a:cubicBezTo>
                    <a:pt x="204217" y="500045"/>
                    <a:pt x="225076" y="500045"/>
                    <a:pt x="237840" y="512808"/>
                  </a:cubicBezTo>
                  <a:cubicBezTo>
                    <a:pt x="250604" y="525572"/>
                    <a:pt x="250604" y="546431"/>
                    <a:pt x="237840" y="559195"/>
                  </a:cubicBezTo>
                  <a:cubicBezTo>
                    <a:pt x="231554" y="565386"/>
                    <a:pt x="223362" y="568815"/>
                    <a:pt x="214599" y="568815"/>
                  </a:cubicBezTo>
                  <a:close/>
                  <a:moveTo>
                    <a:pt x="201454" y="522905"/>
                  </a:moveTo>
                  <a:cubicBezTo>
                    <a:pt x="194215" y="530144"/>
                    <a:pt x="194215" y="541859"/>
                    <a:pt x="201454" y="549098"/>
                  </a:cubicBezTo>
                  <a:cubicBezTo>
                    <a:pt x="208693" y="556337"/>
                    <a:pt x="220409" y="556337"/>
                    <a:pt x="227648" y="549098"/>
                  </a:cubicBezTo>
                  <a:cubicBezTo>
                    <a:pt x="234887" y="541859"/>
                    <a:pt x="234887" y="530144"/>
                    <a:pt x="227648" y="522905"/>
                  </a:cubicBezTo>
                  <a:cubicBezTo>
                    <a:pt x="220409" y="515761"/>
                    <a:pt x="208693" y="515761"/>
                    <a:pt x="201454" y="522905"/>
                  </a:cubicBezTo>
                  <a:lnTo>
                    <a:pt x="201454" y="522905"/>
                  </a:lnTo>
                  <a:close/>
                </a:path>
              </a:pathLst>
            </a:custGeom>
            <a:grpFill/>
            <a:ln w="9525" cap="flat">
              <a:noFill/>
              <a:prstDash val="solid"/>
              <a:miter/>
            </a:ln>
          </p:spPr>
          <p:txBody>
            <a:bodyPr rtlCol="0" anchor="ctr"/>
            <a:lstStyle/>
            <a:p>
              <a:endParaRPr lang="en-US"/>
            </a:p>
          </p:txBody>
        </p:sp>
        <p:sp>
          <p:nvSpPr>
            <p:cNvPr id="147" name="Freeform: Shape 1046">
              <a:extLst>
                <a:ext uri="{FF2B5EF4-FFF2-40B4-BE49-F238E27FC236}">
                  <a16:creationId xmlns:a16="http://schemas.microsoft.com/office/drawing/2014/main" id="{0D61F25A-E5EF-4DF7-9B42-7A7D601F09B9}"/>
                </a:ext>
              </a:extLst>
            </p:cNvPr>
            <p:cNvSpPr/>
            <p:nvPr/>
          </p:nvSpPr>
          <p:spPr>
            <a:xfrm>
              <a:off x="9185345" y="135422"/>
              <a:ext cx="37644" cy="39456"/>
            </a:xfrm>
            <a:custGeom>
              <a:avLst/>
              <a:gdLst>
                <a:gd name="connsiteX0" fmla="*/ 23329 w 37644"/>
                <a:gd name="connsiteY0" fmla="*/ 39457 h 39456"/>
                <a:gd name="connsiteX1" fmla="*/ 20091 w 37644"/>
                <a:gd name="connsiteY1" fmla="*/ 39076 h 39456"/>
                <a:gd name="connsiteX2" fmla="*/ 565 w 37644"/>
                <a:gd name="connsiteY2" fmla="*/ 16787 h 39456"/>
                <a:gd name="connsiteX3" fmla="*/ 2564 w 37644"/>
                <a:gd name="connsiteY3" fmla="*/ 8500 h 39456"/>
                <a:gd name="connsiteX4" fmla="*/ 10851 w 37644"/>
                <a:gd name="connsiteY4" fmla="*/ 1642 h 39456"/>
                <a:gd name="connsiteX5" fmla="*/ 19329 w 37644"/>
                <a:gd name="connsiteY5" fmla="*/ 1166 h 39456"/>
                <a:gd name="connsiteX6" fmla="*/ 37616 w 37644"/>
                <a:gd name="connsiteY6" fmla="*/ 24598 h 39456"/>
                <a:gd name="connsiteX7" fmla="*/ 32378 w 37644"/>
                <a:gd name="connsiteY7" fmla="*/ 36123 h 39456"/>
                <a:gd name="connsiteX8" fmla="*/ 23329 w 37644"/>
                <a:gd name="connsiteY8" fmla="*/ 39457 h 39456"/>
                <a:gd name="connsiteX9" fmla="*/ 16662 w 37644"/>
                <a:gd name="connsiteY9" fmla="*/ 17073 h 39456"/>
                <a:gd name="connsiteX10" fmla="*/ 23520 w 37644"/>
                <a:gd name="connsiteY10" fmla="*/ 25169 h 39456"/>
                <a:gd name="connsiteX11" fmla="*/ 16662 w 37644"/>
                <a:gd name="connsiteY11" fmla="*/ 17073 h 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644" h="39456">
                  <a:moveTo>
                    <a:pt x="23329" y="39457"/>
                  </a:moveTo>
                  <a:cubicBezTo>
                    <a:pt x="22281" y="39457"/>
                    <a:pt x="21138" y="39361"/>
                    <a:pt x="20091" y="39076"/>
                  </a:cubicBezTo>
                  <a:cubicBezTo>
                    <a:pt x="9423" y="36409"/>
                    <a:pt x="2469" y="21359"/>
                    <a:pt x="565" y="16787"/>
                  </a:cubicBezTo>
                  <a:cubicBezTo>
                    <a:pt x="-674" y="13930"/>
                    <a:pt x="183" y="10501"/>
                    <a:pt x="2564" y="8500"/>
                  </a:cubicBezTo>
                  <a:lnTo>
                    <a:pt x="10851" y="1642"/>
                  </a:lnTo>
                  <a:cubicBezTo>
                    <a:pt x="13232" y="-358"/>
                    <a:pt x="16757" y="-548"/>
                    <a:pt x="19329" y="1166"/>
                  </a:cubicBezTo>
                  <a:cubicBezTo>
                    <a:pt x="23424" y="3928"/>
                    <a:pt x="37045" y="13644"/>
                    <a:pt x="37616" y="24598"/>
                  </a:cubicBezTo>
                  <a:cubicBezTo>
                    <a:pt x="37902" y="28979"/>
                    <a:pt x="35997" y="33075"/>
                    <a:pt x="32378" y="36123"/>
                  </a:cubicBezTo>
                  <a:cubicBezTo>
                    <a:pt x="29711" y="38314"/>
                    <a:pt x="26568" y="39457"/>
                    <a:pt x="23329" y="39457"/>
                  </a:cubicBezTo>
                  <a:close/>
                  <a:moveTo>
                    <a:pt x="16662" y="17073"/>
                  </a:moveTo>
                  <a:cubicBezTo>
                    <a:pt x="19138" y="21359"/>
                    <a:pt x="21996" y="24788"/>
                    <a:pt x="23520" y="25169"/>
                  </a:cubicBezTo>
                  <a:cubicBezTo>
                    <a:pt x="23329" y="23740"/>
                    <a:pt x="20376" y="20311"/>
                    <a:pt x="16662" y="17073"/>
                  </a:cubicBezTo>
                  <a:close/>
                </a:path>
              </a:pathLst>
            </a:custGeom>
            <a:grpFill/>
            <a:ln w="9525" cap="flat">
              <a:noFill/>
              <a:prstDash val="solid"/>
              <a:miter/>
            </a:ln>
          </p:spPr>
          <p:txBody>
            <a:bodyPr rtlCol="0" anchor="ctr"/>
            <a:lstStyle/>
            <a:p>
              <a:endParaRPr lang="en-US"/>
            </a:p>
          </p:txBody>
        </p:sp>
        <p:sp>
          <p:nvSpPr>
            <p:cNvPr id="148" name="Freeform: Shape 1047">
              <a:extLst>
                <a:ext uri="{FF2B5EF4-FFF2-40B4-BE49-F238E27FC236}">
                  <a16:creationId xmlns:a16="http://schemas.microsoft.com/office/drawing/2014/main" id="{A9138CEE-5454-4E58-AB05-4B7216B5608F}"/>
                </a:ext>
              </a:extLst>
            </p:cNvPr>
            <p:cNvSpPr/>
            <p:nvPr/>
          </p:nvSpPr>
          <p:spPr>
            <a:xfrm>
              <a:off x="9249999" y="201916"/>
              <a:ext cx="39470" cy="37637"/>
            </a:xfrm>
            <a:custGeom>
              <a:avLst/>
              <a:gdLst>
                <a:gd name="connsiteX0" fmla="*/ 25445 w 39470"/>
                <a:gd name="connsiteY0" fmla="*/ 37637 h 37637"/>
                <a:gd name="connsiteX1" fmla="*/ 22683 w 39470"/>
                <a:gd name="connsiteY1" fmla="*/ 37066 h 37637"/>
                <a:gd name="connsiteX2" fmla="*/ 394 w 39470"/>
                <a:gd name="connsiteY2" fmla="*/ 17540 h 37637"/>
                <a:gd name="connsiteX3" fmla="*/ 3442 w 39470"/>
                <a:gd name="connsiteY3" fmla="*/ 5252 h 37637"/>
                <a:gd name="connsiteX4" fmla="*/ 14873 w 39470"/>
                <a:gd name="connsiteY4" fmla="*/ 14 h 37637"/>
                <a:gd name="connsiteX5" fmla="*/ 38304 w 39470"/>
                <a:gd name="connsiteY5" fmla="*/ 18302 h 37637"/>
                <a:gd name="connsiteX6" fmla="*/ 37828 w 39470"/>
                <a:gd name="connsiteY6" fmla="*/ 26779 h 37637"/>
                <a:gd name="connsiteX7" fmla="*/ 30970 w 39470"/>
                <a:gd name="connsiteY7" fmla="*/ 35066 h 37637"/>
                <a:gd name="connsiteX8" fmla="*/ 25445 w 39470"/>
                <a:gd name="connsiteY8" fmla="*/ 37637 h 37637"/>
                <a:gd name="connsiteX9" fmla="*/ 14110 w 39470"/>
                <a:gd name="connsiteY9" fmla="*/ 14206 h 37637"/>
                <a:gd name="connsiteX10" fmla="*/ 22397 w 39470"/>
                <a:gd name="connsiteY10" fmla="*/ 20873 h 37637"/>
                <a:gd name="connsiteX11" fmla="*/ 14110 w 39470"/>
                <a:gd name="connsiteY11" fmla="*/ 14206 h 3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470" h="37637">
                  <a:moveTo>
                    <a:pt x="25445" y="37637"/>
                  </a:moveTo>
                  <a:cubicBezTo>
                    <a:pt x="24493" y="37637"/>
                    <a:pt x="23540" y="37447"/>
                    <a:pt x="22683" y="37066"/>
                  </a:cubicBezTo>
                  <a:cubicBezTo>
                    <a:pt x="18111" y="35161"/>
                    <a:pt x="2966" y="28112"/>
                    <a:pt x="394" y="17540"/>
                  </a:cubicBezTo>
                  <a:cubicBezTo>
                    <a:pt x="-653" y="13253"/>
                    <a:pt x="394" y="8872"/>
                    <a:pt x="3442" y="5252"/>
                  </a:cubicBezTo>
                  <a:cubicBezTo>
                    <a:pt x="6395" y="1633"/>
                    <a:pt x="10586" y="-177"/>
                    <a:pt x="14873" y="14"/>
                  </a:cubicBezTo>
                  <a:cubicBezTo>
                    <a:pt x="25827" y="585"/>
                    <a:pt x="35542" y="14111"/>
                    <a:pt x="38304" y="18302"/>
                  </a:cubicBezTo>
                  <a:cubicBezTo>
                    <a:pt x="40019" y="20969"/>
                    <a:pt x="39828" y="24398"/>
                    <a:pt x="37828" y="26779"/>
                  </a:cubicBezTo>
                  <a:lnTo>
                    <a:pt x="30970" y="35066"/>
                  </a:lnTo>
                  <a:cubicBezTo>
                    <a:pt x="29541" y="36685"/>
                    <a:pt x="27541" y="37637"/>
                    <a:pt x="25445" y="37637"/>
                  </a:cubicBezTo>
                  <a:close/>
                  <a:moveTo>
                    <a:pt x="14110" y="14206"/>
                  </a:moveTo>
                  <a:cubicBezTo>
                    <a:pt x="14587" y="15635"/>
                    <a:pt x="18111" y="18397"/>
                    <a:pt x="22397" y="20873"/>
                  </a:cubicBezTo>
                  <a:cubicBezTo>
                    <a:pt x="19064" y="17159"/>
                    <a:pt x="15635" y="14301"/>
                    <a:pt x="14110" y="14206"/>
                  </a:cubicBezTo>
                  <a:close/>
                </a:path>
              </a:pathLst>
            </a:custGeom>
            <a:grpFill/>
            <a:ln w="9525" cap="flat">
              <a:noFill/>
              <a:prstDash val="solid"/>
              <a:miter/>
            </a:ln>
          </p:spPr>
          <p:txBody>
            <a:bodyPr rtlCol="0" anchor="ctr"/>
            <a:lstStyle/>
            <a:p>
              <a:endParaRPr lang="en-US"/>
            </a:p>
          </p:txBody>
        </p:sp>
      </p:grpSp>
      <p:grpSp>
        <p:nvGrpSpPr>
          <p:cNvPr id="149" name="Graphic 1">
            <a:extLst>
              <a:ext uri="{FF2B5EF4-FFF2-40B4-BE49-F238E27FC236}">
                <a16:creationId xmlns:a16="http://schemas.microsoft.com/office/drawing/2014/main" id="{EA022376-5B20-4694-B3B1-725A6D5F0757}"/>
              </a:ext>
            </a:extLst>
          </p:cNvPr>
          <p:cNvGrpSpPr/>
          <p:nvPr/>
        </p:nvGrpSpPr>
        <p:grpSpPr>
          <a:xfrm>
            <a:off x="4499965" y="2300666"/>
            <a:ext cx="672268" cy="622112"/>
            <a:chOff x="5810344" y="4168044"/>
            <a:chExt cx="569404" cy="526923"/>
          </a:xfrm>
          <a:solidFill>
            <a:schemeClr val="accent1"/>
          </a:solidFill>
        </p:grpSpPr>
        <p:sp>
          <p:nvSpPr>
            <p:cNvPr id="150" name="Freeform: Shape 960">
              <a:extLst>
                <a:ext uri="{FF2B5EF4-FFF2-40B4-BE49-F238E27FC236}">
                  <a16:creationId xmlns:a16="http://schemas.microsoft.com/office/drawing/2014/main" id="{25B5A5C9-F855-4B73-AFE7-596B87A5D2A4}"/>
                </a:ext>
              </a:extLst>
            </p:cNvPr>
            <p:cNvSpPr/>
            <p:nvPr/>
          </p:nvSpPr>
          <p:spPr>
            <a:xfrm>
              <a:off x="5913976" y="4168044"/>
              <a:ext cx="392810" cy="235839"/>
            </a:xfrm>
            <a:custGeom>
              <a:avLst/>
              <a:gdLst>
                <a:gd name="connsiteX0" fmla="*/ 392811 w 392810"/>
                <a:gd name="connsiteY0" fmla="*/ 235839 h 235839"/>
                <a:gd name="connsiteX1" fmla="*/ 342328 w 392810"/>
                <a:gd name="connsiteY1" fmla="*/ 235553 h 235839"/>
                <a:gd name="connsiteX2" fmla="*/ 342328 w 392810"/>
                <a:gd name="connsiteY2" fmla="*/ 53530 h 235839"/>
                <a:gd name="connsiteX3" fmla="*/ 0 w 392810"/>
                <a:gd name="connsiteY3" fmla="*/ 53530 h 235839"/>
                <a:gd name="connsiteX4" fmla="*/ 0 w 392810"/>
                <a:gd name="connsiteY4" fmla="*/ 0 h 235839"/>
                <a:gd name="connsiteX5" fmla="*/ 392811 w 392810"/>
                <a:gd name="connsiteY5" fmla="*/ 0 h 235839"/>
                <a:gd name="connsiteX6" fmla="*/ 392811 w 392810"/>
                <a:gd name="connsiteY6" fmla="*/ 235839 h 235839"/>
                <a:gd name="connsiteX7" fmla="*/ 356616 w 392810"/>
                <a:gd name="connsiteY7" fmla="*/ 221361 h 235839"/>
                <a:gd name="connsiteX8" fmla="*/ 378523 w 392810"/>
                <a:gd name="connsiteY8" fmla="*/ 221456 h 235839"/>
                <a:gd name="connsiteX9" fmla="*/ 378523 w 392810"/>
                <a:gd name="connsiteY9" fmla="*/ 14383 h 235839"/>
                <a:gd name="connsiteX10" fmla="*/ 14288 w 392810"/>
                <a:gd name="connsiteY10" fmla="*/ 14383 h 235839"/>
                <a:gd name="connsiteX11" fmla="*/ 14288 w 392810"/>
                <a:gd name="connsiteY11" fmla="*/ 39338 h 235839"/>
                <a:gd name="connsiteX12" fmla="*/ 356616 w 392810"/>
                <a:gd name="connsiteY12" fmla="*/ 39338 h 235839"/>
                <a:gd name="connsiteX13" fmla="*/ 356616 w 392810"/>
                <a:gd name="connsiteY13" fmla="*/ 221361 h 23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2810" h="235839">
                  <a:moveTo>
                    <a:pt x="392811" y="235839"/>
                  </a:moveTo>
                  <a:lnTo>
                    <a:pt x="342328" y="235553"/>
                  </a:lnTo>
                  <a:lnTo>
                    <a:pt x="342328" y="53530"/>
                  </a:lnTo>
                  <a:lnTo>
                    <a:pt x="0" y="53530"/>
                  </a:lnTo>
                  <a:lnTo>
                    <a:pt x="0" y="0"/>
                  </a:lnTo>
                  <a:lnTo>
                    <a:pt x="392811" y="0"/>
                  </a:lnTo>
                  <a:lnTo>
                    <a:pt x="392811" y="235839"/>
                  </a:lnTo>
                  <a:close/>
                  <a:moveTo>
                    <a:pt x="356616" y="221361"/>
                  </a:moveTo>
                  <a:lnTo>
                    <a:pt x="378523" y="221456"/>
                  </a:lnTo>
                  <a:lnTo>
                    <a:pt x="378523" y="14383"/>
                  </a:lnTo>
                  <a:lnTo>
                    <a:pt x="14288" y="14383"/>
                  </a:lnTo>
                  <a:lnTo>
                    <a:pt x="14288" y="39338"/>
                  </a:lnTo>
                  <a:lnTo>
                    <a:pt x="356616" y="39338"/>
                  </a:lnTo>
                  <a:lnTo>
                    <a:pt x="356616" y="221361"/>
                  </a:lnTo>
                  <a:close/>
                </a:path>
              </a:pathLst>
            </a:custGeom>
            <a:grpFill/>
            <a:ln w="9525" cap="flat">
              <a:noFill/>
              <a:prstDash val="solid"/>
              <a:miter/>
            </a:ln>
          </p:spPr>
          <p:txBody>
            <a:bodyPr rtlCol="0" anchor="ctr"/>
            <a:lstStyle/>
            <a:p>
              <a:endParaRPr lang="en-US"/>
            </a:p>
          </p:txBody>
        </p:sp>
        <p:sp>
          <p:nvSpPr>
            <p:cNvPr id="151" name="Freeform: Shape 961">
              <a:extLst>
                <a:ext uri="{FF2B5EF4-FFF2-40B4-BE49-F238E27FC236}">
                  <a16:creationId xmlns:a16="http://schemas.microsoft.com/office/drawing/2014/main" id="{3E781F1C-A1F6-44B6-9D23-44D5FC0E8F03}"/>
                </a:ext>
              </a:extLst>
            </p:cNvPr>
            <p:cNvSpPr/>
            <p:nvPr/>
          </p:nvSpPr>
          <p:spPr>
            <a:xfrm>
              <a:off x="5877877" y="4207383"/>
              <a:ext cx="392715" cy="196310"/>
            </a:xfrm>
            <a:custGeom>
              <a:avLst/>
              <a:gdLst>
                <a:gd name="connsiteX0" fmla="*/ 392716 w 392715"/>
                <a:gd name="connsiteY0" fmla="*/ 196310 h 196310"/>
                <a:gd name="connsiteX1" fmla="*/ 221647 w 392715"/>
                <a:gd name="connsiteY1" fmla="*/ 195834 h 196310"/>
                <a:gd name="connsiteX2" fmla="*/ 163354 w 392715"/>
                <a:gd name="connsiteY2" fmla="*/ 135636 h 196310"/>
                <a:gd name="connsiteX3" fmla="*/ 0 w 392715"/>
                <a:gd name="connsiteY3" fmla="*/ 135636 h 196310"/>
                <a:gd name="connsiteX4" fmla="*/ 0 w 392715"/>
                <a:gd name="connsiteY4" fmla="*/ 0 h 196310"/>
                <a:gd name="connsiteX5" fmla="*/ 392716 w 392715"/>
                <a:gd name="connsiteY5" fmla="*/ 0 h 196310"/>
                <a:gd name="connsiteX6" fmla="*/ 392716 w 392715"/>
                <a:gd name="connsiteY6" fmla="*/ 196310 h 196310"/>
                <a:gd name="connsiteX7" fmla="*/ 227743 w 392715"/>
                <a:gd name="connsiteY7" fmla="*/ 181546 h 196310"/>
                <a:gd name="connsiteX8" fmla="*/ 378428 w 392715"/>
                <a:gd name="connsiteY8" fmla="*/ 182023 h 196310"/>
                <a:gd name="connsiteX9" fmla="*/ 378428 w 392715"/>
                <a:gd name="connsiteY9" fmla="*/ 14288 h 196310"/>
                <a:gd name="connsiteX10" fmla="*/ 14288 w 392715"/>
                <a:gd name="connsiteY10" fmla="*/ 14288 h 196310"/>
                <a:gd name="connsiteX11" fmla="*/ 14288 w 392715"/>
                <a:gd name="connsiteY11" fmla="*/ 121348 h 196310"/>
                <a:gd name="connsiteX12" fmla="*/ 169450 w 392715"/>
                <a:gd name="connsiteY12" fmla="*/ 121348 h 196310"/>
                <a:gd name="connsiteX13" fmla="*/ 227743 w 392715"/>
                <a:gd name="connsiteY13" fmla="*/ 181546 h 19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2715" h="196310">
                  <a:moveTo>
                    <a:pt x="392716" y="196310"/>
                  </a:moveTo>
                  <a:lnTo>
                    <a:pt x="221647" y="195834"/>
                  </a:lnTo>
                  <a:lnTo>
                    <a:pt x="163354" y="135636"/>
                  </a:lnTo>
                  <a:lnTo>
                    <a:pt x="0" y="135636"/>
                  </a:lnTo>
                  <a:lnTo>
                    <a:pt x="0" y="0"/>
                  </a:lnTo>
                  <a:lnTo>
                    <a:pt x="392716" y="0"/>
                  </a:lnTo>
                  <a:lnTo>
                    <a:pt x="392716" y="196310"/>
                  </a:lnTo>
                  <a:close/>
                  <a:moveTo>
                    <a:pt x="227743" y="181546"/>
                  </a:moveTo>
                  <a:lnTo>
                    <a:pt x="378428" y="182023"/>
                  </a:lnTo>
                  <a:lnTo>
                    <a:pt x="378428" y="14288"/>
                  </a:lnTo>
                  <a:lnTo>
                    <a:pt x="14288" y="14288"/>
                  </a:lnTo>
                  <a:lnTo>
                    <a:pt x="14288" y="121348"/>
                  </a:lnTo>
                  <a:lnTo>
                    <a:pt x="169450" y="121348"/>
                  </a:lnTo>
                  <a:lnTo>
                    <a:pt x="227743" y="181546"/>
                  </a:lnTo>
                  <a:close/>
                </a:path>
              </a:pathLst>
            </a:custGeom>
            <a:grpFill/>
            <a:ln w="9525" cap="flat">
              <a:noFill/>
              <a:prstDash val="solid"/>
              <a:miter/>
            </a:ln>
          </p:spPr>
          <p:txBody>
            <a:bodyPr rtlCol="0" anchor="ctr"/>
            <a:lstStyle/>
            <a:p>
              <a:endParaRPr lang="en-US"/>
            </a:p>
          </p:txBody>
        </p:sp>
        <p:sp>
          <p:nvSpPr>
            <p:cNvPr id="152" name="Freeform: Shape 962">
              <a:extLst>
                <a:ext uri="{FF2B5EF4-FFF2-40B4-BE49-F238E27FC236}">
                  <a16:creationId xmlns:a16="http://schemas.microsoft.com/office/drawing/2014/main" id="{612CD82F-A430-486B-856A-BCFAAEF80227}"/>
                </a:ext>
              </a:extLst>
            </p:cNvPr>
            <p:cNvSpPr/>
            <p:nvPr/>
          </p:nvSpPr>
          <p:spPr>
            <a:xfrm>
              <a:off x="5810344" y="4328731"/>
              <a:ext cx="569404" cy="366236"/>
            </a:xfrm>
            <a:custGeom>
              <a:avLst/>
              <a:gdLst>
                <a:gd name="connsiteX0" fmla="*/ 569405 w 569404"/>
                <a:gd name="connsiteY0" fmla="*/ 366236 h 366236"/>
                <a:gd name="connsiteX1" fmla="*/ 0 w 569404"/>
                <a:gd name="connsiteY1" fmla="*/ 366236 h 366236"/>
                <a:gd name="connsiteX2" fmla="*/ 0 w 569404"/>
                <a:gd name="connsiteY2" fmla="*/ 0 h 366236"/>
                <a:gd name="connsiteX3" fmla="*/ 236982 w 569404"/>
                <a:gd name="connsiteY3" fmla="*/ 0 h 366236"/>
                <a:gd name="connsiteX4" fmla="*/ 295275 w 569404"/>
                <a:gd name="connsiteY4" fmla="*/ 60198 h 366236"/>
                <a:gd name="connsiteX5" fmla="*/ 569405 w 569404"/>
                <a:gd name="connsiteY5" fmla="*/ 61055 h 366236"/>
                <a:gd name="connsiteX6" fmla="*/ 569405 w 569404"/>
                <a:gd name="connsiteY6" fmla="*/ 366236 h 366236"/>
                <a:gd name="connsiteX7" fmla="*/ 14288 w 569404"/>
                <a:gd name="connsiteY7" fmla="*/ 351949 h 366236"/>
                <a:gd name="connsiteX8" fmla="*/ 555117 w 569404"/>
                <a:gd name="connsiteY8" fmla="*/ 351949 h 366236"/>
                <a:gd name="connsiteX9" fmla="*/ 555117 w 569404"/>
                <a:gd name="connsiteY9" fmla="*/ 75343 h 366236"/>
                <a:gd name="connsiteX10" fmla="*/ 289179 w 569404"/>
                <a:gd name="connsiteY10" fmla="*/ 74486 h 366236"/>
                <a:gd name="connsiteX11" fmla="*/ 230886 w 569404"/>
                <a:gd name="connsiteY11" fmla="*/ 14288 h 366236"/>
                <a:gd name="connsiteX12" fmla="*/ 14288 w 569404"/>
                <a:gd name="connsiteY12" fmla="*/ 14288 h 366236"/>
                <a:gd name="connsiteX13" fmla="*/ 14288 w 569404"/>
                <a:gd name="connsiteY13" fmla="*/ 351949 h 36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9404" h="366236">
                  <a:moveTo>
                    <a:pt x="569405" y="366236"/>
                  </a:moveTo>
                  <a:lnTo>
                    <a:pt x="0" y="366236"/>
                  </a:lnTo>
                  <a:lnTo>
                    <a:pt x="0" y="0"/>
                  </a:lnTo>
                  <a:lnTo>
                    <a:pt x="236982" y="0"/>
                  </a:lnTo>
                  <a:lnTo>
                    <a:pt x="295275" y="60198"/>
                  </a:lnTo>
                  <a:lnTo>
                    <a:pt x="569405" y="61055"/>
                  </a:lnTo>
                  <a:lnTo>
                    <a:pt x="569405" y="366236"/>
                  </a:lnTo>
                  <a:close/>
                  <a:moveTo>
                    <a:pt x="14288" y="351949"/>
                  </a:moveTo>
                  <a:lnTo>
                    <a:pt x="555117" y="351949"/>
                  </a:lnTo>
                  <a:lnTo>
                    <a:pt x="555117" y="75343"/>
                  </a:lnTo>
                  <a:lnTo>
                    <a:pt x="289179" y="74486"/>
                  </a:lnTo>
                  <a:lnTo>
                    <a:pt x="230886" y="14288"/>
                  </a:lnTo>
                  <a:lnTo>
                    <a:pt x="14288" y="14288"/>
                  </a:lnTo>
                  <a:lnTo>
                    <a:pt x="14288" y="351949"/>
                  </a:lnTo>
                  <a:close/>
                </a:path>
              </a:pathLst>
            </a:custGeom>
            <a:grpFill/>
            <a:ln w="9525" cap="flat">
              <a:noFill/>
              <a:prstDash val="solid"/>
              <a:miter/>
            </a:ln>
          </p:spPr>
          <p:txBody>
            <a:bodyPr rtlCol="0" anchor="ctr"/>
            <a:lstStyle/>
            <a:p>
              <a:endParaRPr lang="en-US"/>
            </a:p>
          </p:txBody>
        </p:sp>
        <p:sp>
          <p:nvSpPr>
            <p:cNvPr id="153" name="Freeform: Shape 963">
              <a:extLst>
                <a:ext uri="{FF2B5EF4-FFF2-40B4-BE49-F238E27FC236}">
                  <a16:creationId xmlns:a16="http://schemas.microsoft.com/office/drawing/2014/main" id="{153EB7AD-1D64-4C86-8421-326753CA288F}"/>
                </a:ext>
              </a:extLst>
            </p:cNvPr>
            <p:cNvSpPr/>
            <p:nvPr/>
          </p:nvSpPr>
          <p:spPr>
            <a:xfrm>
              <a:off x="5902546" y="4448175"/>
              <a:ext cx="151161" cy="151066"/>
            </a:xfrm>
            <a:custGeom>
              <a:avLst/>
              <a:gdLst>
                <a:gd name="connsiteX0" fmla="*/ 102489 w 151161"/>
                <a:gd name="connsiteY0" fmla="*/ 151066 h 151066"/>
                <a:gd name="connsiteX1" fmla="*/ 48673 w 151161"/>
                <a:gd name="connsiteY1" fmla="*/ 151066 h 151066"/>
                <a:gd name="connsiteX2" fmla="*/ 41529 w 151161"/>
                <a:gd name="connsiteY2" fmla="*/ 143923 h 151066"/>
                <a:gd name="connsiteX3" fmla="*/ 41529 w 151161"/>
                <a:gd name="connsiteY3" fmla="*/ 109538 h 151066"/>
                <a:gd name="connsiteX4" fmla="*/ 7144 w 151161"/>
                <a:gd name="connsiteY4" fmla="*/ 109538 h 151066"/>
                <a:gd name="connsiteX5" fmla="*/ 0 w 151161"/>
                <a:gd name="connsiteY5" fmla="*/ 102394 h 151066"/>
                <a:gd name="connsiteX6" fmla="*/ 0 w 151161"/>
                <a:gd name="connsiteY6" fmla="*/ 48578 h 151066"/>
                <a:gd name="connsiteX7" fmla="*/ 7144 w 151161"/>
                <a:gd name="connsiteY7" fmla="*/ 41434 h 151066"/>
                <a:gd name="connsiteX8" fmla="*/ 41529 w 151161"/>
                <a:gd name="connsiteY8" fmla="*/ 41434 h 151066"/>
                <a:gd name="connsiteX9" fmla="*/ 41529 w 151161"/>
                <a:gd name="connsiteY9" fmla="*/ 7144 h 151066"/>
                <a:gd name="connsiteX10" fmla="*/ 48673 w 151161"/>
                <a:gd name="connsiteY10" fmla="*/ 0 h 151066"/>
                <a:gd name="connsiteX11" fmla="*/ 102489 w 151161"/>
                <a:gd name="connsiteY11" fmla="*/ 0 h 151066"/>
                <a:gd name="connsiteX12" fmla="*/ 109633 w 151161"/>
                <a:gd name="connsiteY12" fmla="*/ 7144 h 151066"/>
                <a:gd name="connsiteX13" fmla="*/ 109633 w 151161"/>
                <a:gd name="connsiteY13" fmla="*/ 41434 h 151066"/>
                <a:gd name="connsiteX14" fmla="*/ 144018 w 151161"/>
                <a:gd name="connsiteY14" fmla="*/ 41434 h 151066"/>
                <a:gd name="connsiteX15" fmla="*/ 151162 w 151161"/>
                <a:gd name="connsiteY15" fmla="*/ 48578 h 151066"/>
                <a:gd name="connsiteX16" fmla="*/ 151162 w 151161"/>
                <a:gd name="connsiteY16" fmla="*/ 102394 h 151066"/>
                <a:gd name="connsiteX17" fmla="*/ 144018 w 151161"/>
                <a:gd name="connsiteY17" fmla="*/ 109538 h 151066"/>
                <a:gd name="connsiteX18" fmla="*/ 109633 w 151161"/>
                <a:gd name="connsiteY18" fmla="*/ 109538 h 151066"/>
                <a:gd name="connsiteX19" fmla="*/ 109633 w 151161"/>
                <a:gd name="connsiteY19" fmla="*/ 143923 h 151066"/>
                <a:gd name="connsiteX20" fmla="*/ 102489 w 151161"/>
                <a:gd name="connsiteY20" fmla="*/ 151066 h 151066"/>
                <a:gd name="connsiteX21" fmla="*/ 55816 w 151161"/>
                <a:gd name="connsiteY21" fmla="*/ 136779 h 151066"/>
                <a:gd name="connsiteX22" fmla="*/ 95345 w 151161"/>
                <a:gd name="connsiteY22" fmla="*/ 136779 h 151066"/>
                <a:gd name="connsiteX23" fmla="*/ 95345 w 151161"/>
                <a:gd name="connsiteY23" fmla="*/ 102394 h 151066"/>
                <a:gd name="connsiteX24" fmla="*/ 102489 w 151161"/>
                <a:gd name="connsiteY24" fmla="*/ 95250 h 151066"/>
                <a:gd name="connsiteX25" fmla="*/ 136874 w 151161"/>
                <a:gd name="connsiteY25" fmla="*/ 95250 h 151066"/>
                <a:gd name="connsiteX26" fmla="*/ 136874 w 151161"/>
                <a:gd name="connsiteY26" fmla="*/ 55721 h 151066"/>
                <a:gd name="connsiteX27" fmla="*/ 102489 w 151161"/>
                <a:gd name="connsiteY27" fmla="*/ 55721 h 151066"/>
                <a:gd name="connsiteX28" fmla="*/ 95345 w 151161"/>
                <a:gd name="connsiteY28" fmla="*/ 48578 h 151066"/>
                <a:gd name="connsiteX29" fmla="*/ 95345 w 151161"/>
                <a:gd name="connsiteY29" fmla="*/ 14288 h 151066"/>
                <a:gd name="connsiteX30" fmla="*/ 55816 w 151161"/>
                <a:gd name="connsiteY30" fmla="*/ 14288 h 151066"/>
                <a:gd name="connsiteX31" fmla="*/ 55816 w 151161"/>
                <a:gd name="connsiteY31" fmla="*/ 48578 h 151066"/>
                <a:gd name="connsiteX32" fmla="*/ 48673 w 151161"/>
                <a:gd name="connsiteY32" fmla="*/ 55721 h 151066"/>
                <a:gd name="connsiteX33" fmla="*/ 14288 w 151161"/>
                <a:gd name="connsiteY33" fmla="*/ 55721 h 151066"/>
                <a:gd name="connsiteX34" fmla="*/ 14288 w 151161"/>
                <a:gd name="connsiteY34" fmla="*/ 95250 h 151066"/>
                <a:gd name="connsiteX35" fmla="*/ 48673 w 151161"/>
                <a:gd name="connsiteY35" fmla="*/ 95250 h 151066"/>
                <a:gd name="connsiteX36" fmla="*/ 55816 w 151161"/>
                <a:gd name="connsiteY36" fmla="*/ 102394 h 151066"/>
                <a:gd name="connsiteX37" fmla="*/ 55816 w 151161"/>
                <a:gd name="connsiteY37" fmla="*/ 136779 h 15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1161" h="151066">
                  <a:moveTo>
                    <a:pt x="102489" y="151066"/>
                  </a:moveTo>
                  <a:lnTo>
                    <a:pt x="48673" y="151066"/>
                  </a:lnTo>
                  <a:cubicBezTo>
                    <a:pt x="44768" y="151066"/>
                    <a:pt x="41529" y="147828"/>
                    <a:pt x="41529" y="143923"/>
                  </a:cubicBezTo>
                  <a:lnTo>
                    <a:pt x="41529" y="109538"/>
                  </a:lnTo>
                  <a:lnTo>
                    <a:pt x="7144" y="109538"/>
                  </a:lnTo>
                  <a:cubicBezTo>
                    <a:pt x="3238" y="109538"/>
                    <a:pt x="0" y="106299"/>
                    <a:pt x="0" y="102394"/>
                  </a:cubicBezTo>
                  <a:lnTo>
                    <a:pt x="0" y="48578"/>
                  </a:lnTo>
                  <a:cubicBezTo>
                    <a:pt x="0" y="44672"/>
                    <a:pt x="3238" y="41434"/>
                    <a:pt x="7144" y="41434"/>
                  </a:cubicBezTo>
                  <a:lnTo>
                    <a:pt x="41529" y="41434"/>
                  </a:lnTo>
                  <a:lnTo>
                    <a:pt x="41529" y="7144"/>
                  </a:lnTo>
                  <a:cubicBezTo>
                    <a:pt x="41529" y="3238"/>
                    <a:pt x="44768" y="0"/>
                    <a:pt x="48673" y="0"/>
                  </a:cubicBezTo>
                  <a:lnTo>
                    <a:pt x="102489" y="0"/>
                  </a:lnTo>
                  <a:cubicBezTo>
                    <a:pt x="106394" y="0"/>
                    <a:pt x="109633" y="3238"/>
                    <a:pt x="109633" y="7144"/>
                  </a:cubicBezTo>
                  <a:lnTo>
                    <a:pt x="109633" y="41434"/>
                  </a:lnTo>
                  <a:lnTo>
                    <a:pt x="144018" y="41434"/>
                  </a:lnTo>
                  <a:cubicBezTo>
                    <a:pt x="147923" y="41434"/>
                    <a:pt x="151162" y="44672"/>
                    <a:pt x="151162" y="48578"/>
                  </a:cubicBezTo>
                  <a:lnTo>
                    <a:pt x="151162" y="102394"/>
                  </a:lnTo>
                  <a:cubicBezTo>
                    <a:pt x="151162" y="106299"/>
                    <a:pt x="147923" y="109538"/>
                    <a:pt x="144018" y="109538"/>
                  </a:cubicBezTo>
                  <a:lnTo>
                    <a:pt x="109633" y="109538"/>
                  </a:lnTo>
                  <a:lnTo>
                    <a:pt x="109633" y="143923"/>
                  </a:lnTo>
                  <a:cubicBezTo>
                    <a:pt x="109633" y="147828"/>
                    <a:pt x="106394" y="151066"/>
                    <a:pt x="102489" y="151066"/>
                  </a:cubicBezTo>
                  <a:close/>
                  <a:moveTo>
                    <a:pt x="55816" y="136779"/>
                  </a:moveTo>
                  <a:lnTo>
                    <a:pt x="95345" y="136779"/>
                  </a:lnTo>
                  <a:lnTo>
                    <a:pt x="95345" y="102394"/>
                  </a:lnTo>
                  <a:cubicBezTo>
                    <a:pt x="95345" y="98488"/>
                    <a:pt x="98584" y="95250"/>
                    <a:pt x="102489" y="95250"/>
                  </a:cubicBezTo>
                  <a:lnTo>
                    <a:pt x="136874" y="95250"/>
                  </a:lnTo>
                  <a:lnTo>
                    <a:pt x="136874" y="55721"/>
                  </a:lnTo>
                  <a:lnTo>
                    <a:pt x="102489" y="55721"/>
                  </a:lnTo>
                  <a:cubicBezTo>
                    <a:pt x="98584" y="55721"/>
                    <a:pt x="95345" y="52483"/>
                    <a:pt x="95345" y="48578"/>
                  </a:cubicBezTo>
                  <a:lnTo>
                    <a:pt x="95345" y="14288"/>
                  </a:lnTo>
                  <a:lnTo>
                    <a:pt x="55816" y="14288"/>
                  </a:lnTo>
                  <a:lnTo>
                    <a:pt x="55816" y="48578"/>
                  </a:lnTo>
                  <a:cubicBezTo>
                    <a:pt x="55816" y="52483"/>
                    <a:pt x="52578" y="55721"/>
                    <a:pt x="48673" y="55721"/>
                  </a:cubicBezTo>
                  <a:lnTo>
                    <a:pt x="14288" y="55721"/>
                  </a:lnTo>
                  <a:lnTo>
                    <a:pt x="14288" y="95250"/>
                  </a:lnTo>
                  <a:lnTo>
                    <a:pt x="48673" y="95250"/>
                  </a:lnTo>
                  <a:cubicBezTo>
                    <a:pt x="52578" y="95250"/>
                    <a:pt x="55816" y="98488"/>
                    <a:pt x="55816" y="102394"/>
                  </a:cubicBezTo>
                  <a:lnTo>
                    <a:pt x="55816" y="136779"/>
                  </a:lnTo>
                  <a:close/>
                </a:path>
              </a:pathLst>
            </a:custGeom>
            <a:grpFill/>
            <a:ln w="9525" cap="flat">
              <a:noFill/>
              <a:prstDash val="solid"/>
              <a:miter/>
            </a:ln>
          </p:spPr>
          <p:txBody>
            <a:bodyPr rtlCol="0" anchor="ctr"/>
            <a:lstStyle/>
            <a:p>
              <a:endParaRPr lang="en-US"/>
            </a:p>
          </p:txBody>
        </p:sp>
      </p:grpSp>
      <p:cxnSp>
        <p:nvCxnSpPr>
          <p:cNvPr id="3" name="Straight Connector 2">
            <a:extLst>
              <a:ext uri="{FF2B5EF4-FFF2-40B4-BE49-F238E27FC236}">
                <a16:creationId xmlns:a16="http://schemas.microsoft.com/office/drawing/2014/main" id="{99AB92B4-563D-4618-9178-ACD7D92C86C2}"/>
              </a:ext>
            </a:extLst>
          </p:cNvPr>
          <p:cNvCxnSpPr>
            <a:cxnSpLocks/>
          </p:cNvCxnSpPr>
          <p:nvPr/>
        </p:nvCxnSpPr>
        <p:spPr>
          <a:xfrm>
            <a:off x="667323" y="1152194"/>
            <a:ext cx="10992080" cy="7796"/>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128014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5E67A3-78D7-3B4B-AF27-836E3D16B758}"/>
              </a:ext>
            </a:extLst>
          </p:cNvPr>
          <p:cNvSpPr>
            <a:spLocks noGrp="1"/>
          </p:cNvSpPr>
          <p:nvPr>
            <p:ph type="body" sz="quarter" idx="14"/>
          </p:nvPr>
        </p:nvSpPr>
        <p:spPr>
          <a:xfrm>
            <a:off x="685801" y="3703281"/>
            <a:ext cx="10820400" cy="1207639"/>
          </a:xfrm>
        </p:spPr>
        <p:txBody>
          <a:bodyPr/>
          <a:lstStyle/>
          <a:p>
            <a:r>
              <a:rPr lang="en-US" dirty="0"/>
              <a:t>A Guide To Medicare</a:t>
            </a:r>
          </a:p>
        </p:txBody>
      </p:sp>
      <p:sp>
        <p:nvSpPr>
          <p:cNvPr id="4" name="Text Placeholder 3">
            <a:extLst>
              <a:ext uri="{FF2B5EF4-FFF2-40B4-BE49-F238E27FC236}">
                <a16:creationId xmlns:a16="http://schemas.microsoft.com/office/drawing/2014/main" id="{966EF792-001D-6945-95A2-FE4F9C221AE9}"/>
              </a:ext>
            </a:extLst>
          </p:cNvPr>
          <p:cNvSpPr>
            <a:spLocks noGrp="1"/>
          </p:cNvSpPr>
          <p:nvPr>
            <p:ph type="body" sz="quarter" idx="15"/>
          </p:nvPr>
        </p:nvSpPr>
        <p:spPr>
          <a:xfrm>
            <a:off x="685809" y="5073985"/>
            <a:ext cx="10821985" cy="820659"/>
          </a:xfrm>
        </p:spPr>
        <p:txBody>
          <a:bodyPr/>
          <a:lstStyle/>
          <a:p>
            <a:r>
              <a:rPr lang="en-US" dirty="0"/>
              <a:t>Understanding the parts and plans of retiree healthcare</a:t>
            </a:r>
          </a:p>
          <a:p>
            <a:r>
              <a:rPr lang="en-US" dirty="0"/>
              <a:t>David Marsh,  CFP®, CPFA®, CRPS®, AIF®</a:t>
            </a:r>
          </a:p>
        </p:txBody>
      </p:sp>
      <p:sp>
        <p:nvSpPr>
          <p:cNvPr id="6" name="TextBox 4"/>
          <p:cNvSpPr txBox="1">
            <a:spLocks noChangeArrowheads="1"/>
          </p:cNvSpPr>
          <p:nvPr/>
        </p:nvSpPr>
        <p:spPr bwMode="auto">
          <a:xfrm>
            <a:off x="685801" y="6237767"/>
            <a:ext cx="8358962" cy="481662"/>
          </a:xfrm>
          <a:prstGeom prst="rect">
            <a:avLst/>
          </a:prstGeom>
        </p:spPr>
        <p:txBody>
          <a:bodyPr vert="horz" lIns="0" tIns="0" rIns="0" bIns="0" rtlCol="0" anchor="b">
            <a:noAutofit/>
          </a:bodyPr>
          <a:lstStyle>
            <a:defPPr>
              <a:defRPr lang="en-US"/>
            </a:defPPr>
            <a:lvl1pPr algn="ctr">
              <a:defRPr sz="900" b="0" i="0">
                <a:solidFill>
                  <a:schemeClr val="accent4"/>
                </a:solidFill>
                <a:latin typeface="Arial" panose="020B0604020202020204" pitchFamily="34" charset="0"/>
              </a:defRPr>
            </a:lvl1pPr>
          </a:lstStyle>
          <a:p>
            <a:pPr algn="l"/>
            <a:r>
              <a:rPr lang="en-US" altLang="en-US" dirty="0"/>
              <a:t>© 2025 Raymond James &amp; Associates, Inc., member New York Stock Exchange/SIPC. © 2025 Raymond James Financial Services, Inc., member FINRA/SIPC.</a:t>
            </a:r>
          </a:p>
          <a:p>
            <a:pPr algn="l"/>
            <a:r>
              <a:rPr lang="en-US" dirty="0"/>
              <a:t>Investment products are: not deposits, not FDIC/NCUA insured, not insured by any government agency, not bank guaranteed, subject to risk and may lose value.</a:t>
            </a:r>
            <a:endParaRPr lang="en-US" altLang="en-US" dirty="0"/>
          </a:p>
          <a:p>
            <a:pPr algn="l"/>
            <a:r>
              <a:rPr lang="en-US" altLang="en-US" dirty="0"/>
              <a:t>Raymond James</a:t>
            </a:r>
            <a:r>
              <a:rPr lang="en-US" altLang="en-US" baseline="30000" dirty="0"/>
              <a:t>®</a:t>
            </a:r>
            <a:r>
              <a:rPr lang="en-US" altLang="en-US" dirty="0"/>
              <a:t> is a registered trademark of Raymond James Financial, Inc. 22-GWS-1275 11/22</a:t>
            </a:r>
          </a:p>
        </p:txBody>
      </p:sp>
      <p:pic>
        <p:nvPicPr>
          <p:cNvPr id="1030" name="Picture 6"/>
          <p:cNvPicPr>
            <a:picLocks noGrp="1" noChangeAspect="1" noChangeArrowheads="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bwMode="auto">
          <a:xfrm>
            <a:off x="0" y="2"/>
            <a:ext cx="12192000" cy="3703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706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a:t>Medicare Supplement Insurance (Medigap)</a:t>
            </a:r>
          </a:p>
        </p:txBody>
      </p:sp>
      <p:sp>
        <p:nvSpPr>
          <p:cNvPr id="2" name="Footer Placeholder 1">
            <a:extLst>
              <a:ext uri="{FF2B5EF4-FFF2-40B4-BE49-F238E27FC236}">
                <a16:creationId xmlns:a16="http://schemas.microsoft.com/office/drawing/2014/main" id="{9DC089D0-D583-4906-87CF-28AC86FEB3CC}"/>
              </a:ext>
            </a:extLst>
          </p:cNvPr>
          <p:cNvSpPr>
            <a:spLocks noGrp="1"/>
          </p:cNvSpPr>
          <p:nvPr>
            <p:ph type="ftr" sz="quarter" idx="11"/>
          </p:nvPr>
        </p:nvSpPr>
        <p:spPr>
          <a:xfrm>
            <a:off x="2715066" y="6276020"/>
            <a:ext cx="5566160" cy="406063"/>
          </a:xfrm>
        </p:spPr>
        <p:txBody>
          <a:bodyPr/>
          <a:lstStyle/>
          <a:p>
            <a:r>
              <a:rPr lang="en-US" dirty="0"/>
              <a:t>* Plan F (and plan C) is not available to anyone new to Medicare in 2020 and beyond. Those already in Medicare may be able to enroll in a Plan C or F</a:t>
            </a:r>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20</a:t>
            </a:fld>
            <a:endParaRPr lang="en-US"/>
          </a:p>
        </p:txBody>
      </p:sp>
      <p:grpSp>
        <p:nvGrpSpPr>
          <p:cNvPr id="42" name="Graphic 1">
            <a:extLst>
              <a:ext uri="{FF2B5EF4-FFF2-40B4-BE49-F238E27FC236}">
                <a16:creationId xmlns:a16="http://schemas.microsoft.com/office/drawing/2014/main" id="{BEBDE6BC-3009-4C0D-BCA6-78B06B5D2F53}"/>
              </a:ext>
            </a:extLst>
          </p:cNvPr>
          <p:cNvGrpSpPr/>
          <p:nvPr/>
        </p:nvGrpSpPr>
        <p:grpSpPr>
          <a:xfrm>
            <a:off x="693339" y="1594877"/>
            <a:ext cx="668603" cy="867707"/>
            <a:chOff x="8382364" y="6165876"/>
            <a:chExt cx="436087" cy="585918"/>
          </a:xfrm>
          <a:solidFill>
            <a:srgbClr val="0B2949"/>
          </a:solidFill>
        </p:grpSpPr>
        <p:sp>
          <p:nvSpPr>
            <p:cNvPr id="43" name="Freeform: Shape 4090">
              <a:extLst>
                <a:ext uri="{FF2B5EF4-FFF2-40B4-BE49-F238E27FC236}">
                  <a16:creationId xmlns:a16="http://schemas.microsoft.com/office/drawing/2014/main" id="{621CDFB4-7188-42C1-9EA8-9D7548A7F6B6}"/>
                </a:ext>
              </a:extLst>
            </p:cNvPr>
            <p:cNvSpPr/>
            <p:nvPr/>
          </p:nvSpPr>
          <p:spPr>
            <a:xfrm>
              <a:off x="8382364" y="6165876"/>
              <a:ext cx="436087" cy="585918"/>
            </a:xfrm>
            <a:custGeom>
              <a:avLst/>
              <a:gdLst>
                <a:gd name="connsiteX0" fmla="*/ 220139 w 436087"/>
                <a:gd name="connsiteY0" fmla="*/ 585919 h 585918"/>
                <a:gd name="connsiteX1" fmla="*/ 215948 w 436087"/>
                <a:gd name="connsiteY1" fmla="*/ 585919 h 585918"/>
                <a:gd name="connsiteX2" fmla="*/ 213090 w 436087"/>
                <a:gd name="connsiteY2" fmla="*/ 585347 h 585918"/>
                <a:gd name="connsiteX3" fmla="*/ 302 w 436087"/>
                <a:gd name="connsiteY3" fmla="*/ 140339 h 585918"/>
                <a:gd name="connsiteX4" fmla="*/ 1825 w 436087"/>
                <a:gd name="connsiteY4" fmla="*/ 83665 h 585918"/>
                <a:gd name="connsiteX5" fmla="*/ 6302 w 436087"/>
                <a:gd name="connsiteY5" fmla="*/ 77189 h 585918"/>
                <a:gd name="connsiteX6" fmla="*/ 82692 w 436087"/>
                <a:gd name="connsiteY6" fmla="*/ 46137 h 585918"/>
                <a:gd name="connsiteX7" fmla="*/ 89360 w 436087"/>
                <a:gd name="connsiteY7" fmla="*/ 46804 h 585918"/>
                <a:gd name="connsiteX8" fmla="*/ 92503 w 436087"/>
                <a:gd name="connsiteY8" fmla="*/ 52709 h 585918"/>
                <a:gd name="connsiteX9" fmla="*/ 92503 w 436087"/>
                <a:gd name="connsiteY9" fmla="*/ 78618 h 585918"/>
                <a:gd name="connsiteX10" fmla="*/ 161464 w 436087"/>
                <a:gd name="connsiteY10" fmla="*/ 54234 h 585918"/>
                <a:gd name="connsiteX11" fmla="*/ 161464 w 436087"/>
                <a:gd name="connsiteY11" fmla="*/ 25468 h 585918"/>
                <a:gd name="connsiteX12" fmla="*/ 166132 w 436087"/>
                <a:gd name="connsiteY12" fmla="*/ 18800 h 585918"/>
                <a:gd name="connsiteX13" fmla="*/ 215090 w 436087"/>
                <a:gd name="connsiteY13" fmla="*/ 608 h 585918"/>
                <a:gd name="connsiteX14" fmla="*/ 219472 w 436087"/>
                <a:gd name="connsiteY14" fmla="*/ 131 h 585918"/>
                <a:gd name="connsiteX15" fmla="*/ 220900 w 436087"/>
                <a:gd name="connsiteY15" fmla="*/ 512 h 585918"/>
                <a:gd name="connsiteX16" fmla="*/ 269954 w 436087"/>
                <a:gd name="connsiteY16" fmla="*/ 18705 h 585918"/>
                <a:gd name="connsiteX17" fmla="*/ 274621 w 436087"/>
                <a:gd name="connsiteY17" fmla="*/ 25373 h 585918"/>
                <a:gd name="connsiteX18" fmla="*/ 274621 w 436087"/>
                <a:gd name="connsiteY18" fmla="*/ 54138 h 585918"/>
                <a:gd name="connsiteX19" fmla="*/ 343582 w 436087"/>
                <a:gd name="connsiteY19" fmla="*/ 78522 h 585918"/>
                <a:gd name="connsiteX20" fmla="*/ 343582 w 436087"/>
                <a:gd name="connsiteY20" fmla="*/ 52614 h 585918"/>
                <a:gd name="connsiteX21" fmla="*/ 346726 w 436087"/>
                <a:gd name="connsiteY21" fmla="*/ 46708 h 585918"/>
                <a:gd name="connsiteX22" fmla="*/ 353393 w 436087"/>
                <a:gd name="connsiteY22" fmla="*/ 46042 h 585918"/>
                <a:gd name="connsiteX23" fmla="*/ 429783 w 436087"/>
                <a:gd name="connsiteY23" fmla="*/ 77093 h 585918"/>
                <a:gd name="connsiteX24" fmla="*/ 434261 w 436087"/>
                <a:gd name="connsiteY24" fmla="*/ 83570 h 585918"/>
                <a:gd name="connsiteX25" fmla="*/ 435784 w 436087"/>
                <a:gd name="connsiteY25" fmla="*/ 140244 h 585918"/>
                <a:gd name="connsiteX26" fmla="*/ 435784 w 436087"/>
                <a:gd name="connsiteY26" fmla="*/ 140244 h 585918"/>
                <a:gd name="connsiteX27" fmla="*/ 222996 w 436087"/>
                <a:gd name="connsiteY27" fmla="*/ 585252 h 585918"/>
                <a:gd name="connsiteX28" fmla="*/ 220139 w 436087"/>
                <a:gd name="connsiteY28" fmla="*/ 585919 h 585918"/>
                <a:gd name="connsiteX29" fmla="*/ 217376 w 436087"/>
                <a:gd name="connsiteY29" fmla="*/ 571631 h 585918"/>
                <a:gd name="connsiteX30" fmla="*/ 218614 w 436087"/>
                <a:gd name="connsiteY30" fmla="*/ 571631 h 585918"/>
                <a:gd name="connsiteX31" fmla="*/ 421402 w 436087"/>
                <a:gd name="connsiteY31" fmla="*/ 140815 h 585918"/>
                <a:gd name="connsiteX32" fmla="*/ 421402 w 436087"/>
                <a:gd name="connsiteY32" fmla="*/ 140815 h 585918"/>
                <a:gd name="connsiteX33" fmla="*/ 420068 w 436087"/>
                <a:gd name="connsiteY33" fmla="*/ 88714 h 585918"/>
                <a:gd name="connsiteX34" fmla="*/ 357774 w 436087"/>
                <a:gd name="connsiteY34" fmla="*/ 63473 h 585918"/>
                <a:gd name="connsiteX35" fmla="*/ 357774 w 436087"/>
                <a:gd name="connsiteY35" fmla="*/ 88904 h 585918"/>
                <a:gd name="connsiteX36" fmla="*/ 354727 w 436087"/>
                <a:gd name="connsiteY36" fmla="*/ 94715 h 585918"/>
                <a:gd name="connsiteX37" fmla="*/ 348249 w 436087"/>
                <a:gd name="connsiteY37" fmla="*/ 95572 h 585918"/>
                <a:gd name="connsiteX38" fmla="*/ 265001 w 436087"/>
                <a:gd name="connsiteY38" fmla="*/ 66140 h 585918"/>
                <a:gd name="connsiteX39" fmla="*/ 260239 w 436087"/>
                <a:gd name="connsiteY39" fmla="*/ 59377 h 585918"/>
                <a:gd name="connsiteX40" fmla="*/ 260239 w 436087"/>
                <a:gd name="connsiteY40" fmla="*/ 30516 h 585918"/>
                <a:gd name="connsiteX41" fmla="*/ 217948 w 436087"/>
                <a:gd name="connsiteY41" fmla="*/ 14800 h 585918"/>
                <a:gd name="connsiteX42" fmla="*/ 175657 w 436087"/>
                <a:gd name="connsiteY42" fmla="*/ 30516 h 585918"/>
                <a:gd name="connsiteX43" fmla="*/ 175657 w 436087"/>
                <a:gd name="connsiteY43" fmla="*/ 59377 h 585918"/>
                <a:gd name="connsiteX44" fmla="*/ 170894 w 436087"/>
                <a:gd name="connsiteY44" fmla="*/ 66140 h 585918"/>
                <a:gd name="connsiteX45" fmla="*/ 87646 w 436087"/>
                <a:gd name="connsiteY45" fmla="*/ 95572 h 585918"/>
                <a:gd name="connsiteX46" fmla="*/ 81169 w 436087"/>
                <a:gd name="connsiteY46" fmla="*/ 94715 h 585918"/>
                <a:gd name="connsiteX47" fmla="*/ 78121 w 436087"/>
                <a:gd name="connsiteY47" fmla="*/ 88904 h 585918"/>
                <a:gd name="connsiteX48" fmla="*/ 78121 w 436087"/>
                <a:gd name="connsiteY48" fmla="*/ 63473 h 585918"/>
                <a:gd name="connsiteX49" fmla="*/ 15827 w 436087"/>
                <a:gd name="connsiteY49" fmla="*/ 88714 h 585918"/>
                <a:gd name="connsiteX50" fmla="*/ 14494 w 436087"/>
                <a:gd name="connsiteY50" fmla="*/ 140815 h 585918"/>
                <a:gd name="connsiteX51" fmla="*/ 217376 w 436087"/>
                <a:gd name="connsiteY51" fmla="*/ 571631 h 585918"/>
                <a:gd name="connsiteX52" fmla="*/ 215948 w 436087"/>
                <a:gd name="connsiteY52" fmla="*/ 542008 h 585918"/>
                <a:gd name="connsiteX53" fmla="*/ 213090 w 436087"/>
                <a:gd name="connsiteY53" fmla="*/ 541437 h 585918"/>
                <a:gd name="connsiteX54" fmla="*/ 35830 w 436087"/>
                <a:gd name="connsiteY54" fmla="*/ 138434 h 585918"/>
                <a:gd name="connsiteX55" fmla="*/ 40783 w 436087"/>
                <a:gd name="connsiteY55" fmla="*/ 132338 h 585918"/>
                <a:gd name="connsiteX56" fmla="*/ 213757 w 436087"/>
                <a:gd name="connsiteY56" fmla="*/ 77189 h 585918"/>
                <a:gd name="connsiteX57" fmla="*/ 218138 w 436087"/>
                <a:gd name="connsiteY57" fmla="*/ 77189 h 585918"/>
                <a:gd name="connsiteX58" fmla="*/ 391112 w 436087"/>
                <a:gd name="connsiteY58" fmla="*/ 132338 h 585918"/>
                <a:gd name="connsiteX59" fmla="*/ 396065 w 436087"/>
                <a:gd name="connsiteY59" fmla="*/ 138434 h 585918"/>
                <a:gd name="connsiteX60" fmla="*/ 218805 w 436087"/>
                <a:gd name="connsiteY60" fmla="*/ 541437 h 585918"/>
                <a:gd name="connsiteX61" fmla="*/ 215948 w 436087"/>
                <a:gd name="connsiteY61" fmla="*/ 542008 h 585918"/>
                <a:gd name="connsiteX62" fmla="*/ 49641 w 436087"/>
                <a:gd name="connsiteY62" fmla="*/ 144435 h 585918"/>
                <a:gd name="connsiteX63" fmla="*/ 215948 w 436087"/>
                <a:gd name="connsiteY63" fmla="*/ 527054 h 585918"/>
                <a:gd name="connsiteX64" fmla="*/ 382254 w 436087"/>
                <a:gd name="connsiteY64" fmla="*/ 144435 h 585918"/>
                <a:gd name="connsiteX65" fmla="*/ 215948 w 436087"/>
                <a:gd name="connsiteY65" fmla="*/ 91476 h 585918"/>
                <a:gd name="connsiteX66" fmla="*/ 49641 w 436087"/>
                <a:gd name="connsiteY66" fmla="*/ 144435 h 58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36087" h="585918">
                  <a:moveTo>
                    <a:pt x="220139" y="585919"/>
                  </a:moveTo>
                  <a:lnTo>
                    <a:pt x="215948" y="585919"/>
                  </a:lnTo>
                  <a:cubicBezTo>
                    <a:pt x="214995" y="585919"/>
                    <a:pt x="214043" y="585728"/>
                    <a:pt x="213090" y="585347"/>
                  </a:cubicBezTo>
                  <a:cubicBezTo>
                    <a:pt x="5826" y="496479"/>
                    <a:pt x="-2175" y="222254"/>
                    <a:pt x="302" y="140339"/>
                  </a:cubicBezTo>
                  <a:cubicBezTo>
                    <a:pt x="682" y="126623"/>
                    <a:pt x="1825" y="83665"/>
                    <a:pt x="1825" y="83665"/>
                  </a:cubicBezTo>
                  <a:cubicBezTo>
                    <a:pt x="1921" y="80808"/>
                    <a:pt x="3635" y="78332"/>
                    <a:pt x="6302" y="77189"/>
                  </a:cubicBezTo>
                  <a:lnTo>
                    <a:pt x="82692" y="46137"/>
                  </a:lnTo>
                  <a:cubicBezTo>
                    <a:pt x="84884" y="45280"/>
                    <a:pt x="87360" y="45470"/>
                    <a:pt x="89360" y="46804"/>
                  </a:cubicBezTo>
                  <a:cubicBezTo>
                    <a:pt x="91361" y="48137"/>
                    <a:pt x="92503" y="50328"/>
                    <a:pt x="92503" y="52709"/>
                  </a:cubicBezTo>
                  <a:lnTo>
                    <a:pt x="92503" y="78618"/>
                  </a:lnTo>
                  <a:lnTo>
                    <a:pt x="161464" y="54234"/>
                  </a:lnTo>
                  <a:lnTo>
                    <a:pt x="161464" y="25468"/>
                  </a:lnTo>
                  <a:cubicBezTo>
                    <a:pt x="161464" y="22515"/>
                    <a:pt x="163369" y="19848"/>
                    <a:pt x="166132" y="18800"/>
                  </a:cubicBezTo>
                  <a:lnTo>
                    <a:pt x="215090" y="608"/>
                  </a:lnTo>
                  <a:cubicBezTo>
                    <a:pt x="216424" y="36"/>
                    <a:pt x="217948" y="-154"/>
                    <a:pt x="219472" y="131"/>
                  </a:cubicBezTo>
                  <a:cubicBezTo>
                    <a:pt x="219948" y="226"/>
                    <a:pt x="220424" y="417"/>
                    <a:pt x="220900" y="512"/>
                  </a:cubicBezTo>
                  <a:lnTo>
                    <a:pt x="269954" y="18705"/>
                  </a:lnTo>
                  <a:cubicBezTo>
                    <a:pt x="272716" y="19753"/>
                    <a:pt x="274621" y="22420"/>
                    <a:pt x="274621" y="25373"/>
                  </a:cubicBezTo>
                  <a:lnTo>
                    <a:pt x="274621" y="54138"/>
                  </a:lnTo>
                  <a:lnTo>
                    <a:pt x="343582" y="78522"/>
                  </a:lnTo>
                  <a:lnTo>
                    <a:pt x="343582" y="52614"/>
                  </a:lnTo>
                  <a:cubicBezTo>
                    <a:pt x="343582" y="50233"/>
                    <a:pt x="344725" y="48042"/>
                    <a:pt x="346726" y="46708"/>
                  </a:cubicBezTo>
                  <a:cubicBezTo>
                    <a:pt x="348726" y="45375"/>
                    <a:pt x="351202" y="45089"/>
                    <a:pt x="353393" y="46042"/>
                  </a:cubicBezTo>
                  <a:lnTo>
                    <a:pt x="429783" y="77093"/>
                  </a:lnTo>
                  <a:cubicBezTo>
                    <a:pt x="432451" y="78141"/>
                    <a:pt x="434165" y="80713"/>
                    <a:pt x="434261" y="83570"/>
                  </a:cubicBezTo>
                  <a:cubicBezTo>
                    <a:pt x="434261" y="83570"/>
                    <a:pt x="435308" y="126528"/>
                    <a:pt x="435784" y="140244"/>
                  </a:cubicBezTo>
                  <a:lnTo>
                    <a:pt x="435784" y="140244"/>
                  </a:lnTo>
                  <a:cubicBezTo>
                    <a:pt x="438261" y="222159"/>
                    <a:pt x="430355" y="496384"/>
                    <a:pt x="222996" y="585252"/>
                  </a:cubicBezTo>
                  <a:cubicBezTo>
                    <a:pt x="222043" y="585728"/>
                    <a:pt x="221091" y="585919"/>
                    <a:pt x="220139" y="585919"/>
                  </a:cubicBezTo>
                  <a:close/>
                  <a:moveTo>
                    <a:pt x="217376" y="571631"/>
                  </a:moveTo>
                  <a:lnTo>
                    <a:pt x="218614" y="571631"/>
                  </a:lnTo>
                  <a:cubicBezTo>
                    <a:pt x="416353" y="485716"/>
                    <a:pt x="423878" y="220254"/>
                    <a:pt x="421402" y="140815"/>
                  </a:cubicBezTo>
                  <a:lnTo>
                    <a:pt x="421402" y="140815"/>
                  </a:lnTo>
                  <a:cubicBezTo>
                    <a:pt x="421116" y="129861"/>
                    <a:pt x="420354" y="100239"/>
                    <a:pt x="420068" y="88714"/>
                  </a:cubicBezTo>
                  <a:lnTo>
                    <a:pt x="357774" y="63473"/>
                  </a:lnTo>
                  <a:lnTo>
                    <a:pt x="357774" y="88904"/>
                  </a:lnTo>
                  <a:cubicBezTo>
                    <a:pt x="357774" y="91190"/>
                    <a:pt x="356632" y="93381"/>
                    <a:pt x="354727" y="94715"/>
                  </a:cubicBezTo>
                  <a:cubicBezTo>
                    <a:pt x="352822" y="96048"/>
                    <a:pt x="350441" y="96429"/>
                    <a:pt x="348249" y="95572"/>
                  </a:cubicBezTo>
                  <a:lnTo>
                    <a:pt x="265001" y="66140"/>
                  </a:lnTo>
                  <a:cubicBezTo>
                    <a:pt x="262144" y="65092"/>
                    <a:pt x="260239" y="62425"/>
                    <a:pt x="260239" y="59377"/>
                  </a:cubicBezTo>
                  <a:lnTo>
                    <a:pt x="260239" y="30516"/>
                  </a:lnTo>
                  <a:lnTo>
                    <a:pt x="217948" y="14800"/>
                  </a:lnTo>
                  <a:lnTo>
                    <a:pt x="175657" y="30516"/>
                  </a:lnTo>
                  <a:lnTo>
                    <a:pt x="175657" y="59377"/>
                  </a:lnTo>
                  <a:cubicBezTo>
                    <a:pt x="175657" y="62425"/>
                    <a:pt x="173752" y="65092"/>
                    <a:pt x="170894" y="66140"/>
                  </a:cubicBezTo>
                  <a:lnTo>
                    <a:pt x="87646" y="95572"/>
                  </a:lnTo>
                  <a:cubicBezTo>
                    <a:pt x="85455" y="96334"/>
                    <a:pt x="83074" y="95953"/>
                    <a:pt x="81169" y="94715"/>
                  </a:cubicBezTo>
                  <a:cubicBezTo>
                    <a:pt x="79264" y="93381"/>
                    <a:pt x="78121" y="91190"/>
                    <a:pt x="78121" y="88904"/>
                  </a:cubicBezTo>
                  <a:lnTo>
                    <a:pt x="78121" y="63473"/>
                  </a:lnTo>
                  <a:lnTo>
                    <a:pt x="15827" y="88714"/>
                  </a:lnTo>
                  <a:cubicBezTo>
                    <a:pt x="15541" y="100239"/>
                    <a:pt x="14780" y="129861"/>
                    <a:pt x="14494" y="140815"/>
                  </a:cubicBezTo>
                  <a:cubicBezTo>
                    <a:pt x="12208" y="220254"/>
                    <a:pt x="19732" y="485716"/>
                    <a:pt x="217376" y="571631"/>
                  </a:cubicBezTo>
                  <a:close/>
                  <a:moveTo>
                    <a:pt x="215948" y="542008"/>
                  </a:moveTo>
                  <a:cubicBezTo>
                    <a:pt x="214995" y="542008"/>
                    <a:pt x="214043" y="541818"/>
                    <a:pt x="213090" y="541437"/>
                  </a:cubicBezTo>
                  <a:cubicBezTo>
                    <a:pt x="6302" y="452855"/>
                    <a:pt x="35449" y="141578"/>
                    <a:pt x="35830" y="138434"/>
                  </a:cubicBezTo>
                  <a:cubicBezTo>
                    <a:pt x="36116" y="135577"/>
                    <a:pt x="38021" y="133196"/>
                    <a:pt x="40783" y="132338"/>
                  </a:cubicBezTo>
                  <a:lnTo>
                    <a:pt x="213757" y="77189"/>
                  </a:lnTo>
                  <a:cubicBezTo>
                    <a:pt x="215186" y="76712"/>
                    <a:pt x="216709" y="76712"/>
                    <a:pt x="218138" y="77189"/>
                  </a:cubicBezTo>
                  <a:lnTo>
                    <a:pt x="391112" y="132338"/>
                  </a:lnTo>
                  <a:cubicBezTo>
                    <a:pt x="393875" y="133196"/>
                    <a:pt x="395780" y="135577"/>
                    <a:pt x="396065" y="138434"/>
                  </a:cubicBezTo>
                  <a:cubicBezTo>
                    <a:pt x="396351" y="141578"/>
                    <a:pt x="425592" y="452855"/>
                    <a:pt x="218805" y="541437"/>
                  </a:cubicBezTo>
                  <a:cubicBezTo>
                    <a:pt x="217852" y="541818"/>
                    <a:pt x="216900" y="542008"/>
                    <a:pt x="215948" y="542008"/>
                  </a:cubicBezTo>
                  <a:close/>
                  <a:moveTo>
                    <a:pt x="49641" y="144435"/>
                  </a:moveTo>
                  <a:cubicBezTo>
                    <a:pt x="46974" y="182726"/>
                    <a:pt x="35163" y="446854"/>
                    <a:pt x="215948" y="527054"/>
                  </a:cubicBezTo>
                  <a:cubicBezTo>
                    <a:pt x="396827" y="446854"/>
                    <a:pt x="384921" y="182821"/>
                    <a:pt x="382254" y="144435"/>
                  </a:cubicBezTo>
                  <a:lnTo>
                    <a:pt x="215948" y="91476"/>
                  </a:lnTo>
                  <a:lnTo>
                    <a:pt x="49641" y="14443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sp>
          <p:nvSpPr>
            <p:cNvPr id="44" name="Freeform: Shape 4091">
              <a:extLst>
                <a:ext uri="{FF2B5EF4-FFF2-40B4-BE49-F238E27FC236}">
                  <a16:creationId xmlns:a16="http://schemas.microsoft.com/office/drawing/2014/main" id="{9D4463F9-4661-44D7-8268-EF414BBBBF4C}"/>
                </a:ext>
              </a:extLst>
            </p:cNvPr>
            <p:cNvSpPr/>
            <p:nvPr/>
          </p:nvSpPr>
          <p:spPr>
            <a:xfrm>
              <a:off x="8436768" y="6249828"/>
              <a:ext cx="323087" cy="450913"/>
            </a:xfrm>
            <a:custGeom>
              <a:avLst/>
              <a:gdLst>
                <a:gd name="connsiteX0" fmla="*/ 168688 w 323087"/>
                <a:gd name="connsiteY0" fmla="*/ 450913 h 450913"/>
                <a:gd name="connsiteX1" fmla="*/ 154400 w 323087"/>
                <a:gd name="connsiteY1" fmla="*/ 450913 h 450913"/>
                <a:gd name="connsiteX2" fmla="*/ 154400 w 323087"/>
                <a:gd name="connsiteY2" fmla="*/ 234791 h 450913"/>
                <a:gd name="connsiteX3" fmla="*/ 0 w 323087"/>
                <a:gd name="connsiteY3" fmla="*/ 234791 h 450913"/>
                <a:gd name="connsiteX4" fmla="*/ 0 w 323087"/>
                <a:gd name="connsiteY4" fmla="*/ 220503 h 450913"/>
                <a:gd name="connsiteX5" fmla="*/ 154400 w 323087"/>
                <a:gd name="connsiteY5" fmla="*/ 220503 h 450913"/>
                <a:gd name="connsiteX6" fmla="*/ 154400 w 323087"/>
                <a:gd name="connsiteY6" fmla="*/ 0 h 450913"/>
                <a:gd name="connsiteX7" fmla="*/ 168688 w 323087"/>
                <a:gd name="connsiteY7" fmla="*/ 0 h 450913"/>
                <a:gd name="connsiteX8" fmla="*/ 168688 w 323087"/>
                <a:gd name="connsiteY8" fmla="*/ 220503 h 450913"/>
                <a:gd name="connsiteX9" fmla="*/ 323088 w 323087"/>
                <a:gd name="connsiteY9" fmla="*/ 220503 h 450913"/>
                <a:gd name="connsiteX10" fmla="*/ 323088 w 323087"/>
                <a:gd name="connsiteY10" fmla="*/ 234791 h 450913"/>
                <a:gd name="connsiteX11" fmla="*/ 168688 w 323087"/>
                <a:gd name="connsiteY11" fmla="*/ 234791 h 45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087" h="450913">
                  <a:moveTo>
                    <a:pt x="168688" y="450913"/>
                  </a:moveTo>
                  <a:lnTo>
                    <a:pt x="154400" y="450913"/>
                  </a:lnTo>
                  <a:lnTo>
                    <a:pt x="154400" y="234791"/>
                  </a:lnTo>
                  <a:lnTo>
                    <a:pt x="0" y="234791"/>
                  </a:lnTo>
                  <a:lnTo>
                    <a:pt x="0" y="220503"/>
                  </a:lnTo>
                  <a:lnTo>
                    <a:pt x="154400" y="220503"/>
                  </a:lnTo>
                  <a:lnTo>
                    <a:pt x="154400" y="0"/>
                  </a:lnTo>
                  <a:lnTo>
                    <a:pt x="168688" y="0"/>
                  </a:lnTo>
                  <a:lnTo>
                    <a:pt x="168688" y="220503"/>
                  </a:lnTo>
                  <a:lnTo>
                    <a:pt x="323088" y="220503"/>
                  </a:lnTo>
                  <a:lnTo>
                    <a:pt x="323088" y="234791"/>
                  </a:lnTo>
                  <a:lnTo>
                    <a:pt x="168688" y="234791"/>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grpSp>
      <p:sp>
        <p:nvSpPr>
          <p:cNvPr id="45" name="Content Placeholder 10">
            <a:extLst>
              <a:ext uri="{FF2B5EF4-FFF2-40B4-BE49-F238E27FC236}">
                <a16:creationId xmlns:a16="http://schemas.microsoft.com/office/drawing/2014/main" id="{BC5739CE-6C65-4E25-92C8-B98FABCAF945}"/>
              </a:ext>
            </a:extLst>
          </p:cNvPr>
          <p:cNvSpPr txBox="1">
            <a:spLocks/>
          </p:cNvSpPr>
          <p:nvPr/>
        </p:nvSpPr>
        <p:spPr>
          <a:xfrm>
            <a:off x="1641402" y="1844032"/>
            <a:ext cx="4509068" cy="3663525"/>
          </a:xfrm>
          <a:prstGeom prst="rect">
            <a:avLst/>
          </a:prstGeom>
        </p:spPr>
        <p:txBody>
          <a:bodyPr vert="horz" lIns="0" tIns="0" rIns="0" bIns="0" numCol="1" rtlCol="0">
            <a:noAutofit/>
          </a:bodyPr>
          <a:lst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400" dirty="0">
                <a:solidFill>
                  <a:srgbClr val="5489B6"/>
                </a:solidFill>
              </a:rPr>
              <a:t>Medicare Supplement Insurance</a:t>
            </a:r>
          </a:p>
          <a:p>
            <a:pPr lvl="0"/>
            <a:r>
              <a:rPr lang="en-US" sz="2000" dirty="0">
                <a:solidFill>
                  <a:srgbClr val="5C5E5B"/>
                </a:solidFill>
              </a:rPr>
              <a:t>Helps reduce out-of-pocket expenses for Parts A and B</a:t>
            </a:r>
          </a:p>
          <a:p>
            <a:pPr lvl="0"/>
            <a:r>
              <a:rPr lang="en-US" sz="2000" dirty="0">
                <a:solidFill>
                  <a:srgbClr val="5C5E5B"/>
                </a:solidFill>
              </a:rPr>
              <a:t>10 different Medigap plans that are identified by letters A-N</a:t>
            </a:r>
          </a:p>
          <a:p>
            <a:pPr lvl="0"/>
            <a:r>
              <a:rPr lang="en-US" sz="2000" dirty="0">
                <a:solidFill>
                  <a:srgbClr val="5C5E5B"/>
                </a:solidFill>
              </a:rPr>
              <a:t>Policies are offered by private insurance companies</a:t>
            </a:r>
          </a:p>
          <a:p>
            <a:pPr lvl="0"/>
            <a:r>
              <a:rPr lang="en-US" sz="2000" dirty="0">
                <a:solidFill>
                  <a:srgbClr val="5C5E5B"/>
                </a:solidFill>
              </a:rPr>
              <a:t>Policies that have more generous coverage have higher premiums</a:t>
            </a:r>
          </a:p>
        </p:txBody>
      </p:sp>
      <p:sp>
        <p:nvSpPr>
          <p:cNvPr id="15" name="Rectangle: Rounded Corners 37">
            <a:extLst>
              <a:ext uri="{FF2B5EF4-FFF2-40B4-BE49-F238E27FC236}">
                <a16:creationId xmlns:a16="http://schemas.microsoft.com/office/drawing/2014/main" id="{D916513C-444B-0F4D-848E-CF24A5C6741A}"/>
              </a:ext>
            </a:extLst>
          </p:cNvPr>
          <p:cNvSpPr/>
          <p:nvPr/>
        </p:nvSpPr>
        <p:spPr>
          <a:xfrm>
            <a:off x="6947416" y="1863516"/>
            <a:ext cx="1903967" cy="1483235"/>
          </a:xfrm>
          <a:prstGeom prst="roundRect">
            <a:avLst>
              <a:gd name="adj" fmla="val 154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6" name="Content Placeholder 11">
            <a:extLst>
              <a:ext uri="{FF2B5EF4-FFF2-40B4-BE49-F238E27FC236}">
                <a16:creationId xmlns:a16="http://schemas.microsoft.com/office/drawing/2014/main" id="{E0881E10-2429-C64A-AFBD-EBD96F65BFBB}"/>
              </a:ext>
            </a:extLst>
          </p:cNvPr>
          <p:cNvSpPr txBox="1">
            <a:spLocks/>
          </p:cNvSpPr>
          <p:nvPr/>
        </p:nvSpPr>
        <p:spPr>
          <a:xfrm>
            <a:off x="7057338" y="1652477"/>
            <a:ext cx="1362545" cy="247203"/>
          </a:xfrm>
          <a:prstGeom prst="rect">
            <a:avLst/>
          </a:prstGeom>
          <a:solidFill>
            <a:schemeClr val="bg1"/>
          </a:solidFill>
        </p:spPr>
        <p:txBody>
          <a:bodyPr vert="horz" lIns="0" tIns="0" rIns="0" bIns="0" rtlCol="0">
            <a:noAutofit/>
          </a:bodyPr>
          <a:lst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dirty="0">
                <a:solidFill>
                  <a:schemeClr val="tx2"/>
                </a:solidFill>
              </a:rPr>
              <a:t>Premiums vary significantly</a:t>
            </a:r>
          </a:p>
        </p:txBody>
      </p:sp>
      <p:sp>
        <p:nvSpPr>
          <p:cNvPr id="17" name="Freeform 16"/>
          <p:cNvSpPr/>
          <p:nvPr/>
        </p:nvSpPr>
        <p:spPr>
          <a:xfrm flipH="1">
            <a:off x="7057337" y="2380883"/>
            <a:ext cx="1501075" cy="646331"/>
          </a:xfrm>
          <a:custGeom>
            <a:avLst/>
            <a:gdLst>
              <a:gd name="connsiteX0" fmla="*/ 0 w 2150541"/>
              <a:gd name="connsiteY0" fmla="*/ 0 h 1075270"/>
              <a:gd name="connsiteX1" fmla="*/ 2150541 w 2150541"/>
              <a:gd name="connsiteY1" fmla="*/ 0 h 1075270"/>
              <a:gd name="connsiteX2" fmla="*/ 2150541 w 2150541"/>
              <a:gd name="connsiteY2" fmla="*/ 1075270 h 1075270"/>
              <a:gd name="connsiteX3" fmla="*/ 0 w 2150541"/>
              <a:gd name="connsiteY3" fmla="*/ 1075270 h 1075270"/>
              <a:gd name="connsiteX4" fmla="*/ 0 w 2150541"/>
              <a:gd name="connsiteY4" fmla="*/ 0 h 107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41" h="1075270">
                <a:moveTo>
                  <a:pt x="0" y="0"/>
                </a:moveTo>
                <a:lnTo>
                  <a:pt x="2150541" y="0"/>
                </a:lnTo>
                <a:lnTo>
                  <a:pt x="2150541" y="1075270"/>
                </a:lnTo>
                <a:lnTo>
                  <a:pt x="0" y="1075270"/>
                </a:lnTo>
                <a:lnTo>
                  <a:pt x="0" y="0"/>
                </a:lnTo>
                <a:close/>
              </a:path>
            </a:pathLst>
          </a:cu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1">
            <a:spAutoFit/>
          </a:bodyPr>
          <a:lstStyle/>
          <a:p>
            <a:pPr lvl="0" defTabSz="800100">
              <a:spcBef>
                <a:spcPct val="0"/>
              </a:spcBef>
            </a:pPr>
            <a:r>
              <a:rPr lang="en-US" sz="1400" dirty="0">
                <a:solidFill>
                  <a:schemeClr val="tx1"/>
                </a:solidFill>
              </a:rPr>
              <a:t>by geography, age, plan type and provider</a:t>
            </a:r>
            <a:endParaRPr lang="en-US" sz="1400" kern="1200" dirty="0">
              <a:solidFill>
                <a:schemeClr val="tx1"/>
              </a:solidFill>
            </a:endParaRPr>
          </a:p>
        </p:txBody>
      </p:sp>
      <p:sp>
        <p:nvSpPr>
          <p:cNvPr id="19" name="Rectangle: Rounded Corners 37">
            <a:extLst>
              <a:ext uri="{FF2B5EF4-FFF2-40B4-BE49-F238E27FC236}">
                <a16:creationId xmlns:a16="http://schemas.microsoft.com/office/drawing/2014/main" id="{D916513C-444B-0F4D-848E-CF24A5C6741A}"/>
              </a:ext>
            </a:extLst>
          </p:cNvPr>
          <p:cNvSpPr/>
          <p:nvPr/>
        </p:nvSpPr>
        <p:spPr>
          <a:xfrm>
            <a:off x="9111667" y="2829099"/>
            <a:ext cx="1903967" cy="1483235"/>
          </a:xfrm>
          <a:prstGeom prst="roundRect">
            <a:avLst>
              <a:gd name="adj" fmla="val 154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0" name="Content Placeholder 11">
            <a:extLst>
              <a:ext uri="{FF2B5EF4-FFF2-40B4-BE49-F238E27FC236}">
                <a16:creationId xmlns:a16="http://schemas.microsoft.com/office/drawing/2014/main" id="{E0881E10-2429-C64A-AFBD-EBD96F65BFBB}"/>
              </a:ext>
            </a:extLst>
          </p:cNvPr>
          <p:cNvSpPr txBox="1">
            <a:spLocks/>
          </p:cNvSpPr>
          <p:nvPr/>
        </p:nvSpPr>
        <p:spPr>
          <a:xfrm>
            <a:off x="9153871" y="2731745"/>
            <a:ext cx="682023" cy="347567"/>
          </a:xfrm>
          <a:prstGeom prst="rect">
            <a:avLst/>
          </a:prstGeom>
          <a:solidFill>
            <a:schemeClr val="bg1"/>
          </a:solidFill>
        </p:spPr>
        <p:txBody>
          <a:bodyPr vert="horz" lIns="0" tIns="0" rIns="0" bIns="0" rtlCol="0">
            <a:noAutofit/>
          </a:bodyPr>
          <a:lst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solidFill>
                  <a:schemeClr val="tx2"/>
                </a:solidFill>
              </a:rPr>
              <a:t>Plan F*</a:t>
            </a:r>
          </a:p>
        </p:txBody>
      </p:sp>
      <p:sp>
        <p:nvSpPr>
          <p:cNvPr id="21" name="Freeform 20"/>
          <p:cNvSpPr/>
          <p:nvPr/>
        </p:nvSpPr>
        <p:spPr>
          <a:xfrm flipH="1">
            <a:off x="9220681" y="3455808"/>
            <a:ext cx="1673396" cy="430887"/>
          </a:xfrm>
          <a:custGeom>
            <a:avLst/>
            <a:gdLst>
              <a:gd name="connsiteX0" fmla="*/ 0 w 2150541"/>
              <a:gd name="connsiteY0" fmla="*/ 0 h 1075270"/>
              <a:gd name="connsiteX1" fmla="*/ 2150541 w 2150541"/>
              <a:gd name="connsiteY1" fmla="*/ 0 h 1075270"/>
              <a:gd name="connsiteX2" fmla="*/ 2150541 w 2150541"/>
              <a:gd name="connsiteY2" fmla="*/ 1075270 h 1075270"/>
              <a:gd name="connsiteX3" fmla="*/ 0 w 2150541"/>
              <a:gd name="connsiteY3" fmla="*/ 1075270 h 1075270"/>
              <a:gd name="connsiteX4" fmla="*/ 0 w 2150541"/>
              <a:gd name="connsiteY4" fmla="*/ 0 h 107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41" h="1075270">
                <a:moveTo>
                  <a:pt x="0" y="0"/>
                </a:moveTo>
                <a:lnTo>
                  <a:pt x="2150541" y="0"/>
                </a:lnTo>
                <a:lnTo>
                  <a:pt x="2150541" y="1075270"/>
                </a:lnTo>
                <a:lnTo>
                  <a:pt x="0" y="1075270"/>
                </a:lnTo>
                <a:lnTo>
                  <a:pt x="0" y="0"/>
                </a:lnTo>
                <a:close/>
              </a:path>
            </a:pathLst>
          </a:cu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1">
            <a:spAutoFit/>
          </a:bodyPr>
          <a:lstStyle/>
          <a:p>
            <a:pPr lvl="0" defTabSz="800100">
              <a:spcBef>
                <a:spcPct val="0"/>
              </a:spcBef>
            </a:pPr>
            <a:r>
              <a:rPr lang="en-US" sz="1400" dirty="0">
                <a:solidFill>
                  <a:schemeClr val="tx1"/>
                </a:solidFill>
              </a:rPr>
              <a:t>Most comprehensive and expensive</a:t>
            </a:r>
            <a:endParaRPr lang="en-US" sz="1400" kern="1200" dirty="0">
              <a:solidFill>
                <a:schemeClr val="tx1"/>
              </a:solidFill>
            </a:endParaRPr>
          </a:p>
        </p:txBody>
      </p:sp>
      <p:sp>
        <p:nvSpPr>
          <p:cNvPr id="23" name="Rectangle: Rounded Corners 37">
            <a:extLst>
              <a:ext uri="{FF2B5EF4-FFF2-40B4-BE49-F238E27FC236}">
                <a16:creationId xmlns:a16="http://schemas.microsoft.com/office/drawing/2014/main" id="{D916513C-444B-0F4D-848E-CF24A5C6741A}"/>
              </a:ext>
            </a:extLst>
          </p:cNvPr>
          <p:cNvSpPr/>
          <p:nvPr/>
        </p:nvSpPr>
        <p:spPr>
          <a:xfrm>
            <a:off x="6947416" y="3774565"/>
            <a:ext cx="1903967" cy="1483235"/>
          </a:xfrm>
          <a:prstGeom prst="roundRect">
            <a:avLst>
              <a:gd name="adj" fmla="val 154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4" name="Content Placeholder 11">
            <a:extLst>
              <a:ext uri="{FF2B5EF4-FFF2-40B4-BE49-F238E27FC236}">
                <a16:creationId xmlns:a16="http://schemas.microsoft.com/office/drawing/2014/main" id="{E0881E10-2429-C64A-AFBD-EBD96F65BFBB}"/>
              </a:ext>
            </a:extLst>
          </p:cNvPr>
          <p:cNvSpPr txBox="1">
            <a:spLocks/>
          </p:cNvSpPr>
          <p:nvPr/>
        </p:nvSpPr>
        <p:spPr>
          <a:xfrm>
            <a:off x="7061135" y="3560049"/>
            <a:ext cx="1406694" cy="480002"/>
          </a:xfrm>
          <a:prstGeom prst="rect">
            <a:avLst/>
          </a:prstGeom>
          <a:solidFill>
            <a:schemeClr val="bg1"/>
          </a:solidFill>
        </p:spPr>
        <p:txBody>
          <a:bodyPr vert="horz" lIns="0" tIns="0" rIns="0" bIns="0" rtlCol="0">
            <a:noAutofit/>
          </a:bodyPr>
          <a:lst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dirty="0">
                <a:solidFill>
                  <a:schemeClr val="tx2"/>
                </a:solidFill>
              </a:rPr>
              <a:t>Determine coverage needs</a:t>
            </a:r>
          </a:p>
        </p:txBody>
      </p:sp>
      <p:sp>
        <p:nvSpPr>
          <p:cNvPr id="25" name="Freeform 24"/>
          <p:cNvSpPr/>
          <p:nvPr/>
        </p:nvSpPr>
        <p:spPr>
          <a:xfrm flipH="1">
            <a:off x="7057336" y="4293553"/>
            <a:ext cx="1549021" cy="646331"/>
          </a:xfrm>
          <a:custGeom>
            <a:avLst/>
            <a:gdLst>
              <a:gd name="connsiteX0" fmla="*/ 0 w 2150541"/>
              <a:gd name="connsiteY0" fmla="*/ 0 h 1075270"/>
              <a:gd name="connsiteX1" fmla="*/ 2150541 w 2150541"/>
              <a:gd name="connsiteY1" fmla="*/ 0 h 1075270"/>
              <a:gd name="connsiteX2" fmla="*/ 2150541 w 2150541"/>
              <a:gd name="connsiteY2" fmla="*/ 1075270 h 1075270"/>
              <a:gd name="connsiteX3" fmla="*/ 0 w 2150541"/>
              <a:gd name="connsiteY3" fmla="*/ 1075270 h 1075270"/>
              <a:gd name="connsiteX4" fmla="*/ 0 w 2150541"/>
              <a:gd name="connsiteY4" fmla="*/ 0 h 107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41" h="1075270">
                <a:moveTo>
                  <a:pt x="0" y="0"/>
                </a:moveTo>
                <a:lnTo>
                  <a:pt x="2150541" y="0"/>
                </a:lnTo>
                <a:lnTo>
                  <a:pt x="2150541" y="1075270"/>
                </a:lnTo>
                <a:lnTo>
                  <a:pt x="0" y="1075270"/>
                </a:lnTo>
                <a:lnTo>
                  <a:pt x="0" y="0"/>
                </a:lnTo>
                <a:close/>
              </a:path>
            </a:pathLst>
          </a:cu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1">
            <a:spAutoFit/>
          </a:bodyPr>
          <a:lstStyle/>
          <a:p>
            <a:pPr lvl="0" defTabSz="800100">
              <a:spcBef>
                <a:spcPct val="0"/>
              </a:spcBef>
            </a:pPr>
            <a:r>
              <a:rPr lang="en-US" sz="1400" dirty="0">
                <a:solidFill>
                  <a:schemeClr val="tx1"/>
                </a:solidFill>
              </a:rPr>
              <a:t>Shop multiple providers in your area</a:t>
            </a:r>
            <a:endParaRPr lang="en-US" sz="1400" kern="1200" dirty="0">
              <a:solidFill>
                <a:schemeClr val="tx1"/>
              </a:solidFill>
            </a:endParaRPr>
          </a:p>
        </p:txBody>
      </p:sp>
      <p:cxnSp>
        <p:nvCxnSpPr>
          <p:cNvPr id="5" name="Straight Connector 4">
            <a:extLst>
              <a:ext uri="{FF2B5EF4-FFF2-40B4-BE49-F238E27FC236}">
                <a16:creationId xmlns:a16="http://schemas.microsoft.com/office/drawing/2014/main" id="{836FFF24-E11C-4377-435C-973B3F6D3FD5}"/>
              </a:ext>
            </a:extLst>
          </p:cNvPr>
          <p:cNvCxnSpPr>
            <a:cxnSpLocks/>
          </p:cNvCxnSpPr>
          <p:nvPr/>
        </p:nvCxnSpPr>
        <p:spPr>
          <a:xfrm flipV="1">
            <a:off x="627502" y="1167063"/>
            <a:ext cx="10936995" cy="3221"/>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80514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a:t>Medigap Plans</a:t>
            </a:r>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21</a:t>
            </a:fld>
            <a:endParaRPr lang="en-US"/>
          </a:p>
        </p:txBody>
      </p:sp>
      <p:graphicFrame>
        <p:nvGraphicFramePr>
          <p:cNvPr id="8" name="Content Placeholder 12"/>
          <p:cNvGraphicFramePr>
            <a:graphicFrameLocks/>
          </p:cNvGraphicFramePr>
          <p:nvPr>
            <p:extLst>
              <p:ext uri="{D42A27DB-BD31-4B8C-83A1-F6EECF244321}">
                <p14:modId xmlns:p14="http://schemas.microsoft.com/office/powerpoint/2010/main" val="1647679464"/>
              </p:ext>
            </p:extLst>
          </p:nvPr>
        </p:nvGraphicFramePr>
        <p:xfrm>
          <a:off x="685806" y="1285381"/>
          <a:ext cx="10820394" cy="4585232"/>
        </p:xfrm>
        <a:graphic>
          <a:graphicData uri="http://schemas.openxmlformats.org/drawingml/2006/table">
            <a:tbl>
              <a:tblPr firstRow="1" bandRow="1">
                <a:tableStyleId>{6E25E649-3F16-4E02-A733-19D2CDBF48F0}</a:tableStyleId>
              </a:tblPr>
              <a:tblGrid>
                <a:gridCol w="2436514">
                  <a:extLst>
                    <a:ext uri="{9D8B030D-6E8A-4147-A177-3AD203B41FA5}">
                      <a16:colId xmlns:a16="http://schemas.microsoft.com/office/drawing/2014/main" val="20000"/>
                    </a:ext>
                  </a:extLst>
                </a:gridCol>
                <a:gridCol w="838388">
                  <a:extLst>
                    <a:ext uri="{9D8B030D-6E8A-4147-A177-3AD203B41FA5}">
                      <a16:colId xmlns:a16="http://schemas.microsoft.com/office/drawing/2014/main" val="20001"/>
                    </a:ext>
                  </a:extLst>
                </a:gridCol>
                <a:gridCol w="838388">
                  <a:extLst>
                    <a:ext uri="{9D8B030D-6E8A-4147-A177-3AD203B41FA5}">
                      <a16:colId xmlns:a16="http://schemas.microsoft.com/office/drawing/2014/main" val="20002"/>
                    </a:ext>
                  </a:extLst>
                </a:gridCol>
                <a:gridCol w="838388">
                  <a:extLst>
                    <a:ext uri="{9D8B030D-6E8A-4147-A177-3AD203B41FA5}">
                      <a16:colId xmlns:a16="http://schemas.microsoft.com/office/drawing/2014/main" val="20003"/>
                    </a:ext>
                  </a:extLst>
                </a:gridCol>
                <a:gridCol w="838388">
                  <a:extLst>
                    <a:ext uri="{9D8B030D-6E8A-4147-A177-3AD203B41FA5}">
                      <a16:colId xmlns:a16="http://schemas.microsoft.com/office/drawing/2014/main" val="20004"/>
                    </a:ext>
                  </a:extLst>
                </a:gridCol>
                <a:gridCol w="838388">
                  <a:extLst>
                    <a:ext uri="{9D8B030D-6E8A-4147-A177-3AD203B41FA5}">
                      <a16:colId xmlns:a16="http://schemas.microsoft.com/office/drawing/2014/main" val="20005"/>
                    </a:ext>
                  </a:extLst>
                </a:gridCol>
                <a:gridCol w="838388">
                  <a:extLst>
                    <a:ext uri="{9D8B030D-6E8A-4147-A177-3AD203B41FA5}">
                      <a16:colId xmlns:a16="http://schemas.microsoft.com/office/drawing/2014/main" val="20006"/>
                    </a:ext>
                  </a:extLst>
                </a:gridCol>
                <a:gridCol w="838388">
                  <a:extLst>
                    <a:ext uri="{9D8B030D-6E8A-4147-A177-3AD203B41FA5}">
                      <a16:colId xmlns:a16="http://schemas.microsoft.com/office/drawing/2014/main" val="20007"/>
                    </a:ext>
                  </a:extLst>
                </a:gridCol>
                <a:gridCol w="838388">
                  <a:extLst>
                    <a:ext uri="{9D8B030D-6E8A-4147-A177-3AD203B41FA5}">
                      <a16:colId xmlns:a16="http://schemas.microsoft.com/office/drawing/2014/main" val="20008"/>
                    </a:ext>
                  </a:extLst>
                </a:gridCol>
                <a:gridCol w="838388">
                  <a:extLst>
                    <a:ext uri="{9D8B030D-6E8A-4147-A177-3AD203B41FA5}">
                      <a16:colId xmlns:a16="http://schemas.microsoft.com/office/drawing/2014/main" val="20009"/>
                    </a:ext>
                  </a:extLst>
                </a:gridCol>
                <a:gridCol w="838388">
                  <a:extLst>
                    <a:ext uri="{9D8B030D-6E8A-4147-A177-3AD203B41FA5}">
                      <a16:colId xmlns:a16="http://schemas.microsoft.com/office/drawing/2014/main" val="20010"/>
                    </a:ext>
                  </a:extLst>
                </a:gridCol>
              </a:tblGrid>
              <a:tr h="443614">
                <a:tc>
                  <a:txBody>
                    <a:bodyPr/>
                    <a:lstStyle/>
                    <a:p>
                      <a:pPr algn="ctr"/>
                      <a:r>
                        <a:rPr lang="en-US" sz="1400" dirty="0"/>
                        <a:t>Covered benefits</a:t>
                      </a:r>
                    </a:p>
                  </a:txBody>
                  <a:tcPr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r>
                        <a:rPr lang="en-US" sz="1400" dirty="0"/>
                        <a:t>A</a:t>
                      </a:r>
                    </a:p>
                  </a:txBody>
                  <a:tcPr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r>
                        <a:rPr lang="en-US" sz="1400" dirty="0"/>
                        <a:t>B</a:t>
                      </a:r>
                    </a:p>
                  </a:txBody>
                  <a:tcPr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r>
                        <a:rPr lang="en-US" sz="1400" dirty="0"/>
                        <a:t>C</a:t>
                      </a:r>
                    </a:p>
                  </a:txBody>
                  <a:tcPr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r>
                        <a:rPr lang="en-US" sz="1400" dirty="0"/>
                        <a:t>D</a:t>
                      </a:r>
                    </a:p>
                  </a:txBody>
                  <a:tcPr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r>
                        <a:rPr lang="en-US" sz="1400" dirty="0"/>
                        <a:t>F</a:t>
                      </a:r>
                    </a:p>
                  </a:txBody>
                  <a:tcPr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r>
                        <a:rPr lang="en-US" sz="1400" dirty="0"/>
                        <a:t>G</a:t>
                      </a:r>
                    </a:p>
                  </a:txBody>
                  <a:tcPr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r>
                        <a:rPr lang="en-US" sz="1400" dirty="0"/>
                        <a:t>K</a:t>
                      </a:r>
                    </a:p>
                  </a:txBody>
                  <a:tcPr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r>
                        <a:rPr lang="en-US" sz="1400" dirty="0"/>
                        <a:t>L</a:t>
                      </a:r>
                    </a:p>
                  </a:txBody>
                  <a:tcPr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r>
                        <a:rPr lang="en-US" sz="1400" dirty="0"/>
                        <a:t>M</a:t>
                      </a:r>
                    </a:p>
                  </a:txBody>
                  <a:tcPr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r>
                        <a:rPr lang="en-US" sz="1400" dirty="0"/>
                        <a:t>N</a:t>
                      </a:r>
                    </a:p>
                  </a:txBody>
                  <a:tcPr anchor="ctr">
                    <a:lnL>
                      <a:noFill/>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14205">
                <a:tc>
                  <a:txBody>
                    <a:bodyPr/>
                    <a:lstStyle/>
                    <a:p>
                      <a:pPr algn="ctr"/>
                      <a:r>
                        <a:rPr lang="en-US" sz="1400" dirty="0"/>
                        <a:t>Part A hospital copays</a:t>
                      </a:r>
                      <a:r>
                        <a:rPr lang="en-US" sz="1400" baseline="0" dirty="0"/>
                        <a:t> plus 365 extra days</a:t>
                      </a:r>
                      <a:endParaRPr lang="en-US" sz="1400" dirty="0"/>
                    </a:p>
                  </a:txBody>
                  <a:tcPr anchor="ctr">
                    <a:lnL>
                      <a:noFill/>
                    </a:lnL>
                    <a:lnR>
                      <a:noFill/>
                    </a:lnR>
                    <a:lnT w="25400" cmpd="sng">
                      <a:noFill/>
                    </a:lnT>
                    <a:lnB>
                      <a:noFill/>
                    </a:lnB>
                    <a:lnTlToBr w="12700" cmpd="sng">
                      <a:noFill/>
                      <a:prstDash val="solid"/>
                    </a:lnTlToBr>
                    <a:lnBlToTr w="12700" cmpd="sng">
                      <a:noFill/>
                      <a:prstDash val="solid"/>
                    </a:lnBlToTr>
                  </a:tcPr>
                </a:tc>
                <a:tc>
                  <a:txBody>
                    <a:bodyPr/>
                    <a:lstStyle/>
                    <a:p>
                      <a:pPr algn="ctr"/>
                      <a:r>
                        <a:rPr lang="en-US" sz="1400" dirty="0"/>
                        <a:t>Yes</a:t>
                      </a:r>
                    </a:p>
                  </a:txBody>
                  <a:tcPr anchor="ctr">
                    <a:lnL>
                      <a:noFill/>
                    </a:lnL>
                    <a:lnR>
                      <a:noFill/>
                    </a:lnR>
                    <a:lnT w="25400" cmpd="sng">
                      <a:noFill/>
                    </a:lnT>
                    <a:lnB>
                      <a:noFill/>
                    </a:lnB>
                    <a:lnTlToBr w="12700" cmpd="sng">
                      <a:noFill/>
                      <a:prstDash val="solid"/>
                    </a:lnTlToBr>
                    <a:lnBlToTr w="12700" cmpd="sng">
                      <a:noFill/>
                      <a:prstDash val="solid"/>
                    </a:lnBlToTr>
                  </a:tcPr>
                </a:tc>
                <a:tc>
                  <a:txBody>
                    <a:bodyPr/>
                    <a:lstStyle/>
                    <a:p>
                      <a:pPr marL="0" marR="0" indent="0" algn="ctr" defTabSz="914139" rtl="0" eaLnBrk="1" fontAlgn="auto" latinLnBrk="0" hangingPunct="1">
                        <a:lnSpc>
                          <a:spcPct val="100000"/>
                        </a:lnSpc>
                        <a:spcBef>
                          <a:spcPts val="0"/>
                        </a:spcBef>
                        <a:spcAft>
                          <a:spcPts val="0"/>
                        </a:spcAft>
                        <a:buClrTx/>
                        <a:buSzTx/>
                        <a:buFontTx/>
                        <a:buNone/>
                        <a:tabLst/>
                        <a:defRPr/>
                      </a:pPr>
                      <a:r>
                        <a:rPr lang="en-US" sz="1400" dirty="0"/>
                        <a:t>Yes</a:t>
                      </a:r>
                    </a:p>
                  </a:txBody>
                  <a:tcPr anchor="ctr">
                    <a:lnL>
                      <a:noFill/>
                    </a:lnL>
                    <a:lnR>
                      <a:noFill/>
                    </a:lnR>
                    <a:lnT w="25400" cmpd="sng">
                      <a:noFill/>
                    </a:lnT>
                    <a:lnB>
                      <a:noFill/>
                    </a:lnB>
                    <a:lnTlToBr w="12700" cmpd="sng">
                      <a:noFill/>
                      <a:prstDash val="solid"/>
                    </a:lnTlToBr>
                    <a:lnBlToTr w="12700" cmpd="sng">
                      <a:noFill/>
                      <a:prstDash val="solid"/>
                    </a:lnBlToTr>
                  </a:tcPr>
                </a:tc>
                <a:tc>
                  <a:txBody>
                    <a:bodyPr/>
                    <a:lstStyle/>
                    <a:p>
                      <a:pPr marL="0" marR="0" indent="0" algn="ctr" defTabSz="914139" rtl="0" eaLnBrk="1" fontAlgn="auto" latinLnBrk="0" hangingPunct="1">
                        <a:lnSpc>
                          <a:spcPct val="100000"/>
                        </a:lnSpc>
                        <a:spcBef>
                          <a:spcPts val="0"/>
                        </a:spcBef>
                        <a:spcAft>
                          <a:spcPts val="0"/>
                        </a:spcAft>
                        <a:buClrTx/>
                        <a:buSzTx/>
                        <a:buFontTx/>
                        <a:buNone/>
                        <a:tabLst/>
                        <a:defRPr/>
                      </a:pPr>
                      <a:r>
                        <a:rPr lang="en-US" sz="1400" dirty="0"/>
                        <a:t>Yes</a:t>
                      </a:r>
                    </a:p>
                  </a:txBody>
                  <a:tcPr anchor="ctr">
                    <a:lnL>
                      <a:noFill/>
                    </a:lnL>
                    <a:lnR>
                      <a:noFill/>
                    </a:lnR>
                    <a:lnT w="25400" cmpd="sng">
                      <a:noFill/>
                    </a:lnT>
                    <a:lnB>
                      <a:noFill/>
                    </a:lnB>
                    <a:lnTlToBr w="12700" cmpd="sng">
                      <a:noFill/>
                      <a:prstDash val="solid"/>
                    </a:lnTlToBr>
                    <a:lnBlToTr w="12700" cmpd="sng">
                      <a:noFill/>
                      <a:prstDash val="solid"/>
                    </a:lnBlToTr>
                  </a:tcPr>
                </a:tc>
                <a:tc>
                  <a:txBody>
                    <a:bodyPr/>
                    <a:lstStyle/>
                    <a:p>
                      <a:pPr marL="0" marR="0" indent="0" algn="ctr" defTabSz="914139" rtl="0" eaLnBrk="1" fontAlgn="auto" latinLnBrk="0" hangingPunct="1">
                        <a:lnSpc>
                          <a:spcPct val="100000"/>
                        </a:lnSpc>
                        <a:spcBef>
                          <a:spcPts val="0"/>
                        </a:spcBef>
                        <a:spcAft>
                          <a:spcPts val="0"/>
                        </a:spcAft>
                        <a:buClrTx/>
                        <a:buSzTx/>
                        <a:buFontTx/>
                        <a:buNone/>
                        <a:tabLst/>
                        <a:defRPr/>
                      </a:pPr>
                      <a:r>
                        <a:rPr lang="en-US" sz="1400" dirty="0"/>
                        <a:t>Yes</a:t>
                      </a:r>
                    </a:p>
                  </a:txBody>
                  <a:tcPr anchor="ctr">
                    <a:lnL>
                      <a:noFill/>
                    </a:lnL>
                    <a:lnR>
                      <a:noFill/>
                    </a:lnR>
                    <a:lnT w="25400" cmpd="sng">
                      <a:noFill/>
                    </a:lnT>
                    <a:lnB>
                      <a:noFill/>
                    </a:lnB>
                    <a:lnTlToBr w="12700" cmpd="sng">
                      <a:noFill/>
                      <a:prstDash val="solid"/>
                    </a:lnTlToBr>
                    <a:lnBlToTr w="12700" cmpd="sng">
                      <a:noFill/>
                      <a:prstDash val="solid"/>
                    </a:lnBlToTr>
                  </a:tcPr>
                </a:tc>
                <a:tc>
                  <a:txBody>
                    <a:bodyPr/>
                    <a:lstStyle/>
                    <a:p>
                      <a:pPr marL="0" marR="0" indent="0" algn="ctr" defTabSz="914139" rtl="0" eaLnBrk="1" fontAlgn="auto" latinLnBrk="0" hangingPunct="1">
                        <a:lnSpc>
                          <a:spcPct val="100000"/>
                        </a:lnSpc>
                        <a:spcBef>
                          <a:spcPts val="0"/>
                        </a:spcBef>
                        <a:spcAft>
                          <a:spcPts val="0"/>
                        </a:spcAft>
                        <a:buClrTx/>
                        <a:buSzTx/>
                        <a:buFontTx/>
                        <a:buNone/>
                        <a:tabLst/>
                        <a:defRPr/>
                      </a:pPr>
                      <a:r>
                        <a:rPr lang="en-US" sz="1400" dirty="0"/>
                        <a:t>Yes</a:t>
                      </a:r>
                    </a:p>
                  </a:txBody>
                  <a:tcPr anchor="ctr">
                    <a:lnL>
                      <a:noFill/>
                    </a:lnL>
                    <a:lnR>
                      <a:noFill/>
                    </a:lnR>
                    <a:lnT w="25400" cmpd="sng">
                      <a:noFill/>
                    </a:lnT>
                    <a:lnB>
                      <a:noFill/>
                    </a:lnB>
                    <a:lnTlToBr w="12700" cmpd="sng">
                      <a:noFill/>
                      <a:prstDash val="solid"/>
                    </a:lnTlToBr>
                    <a:lnBlToTr w="12700" cmpd="sng">
                      <a:noFill/>
                      <a:prstDash val="solid"/>
                    </a:lnBlToTr>
                  </a:tcPr>
                </a:tc>
                <a:tc>
                  <a:txBody>
                    <a:bodyPr/>
                    <a:lstStyle/>
                    <a:p>
                      <a:pPr marL="0" marR="0" indent="0" algn="ctr" defTabSz="914139" rtl="0" eaLnBrk="1" fontAlgn="auto" latinLnBrk="0" hangingPunct="1">
                        <a:lnSpc>
                          <a:spcPct val="100000"/>
                        </a:lnSpc>
                        <a:spcBef>
                          <a:spcPts val="0"/>
                        </a:spcBef>
                        <a:spcAft>
                          <a:spcPts val="0"/>
                        </a:spcAft>
                        <a:buClrTx/>
                        <a:buSzTx/>
                        <a:buFontTx/>
                        <a:buNone/>
                        <a:tabLst/>
                        <a:defRPr/>
                      </a:pPr>
                      <a:r>
                        <a:rPr lang="en-US" sz="1400" dirty="0"/>
                        <a:t>Yes</a:t>
                      </a:r>
                    </a:p>
                  </a:txBody>
                  <a:tcPr anchor="ctr">
                    <a:lnL>
                      <a:noFill/>
                    </a:lnL>
                    <a:lnR>
                      <a:noFill/>
                    </a:lnR>
                    <a:lnT w="25400" cmpd="sng">
                      <a:noFill/>
                    </a:lnT>
                    <a:lnB>
                      <a:noFill/>
                    </a:lnB>
                    <a:lnTlToBr w="12700" cmpd="sng">
                      <a:noFill/>
                      <a:prstDash val="solid"/>
                    </a:lnTlToBr>
                    <a:lnBlToTr w="12700" cmpd="sng">
                      <a:noFill/>
                      <a:prstDash val="solid"/>
                    </a:lnBlToTr>
                  </a:tcPr>
                </a:tc>
                <a:tc>
                  <a:txBody>
                    <a:bodyPr/>
                    <a:lstStyle/>
                    <a:p>
                      <a:pPr marL="0" marR="0" indent="0" algn="ctr" defTabSz="914139" rtl="0" eaLnBrk="1" fontAlgn="auto" latinLnBrk="0" hangingPunct="1">
                        <a:lnSpc>
                          <a:spcPct val="100000"/>
                        </a:lnSpc>
                        <a:spcBef>
                          <a:spcPts val="0"/>
                        </a:spcBef>
                        <a:spcAft>
                          <a:spcPts val="0"/>
                        </a:spcAft>
                        <a:buClrTx/>
                        <a:buSzTx/>
                        <a:buFontTx/>
                        <a:buNone/>
                        <a:tabLst/>
                        <a:defRPr/>
                      </a:pPr>
                      <a:r>
                        <a:rPr lang="en-US" sz="1400" dirty="0"/>
                        <a:t>Yes</a:t>
                      </a:r>
                    </a:p>
                  </a:txBody>
                  <a:tcPr anchor="ctr">
                    <a:lnL>
                      <a:noFill/>
                    </a:lnL>
                    <a:lnR>
                      <a:noFill/>
                    </a:lnR>
                    <a:lnT w="25400" cmpd="sng">
                      <a:noFill/>
                    </a:lnT>
                    <a:lnB>
                      <a:noFill/>
                    </a:lnB>
                    <a:lnTlToBr w="12700" cmpd="sng">
                      <a:noFill/>
                      <a:prstDash val="solid"/>
                    </a:lnTlToBr>
                    <a:lnBlToTr w="12700" cmpd="sng">
                      <a:noFill/>
                      <a:prstDash val="solid"/>
                    </a:lnBlToTr>
                  </a:tcPr>
                </a:tc>
                <a:tc>
                  <a:txBody>
                    <a:bodyPr/>
                    <a:lstStyle/>
                    <a:p>
                      <a:pPr marL="0" marR="0" indent="0" algn="ctr" defTabSz="914139" rtl="0" eaLnBrk="1" fontAlgn="auto" latinLnBrk="0" hangingPunct="1">
                        <a:lnSpc>
                          <a:spcPct val="100000"/>
                        </a:lnSpc>
                        <a:spcBef>
                          <a:spcPts val="0"/>
                        </a:spcBef>
                        <a:spcAft>
                          <a:spcPts val="0"/>
                        </a:spcAft>
                        <a:buClrTx/>
                        <a:buSzTx/>
                        <a:buFontTx/>
                        <a:buNone/>
                        <a:tabLst/>
                        <a:defRPr/>
                      </a:pPr>
                      <a:r>
                        <a:rPr lang="en-US" sz="1400" dirty="0"/>
                        <a:t>Yes</a:t>
                      </a:r>
                    </a:p>
                  </a:txBody>
                  <a:tcPr anchor="ctr">
                    <a:lnL>
                      <a:noFill/>
                    </a:lnL>
                    <a:lnR>
                      <a:noFill/>
                    </a:lnR>
                    <a:lnT w="25400" cmpd="sng">
                      <a:noFill/>
                    </a:lnT>
                    <a:lnB>
                      <a:noFill/>
                    </a:lnB>
                    <a:lnTlToBr w="12700" cmpd="sng">
                      <a:noFill/>
                      <a:prstDash val="solid"/>
                    </a:lnTlToBr>
                    <a:lnBlToTr w="12700" cmpd="sng">
                      <a:noFill/>
                      <a:prstDash val="solid"/>
                    </a:lnBlToTr>
                  </a:tcPr>
                </a:tc>
                <a:tc>
                  <a:txBody>
                    <a:bodyPr/>
                    <a:lstStyle/>
                    <a:p>
                      <a:pPr marL="0" marR="0" indent="0" algn="ctr" defTabSz="914139" rtl="0" eaLnBrk="1" fontAlgn="auto" latinLnBrk="0" hangingPunct="1">
                        <a:lnSpc>
                          <a:spcPct val="100000"/>
                        </a:lnSpc>
                        <a:spcBef>
                          <a:spcPts val="0"/>
                        </a:spcBef>
                        <a:spcAft>
                          <a:spcPts val="0"/>
                        </a:spcAft>
                        <a:buClrTx/>
                        <a:buSzTx/>
                        <a:buFontTx/>
                        <a:buNone/>
                        <a:tabLst/>
                        <a:defRPr/>
                      </a:pPr>
                      <a:r>
                        <a:rPr lang="en-US" sz="1400" dirty="0"/>
                        <a:t>Yes</a:t>
                      </a:r>
                    </a:p>
                  </a:txBody>
                  <a:tcPr anchor="ctr">
                    <a:lnL>
                      <a:noFill/>
                    </a:lnL>
                    <a:lnR>
                      <a:noFill/>
                    </a:lnR>
                    <a:lnT w="25400" cmpd="sng">
                      <a:noFill/>
                    </a:lnT>
                    <a:lnB>
                      <a:noFill/>
                    </a:lnB>
                    <a:lnTlToBr w="12700" cmpd="sng">
                      <a:noFill/>
                      <a:prstDash val="solid"/>
                    </a:lnTlToBr>
                    <a:lnBlToTr w="12700" cmpd="sng">
                      <a:noFill/>
                      <a:prstDash val="solid"/>
                    </a:lnBlToTr>
                  </a:tcPr>
                </a:tc>
                <a:tc>
                  <a:txBody>
                    <a:bodyPr/>
                    <a:lstStyle/>
                    <a:p>
                      <a:pPr marL="0" marR="0" indent="0" algn="ctr" defTabSz="914139" rtl="0" eaLnBrk="1" fontAlgn="auto" latinLnBrk="0" hangingPunct="1">
                        <a:lnSpc>
                          <a:spcPct val="100000"/>
                        </a:lnSpc>
                        <a:spcBef>
                          <a:spcPts val="0"/>
                        </a:spcBef>
                        <a:spcAft>
                          <a:spcPts val="0"/>
                        </a:spcAft>
                        <a:buClrTx/>
                        <a:buSzTx/>
                        <a:buFontTx/>
                        <a:buNone/>
                        <a:tabLst/>
                        <a:defRPr/>
                      </a:pPr>
                      <a:r>
                        <a:rPr lang="en-US" sz="1400" dirty="0"/>
                        <a:t>Yes</a:t>
                      </a:r>
                    </a:p>
                  </a:txBody>
                  <a:tcPr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43614">
                <a:tc>
                  <a:txBody>
                    <a:bodyPr/>
                    <a:lstStyle/>
                    <a:p>
                      <a:pPr algn="ctr"/>
                      <a:r>
                        <a:rPr lang="en-US" sz="1400" dirty="0"/>
                        <a:t>Part A hospital deductible</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No</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Yes</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Yes</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Yes</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Yes</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Yes</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50%</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75%</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50%</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Yes</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43614">
                <a:tc>
                  <a:txBody>
                    <a:bodyPr/>
                    <a:lstStyle/>
                    <a:p>
                      <a:pPr algn="ctr"/>
                      <a:r>
                        <a:rPr lang="en-US" sz="1400" dirty="0"/>
                        <a:t>Part B copays</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Yes</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Yes</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Yes</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Yes</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Yes</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Yes</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50%</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75%</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Yes</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Yes</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43614">
                <a:tc>
                  <a:txBody>
                    <a:bodyPr/>
                    <a:lstStyle/>
                    <a:p>
                      <a:pPr algn="ctr"/>
                      <a:r>
                        <a:rPr lang="en-US" sz="1400" dirty="0"/>
                        <a:t>Part B deductible</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No</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No</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Yes</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No</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Yes</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No</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No</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No</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No</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No</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43614">
                <a:tc>
                  <a:txBody>
                    <a:bodyPr/>
                    <a:lstStyle/>
                    <a:p>
                      <a:pPr algn="ctr"/>
                      <a:r>
                        <a:rPr lang="en-US" sz="1400" dirty="0"/>
                        <a:t>Part B excess charges</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No</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No</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No</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No</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Yes</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Yes</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No</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No</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No</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No</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14205">
                <a:tc>
                  <a:txBody>
                    <a:bodyPr/>
                    <a:lstStyle/>
                    <a:p>
                      <a:pPr algn="ctr"/>
                      <a:r>
                        <a:rPr lang="en-US" sz="1400" dirty="0"/>
                        <a:t>Skilled nursing facility</a:t>
                      </a:r>
                      <a:br>
                        <a:rPr lang="en-US" sz="1400" dirty="0"/>
                      </a:br>
                      <a:r>
                        <a:rPr lang="en-US" sz="1400" dirty="0"/>
                        <a:t>copays</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No</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139" rtl="0" eaLnBrk="1" latinLnBrk="0" hangingPunct="1"/>
                      <a:r>
                        <a:rPr lang="en-US" sz="1400" kern="1200" dirty="0"/>
                        <a:t>Yes</a:t>
                      </a:r>
                      <a:endParaRPr lang="en-US" sz="1400" kern="1200" dirty="0">
                        <a:solidFill>
                          <a:schemeClr val="dk1"/>
                        </a:solidFill>
                        <a:latin typeface="+mn-lt"/>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139" rtl="0" eaLnBrk="1" latinLnBrk="0" hangingPunct="1"/>
                      <a:r>
                        <a:rPr lang="en-US" sz="1400" kern="1200" dirty="0"/>
                        <a:t>Yes</a:t>
                      </a:r>
                      <a:endParaRPr lang="en-US" sz="1400" kern="1200" dirty="0">
                        <a:solidFill>
                          <a:schemeClr val="dk1"/>
                        </a:solidFill>
                        <a:latin typeface="+mn-lt"/>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139" rtl="0" eaLnBrk="1" latinLnBrk="0" hangingPunct="1"/>
                      <a:r>
                        <a:rPr lang="en-US" sz="1400" kern="1200" dirty="0"/>
                        <a:t>Yes</a:t>
                      </a:r>
                      <a:endParaRPr lang="en-US" sz="1400" kern="1200" dirty="0">
                        <a:solidFill>
                          <a:schemeClr val="dk1"/>
                        </a:solidFill>
                        <a:latin typeface="+mn-lt"/>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139" rtl="0" eaLnBrk="1" latinLnBrk="0" hangingPunct="1"/>
                      <a:r>
                        <a:rPr lang="en-US" sz="1400" kern="1200" dirty="0"/>
                        <a:t>Yes</a:t>
                      </a:r>
                      <a:endParaRPr lang="en-US" sz="1400" kern="1200" dirty="0">
                        <a:solidFill>
                          <a:schemeClr val="dk1"/>
                        </a:solidFill>
                        <a:latin typeface="+mn-lt"/>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Yes</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50%</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75%</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Yes</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Yes</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43614">
                <a:tc>
                  <a:txBody>
                    <a:bodyPr/>
                    <a:lstStyle/>
                    <a:p>
                      <a:pPr algn="ctr"/>
                      <a:r>
                        <a:rPr lang="en-US" sz="1400" dirty="0"/>
                        <a:t>Hospice care copays</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Yes</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Yes</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Yes</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Yes</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Yes</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Yes</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50%</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75%</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Yes</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Yes</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43614">
                <a:tc>
                  <a:txBody>
                    <a:bodyPr/>
                    <a:lstStyle/>
                    <a:p>
                      <a:pPr algn="ctr"/>
                      <a:r>
                        <a:rPr lang="en-US" sz="1400" dirty="0"/>
                        <a:t>First three pints of blood</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Yes</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Yes</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Yes</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Yes</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Yes</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Yes</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50%</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75%</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Yes</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dirty="0"/>
                        <a:t>Yes</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43614">
                <a:tc>
                  <a:txBody>
                    <a:bodyPr/>
                    <a:lstStyle/>
                    <a:p>
                      <a:pPr algn="ctr"/>
                      <a:r>
                        <a:rPr lang="en-US" sz="1400" dirty="0"/>
                        <a:t>Emergency care abroad</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n-US" sz="1400" dirty="0"/>
                        <a:t>No</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n-US" sz="1400" dirty="0"/>
                        <a:t>No</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n-US" sz="1400" dirty="0"/>
                        <a:t>Yes</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n-US" sz="1400" dirty="0"/>
                        <a:t>Yes</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n-US" sz="1400" dirty="0"/>
                        <a:t>Yes</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n-US" sz="1400" dirty="0"/>
                        <a:t>Yes</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n-US" sz="1400" dirty="0"/>
                        <a:t>No</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n-US" sz="1400" dirty="0"/>
                        <a:t>No</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n-US" sz="1400" dirty="0"/>
                        <a:t>Yes</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n-US" sz="1400" dirty="0"/>
                        <a:t>Yes</a:t>
                      </a:r>
                    </a:p>
                  </a:txBody>
                  <a:tcPr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sp>
        <p:nvSpPr>
          <p:cNvPr id="9" name="Text Placeholder 5">
            <a:extLst>
              <a:ext uri="{FF2B5EF4-FFF2-40B4-BE49-F238E27FC236}">
                <a16:creationId xmlns:a16="http://schemas.microsoft.com/office/drawing/2014/main" id="{A4DF261A-B279-4EDC-8D56-7AF12390D5B9}"/>
              </a:ext>
            </a:extLst>
          </p:cNvPr>
          <p:cNvSpPr txBox="1">
            <a:spLocks/>
          </p:cNvSpPr>
          <p:nvPr/>
        </p:nvSpPr>
        <p:spPr bwMode="auto">
          <a:xfrm>
            <a:off x="685800" y="5962971"/>
            <a:ext cx="7618612" cy="19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96441" indent="-96441" algn="l" defTabSz="257175" rtl="0" eaLnBrk="1" fontAlgn="base" hangingPunct="1">
              <a:spcBef>
                <a:spcPct val="20000"/>
              </a:spcBef>
              <a:spcAft>
                <a:spcPct val="0"/>
              </a:spcAft>
              <a:buSzPct val="40000"/>
              <a:buFont typeface="Wingdings" pitchFamily="2" charset="2"/>
              <a:buChar char="§"/>
              <a:defRPr kern="1200">
                <a:solidFill>
                  <a:schemeClr val="accent3"/>
                </a:solidFill>
                <a:latin typeface="Arial"/>
                <a:ea typeface="ＭＳ Ｐゴシック" charset="-128"/>
                <a:cs typeface="Arial"/>
              </a:defRPr>
            </a:lvl1pPr>
            <a:lvl2pPr marL="319683" indent="-94655" algn="l" defTabSz="257175" rtl="0" eaLnBrk="1" fontAlgn="base" hangingPunct="1">
              <a:spcBef>
                <a:spcPct val="20000"/>
              </a:spcBef>
              <a:spcAft>
                <a:spcPct val="0"/>
              </a:spcAft>
              <a:buSzPct val="65000"/>
              <a:buFont typeface="Lucida Grande" charset="0"/>
              <a:buChar char="-"/>
              <a:defRPr kern="1200">
                <a:solidFill>
                  <a:schemeClr val="accent3"/>
                </a:solidFill>
                <a:latin typeface="Arial"/>
                <a:ea typeface="ＭＳ Ｐゴシック" charset="-128"/>
                <a:cs typeface="Arial"/>
              </a:defRPr>
            </a:lvl2pPr>
            <a:lvl3pPr marL="579537" indent="-100013" algn="l" defTabSz="257175" rtl="0" eaLnBrk="1" fontAlgn="base" hangingPunct="1">
              <a:spcBef>
                <a:spcPct val="20000"/>
              </a:spcBef>
              <a:spcAft>
                <a:spcPct val="0"/>
              </a:spcAft>
              <a:buSzPct val="65000"/>
              <a:buFont typeface="Lucida Grande" charset="0"/>
              <a:buChar char="-"/>
              <a:defRPr kern="1200">
                <a:solidFill>
                  <a:schemeClr val="accent3"/>
                </a:solidFill>
                <a:latin typeface="Arial"/>
                <a:ea typeface="ＭＳ Ｐゴシック" charset="-128"/>
                <a:cs typeface="Arial"/>
              </a:defRPr>
            </a:lvl3pPr>
            <a:lvl4pPr marL="868859" indent="-97334" algn="l" defTabSz="257175" rtl="0" eaLnBrk="1" fontAlgn="base" hangingPunct="1">
              <a:spcBef>
                <a:spcPct val="20000"/>
              </a:spcBef>
              <a:spcAft>
                <a:spcPct val="0"/>
              </a:spcAft>
              <a:buSzPct val="65000"/>
              <a:buFont typeface="Arial" pitchFamily="34" charset="0"/>
              <a:buChar char="–"/>
              <a:defRPr kern="1200">
                <a:solidFill>
                  <a:schemeClr val="accent3"/>
                </a:solidFill>
                <a:latin typeface="Arial"/>
                <a:ea typeface="ＭＳ Ｐゴシック" charset="-128"/>
                <a:cs typeface="Arial"/>
              </a:defRPr>
            </a:lvl4pPr>
            <a:lvl5pPr marL="1124248" indent="-95548" algn="l" defTabSz="257175" rtl="0" eaLnBrk="1" fontAlgn="base" hangingPunct="1">
              <a:spcBef>
                <a:spcPct val="20000"/>
              </a:spcBef>
              <a:spcAft>
                <a:spcPct val="0"/>
              </a:spcAft>
              <a:buSzPct val="65000"/>
              <a:buFont typeface="Lucida Grande" charset="0"/>
              <a:buChar char="-"/>
              <a:defRPr kern="1200">
                <a:solidFill>
                  <a:schemeClr val="accent3"/>
                </a:solidFill>
                <a:latin typeface="Arial"/>
                <a:ea typeface="ＭＳ Ｐゴシック" charset="-128"/>
                <a:cs typeface="Arial"/>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a:lstStyle>
          <a:p>
            <a:pPr marL="0" indent="0">
              <a:buFont typeface="Wingdings" pitchFamily="2" charset="2"/>
              <a:buNone/>
            </a:pPr>
            <a:r>
              <a:rPr lang="en-US" sz="1200" dirty="0">
                <a:solidFill>
                  <a:srgbClr val="000000"/>
                </a:solidFill>
              </a:rPr>
              <a:t>Note: Plan C and F is not an option for those entering Medicare in 2020 and beyond.    </a:t>
            </a:r>
          </a:p>
        </p:txBody>
      </p:sp>
      <p:cxnSp>
        <p:nvCxnSpPr>
          <p:cNvPr id="6" name="Straight Connector 5">
            <a:extLst>
              <a:ext uri="{FF2B5EF4-FFF2-40B4-BE49-F238E27FC236}">
                <a16:creationId xmlns:a16="http://schemas.microsoft.com/office/drawing/2014/main" id="{41F2428B-1E3F-8B52-D948-7BA7BBC9E414}"/>
              </a:ext>
            </a:extLst>
          </p:cNvPr>
          <p:cNvCxnSpPr>
            <a:stCxn id="4" idx="1"/>
          </p:cNvCxnSpPr>
          <p:nvPr/>
        </p:nvCxnSpPr>
        <p:spPr>
          <a:xfrm flipV="1">
            <a:off x="685800" y="1134737"/>
            <a:ext cx="11212417" cy="3221"/>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07924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a:t>Coverage Gaps In Medigap Policies</a:t>
            </a:r>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22</a:t>
            </a:fld>
            <a:endParaRPr lang="en-US"/>
          </a:p>
        </p:txBody>
      </p:sp>
      <p:sp>
        <p:nvSpPr>
          <p:cNvPr id="57" name="Freeform 56"/>
          <p:cNvSpPr/>
          <p:nvPr/>
        </p:nvSpPr>
        <p:spPr>
          <a:xfrm flipH="1">
            <a:off x="2508131" y="3101037"/>
            <a:ext cx="1903967" cy="276999"/>
          </a:xfrm>
          <a:custGeom>
            <a:avLst/>
            <a:gdLst>
              <a:gd name="connsiteX0" fmla="*/ 0 w 2150541"/>
              <a:gd name="connsiteY0" fmla="*/ 0 h 1075270"/>
              <a:gd name="connsiteX1" fmla="*/ 2150541 w 2150541"/>
              <a:gd name="connsiteY1" fmla="*/ 0 h 1075270"/>
              <a:gd name="connsiteX2" fmla="*/ 2150541 w 2150541"/>
              <a:gd name="connsiteY2" fmla="*/ 1075270 h 1075270"/>
              <a:gd name="connsiteX3" fmla="*/ 0 w 2150541"/>
              <a:gd name="connsiteY3" fmla="*/ 1075270 h 1075270"/>
              <a:gd name="connsiteX4" fmla="*/ 0 w 2150541"/>
              <a:gd name="connsiteY4" fmla="*/ 0 h 107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41" h="1075270">
                <a:moveTo>
                  <a:pt x="0" y="0"/>
                </a:moveTo>
                <a:lnTo>
                  <a:pt x="2150541" y="0"/>
                </a:lnTo>
                <a:lnTo>
                  <a:pt x="2150541" y="1075270"/>
                </a:lnTo>
                <a:lnTo>
                  <a:pt x="0" y="1075270"/>
                </a:lnTo>
                <a:lnTo>
                  <a:pt x="0" y="0"/>
                </a:lnTo>
                <a:close/>
              </a:path>
            </a:pathLst>
          </a:cu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1">
            <a:spAutoFit/>
          </a:bodyPr>
          <a:lstStyle/>
          <a:p>
            <a:pPr lvl="0" algn="ctr" defTabSz="800100">
              <a:spcBef>
                <a:spcPct val="0"/>
              </a:spcBef>
            </a:pPr>
            <a:r>
              <a:rPr lang="en-US" dirty="0">
                <a:solidFill>
                  <a:schemeClr val="tx1"/>
                </a:solidFill>
              </a:rPr>
              <a:t>Hearing</a:t>
            </a:r>
            <a:endParaRPr lang="en-US" kern="1200" dirty="0">
              <a:solidFill>
                <a:schemeClr val="tx1"/>
              </a:solidFill>
            </a:endParaRPr>
          </a:p>
        </p:txBody>
      </p:sp>
      <p:sp>
        <p:nvSpPr>
          <p:cNvPr id="60" name="Freeform 59"/>
          <p:cNvSpPr/>
          <p:nvPr/>
        </p:nvSpPr>
        <p:spPr>
          <a:xfrm flipH="1">
            <a:off x="5238477" y="3101037"/>
            <a:ext cx="1903969" cy="276999"/>
          </a:xfrm>
          <a:custGeom>
            <a:avLst/>
            <a:gdLst>
              <a:gd name="connsiteX0" fmla="*/ 0 w 2150541"/>
              <a:gd name="connsiteY0" fmla="*/ 0 h 1075270"/>
              <a:gd name="connsiteX1" fmla="*/ 2150541 w 2150541"/>
              <a:gd name="connsiteY1" fmla="*/ 0 h 1075270"/>
              <a:gd name="connsiteX2" fmla="*/ 2150541 w 2150541"/>
              <a:gd name="connsiteY2" fmla="*/ 1075270 h 1075270"/>
              <a:gd name="connsiteX3" fmla="*/ 0 w 2150541"/>
              <a:gd name="connsiteY3" fmla="*/ 1075270 h 1075270"/>
              <a:gd name="connsiteX4" fmla="*/ 0 w 2150541"/>
              <a:gd name="connsiteY4" fmla="*/ 0 h 107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41" h="1075270">
                <a:moveTo>
                  <a:pt x="0" y="0"/>
                </a:moveTo>
                <a:lnTo>
                  <a:pt x="2150541" y="0"/>
                </a:lnTo>
                <a:lnTo>
                  <a:pt x="2150541" y="1075270"/>
                </a:lnTo>
                <a:lnTo>
                  <a:pt x="0" y="1075270"/>
                </a:lnTo>
                <a:lnTo>
                  <a:pt x="0" y="0"/>
                </a:lnTo>
                <a:close/>
              </a:path>
            </a:pathLst>
          </a:cu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1">
            <a:spAutoFit/>
          </a:bodyPr>
          <a:lstStyle/>
          <a:p>
            <a:pPr lvl="0" algn="ctr" defTabSz="800100">
              <a:spcBef>
                <a:spcPct val="0"/>
              </a:spcBef>
            </a:pPr>
            <a:r>
              <a:rPr lang="en-US" dirty="0">
                <a:solidFill>
                  <a:schemeClr val="tx1"/>
                </a:solidFill>
              </a:rPr>
              <a:t>Dental</a:t>
            </a:r>
            <a:endParaRPr lang="en-US" kern="1200" dirty="0">
              <a:solidFill>
                <a:schemeClr val="tx1"/>
              </a:solidFill>
            </a:endParaRPr>
          </a:p>
        </p:txBody>
      </p:sp>
      <p:sp>
        <p:nvSpPr>
          <p:cNvPr id="62" name="Freeform 61"/>
          <p:cNvSpPr/>
          <p:nvPr/>
        </p:nvSpPr>
        <p:spPr>
          <a:xfrm flipH="1">
            <a:off x="7974076" y="3101037"/>
            <a:ext cx="1885356" cy="276999"/>
          </a:xfrm>
          <a:custGeom>
            <a:avLst/>
            <a:gdLst>
              <a:gd name="connsiteX0" fmla="*/ 0 w 2150541"/>
              <a:gd name="connsiteY0" fmla="*/ 0 h 1075270"/>
              <a:gd name="connsiteX1" fmla="*/ 2150541 w 2150541"/>
              <a:gd name="connsiteY1" fmla="*/ 0 h 1075270"/>
              <a:gd name="connsiteX2" fmla="*/ 2150541 w 2150541"/>
              <a:gd name="connsiteY2" fmla="*/ 1075270 h 1075270"/>
              <a:gd name="connsiteX3" fmla="*/ 0 w 2150541"/>
              <a:gd name="connsiteY3" fmla="*/ 1075270 h 1075270"/>
              <a:gd name="connsiteX4" fmla="*/ 0 w 2150541"/>
              <a:gd name="connsiteY4" fmla="*/ 0 h 107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41" h="1075270">
                <a:moveTo>
                  <a:pt x="0" y="0"/>
                </a:moveTo>
                <a:lnTo>
                  <a:pt x="2150541" y="0"/>
                </a:lnTo>
                <a:lnTo>
                  <a:pt x="2150541" y="1075270"/>
                </a:lnTo>
                <a:lnTo>
                  <a:pt x="0" y="1075270"/>
                </a:lnTo>
                <a:lnTo>
                  <a:pt x="0" y="0"/>
                </a:lnTo>
                <a:close/>
              </a:path>
            </a:pathLst>
          </a:cu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1">
            <a:spAutoFit/>
          </a:bodyPr>
          <a:lstStyle/>
          <a:p>
            <a:pPr lvl="0" algn="ctr" defTabSz="800100">
              <a:spcBef>
                <a:spcPct val="0"/>
              </a:spcBef>
            </a:pPr>
            <a:r>
              <a:rPr lang="en-US" dirty="0">
                <a:solidFill>
                  <a:schemeClr val="tx1"/>
                </a:solidFill>
              </a:rPr>
              <a:t>Vision</a:t>
            </a:r>
            <a:endParaRPr lang="en-US" kern="1200" dirty="0">
              <a:solidFill>
                <a:schemeClr val="tx1"/>
              </a:solidFill>
            </a:endParaRPr>
          </a:p>
        </p:txBody>
      </p:sp>
      <p:sp>
        <p:nvSpPr>
          <p:cNvPr id="67" name="Freeform 66"/>
          <p:cNvSpPr/>
          <p:nvPr/>
        </p:nvSpPr>
        <p:spPr>
          <a:xfrm flipH="1">
            <a:off x="3666315" y="5363351"/>
            <a:ext cx="2510089" cy="276999"/>
          </a:xfrm>
          <a:custGeom>
            <a:avLst/>
            <a:gdLst>
              <a:gd name="connsiteX0" fmla="*/ 0 w 2150541"/>
              <a:gd name="connsiteY0" fmla="*/ 0 h 1075270"/>
              <a:gd name="connsiteX1" fmla="*/ 2150541 w 2150541"/>
              <a:gd name="connsiteY1" fmla="*/ 0 h 1075270"/>
              <a:gd name="connsiteX2" fmla="*/ 2150541 w 2150541"/>
              <a:gd name="connsiteY2" fmla="*/ 1075270 h 1075270"/>
              <a:gd name="connsiteX3" fmla="*/ 0 w 2150541"/>
              <a:gd name="connsiteY3" fmla="*/ 1075270 h 1075270"/>
              <a:gd name="connsiteX4" fmla="*/ 0 w 2150541"/>
              <a:gd name="connsiteY4" fmla="*/ 0 h 107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41" h="1075270">
                <a:moveTo>
                  <a:pt x="0" y="0"/>
                </a:moveTo>
                <a:lnTo>
                  <a:pt x="2150541" y="0"/>
                </a:lnTo>
                <a:lnTo>
                  <a:pt x="2150541" y="1075270"/>
                </a:lnTo>
                <a:lnTo>
                  <a:pt x="0" y="1075270"/>
                </a:lnTo>
                <a:lnTo>
                  <a:pt x="0" y="0"/>
                </a:lnTo>
                <a:close/>
              </a:path>
            </a:pathLst>
          </a:cu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1">
            <a:spAutoFit/>
          </a:bodyPr>
          <a:lstStyle/>
          <a:p>
            <a:pPr lvl="0" algn="ctr" defTabSz="800100">
              <a:spcBef>
                <a:spcPct val="0"/>
              </a:spcBef>
            </a:pPr>
            <a:r>
              <a:rPr lang="en-US" dirty="0">
                <a:solidFill>
                  <a:schemeClr val="tx1"/>
                </a:solidFill>
              </a:rPr>
              <a:t>Long-term care costs</a:t>
            </a:r>
            <a:endParaRPr lang="en-US" kern="1200" dirty="0">
              <a:solidFill>
                <a:schemeClr val="tx1"/>
              </a:solidFill>
            </a:endParaRPr>
          </a:p>
        </p:txBody>
      </p:sp>
      <p:sp>
        <p:nvSpPr>
          <p:cNvPr id="69" name="Freeform 68"/>
          <p:cNvSpPr/>
          <p:nvPr/>
        </p:nvSpPr>
        <p:spPr>
          <a:xfrm flipH="1">
            <a:off x="6406666" y="5224851"/>
            <a:ext cx="2510089" cy="553998"/>
          </a:xfrm>
          <a:custGeom>
            <a:avLst/>
            <a:gdLst>
              <a:gd name="connsiteX0" fmla="*/ 0 w 2150541"/>
              <a:gd name="connsiteY0" fmla="*/ 0 h 1075270"/>
              <a:gd name="connsiteX1" fmla="*/ 2150541 w 2150541"/>
              <a:gd name="connsiteY1" fmla="*/ 0 h 1075270"/>
              <a:gd name="connsiteX2" fmla="*/ 2150541 w 2150541"/>
              <a:gd name="connsiteY2" fmla="*/ 1075270 h 1075270"/>
              <a:gd name="connsiteX3" fmla="*/ 0 w 2150541"/>
              <a:gd name="connsiteY3" fmla="*/ 1075270 h 1075270"/>
              <a:gd name="connsiteX4" fmla="*/ 0 w 2150541"/>
              <a:gd name="connsiteY4" fmla="*/ 0 h 107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41" h="1075270">
                <a:moveTo>
                  <a:pt x="0" y="0"/>
                </a:moveTo>
                <a:lnTo>
                  <a:pt x="2150541" y="0"/>
                </a:lnTo>
                <a:lnTo>
                  <a:pt x="2150541" y="1075270"/>
                </a:lnTo>
                <a:lnTo>
                  <a:pt x="0" y="1075270"/>
                </a:lnTo>
                <a:lnTo>
                  <a:pt x="0" y="0"/>
                </a:lnTo>
                <a:close/>
              </a:path>
            </a:pathLst>
          </a:cu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1">
            <a:spAutoFit/>
          </a:bodyPr>
          <a:lstStyle/>
          <a:p>
            <a:pPr lvl="0" algn="ctr" defTabSz="800100">
              <a:spcBef>
                <a:spcPct val="0"/>
              </a:spcBef>
            </a:pPr>
            <a:r>
              <a:rPr lang="en-US" dirty="0">
                <a:solidFill>
                  <a:schemeClr val="tx1"/>
                </a:solidFill>
              </a:rPr>
              <a:t>Part D deductible and coinsurance amounts</a:t>
            </a:r>
            <a:endParaRPr lang="en-US" kern="1200" dirty="0">
              <a:solidFill>
                <a:schemeClr val="tx1"/>
              </a:solidFill>
            </a:endParaRPr>
          </a:p>
        </p:txBody>
      </p:sp>
      <p:sp>
        <p:nvSpPr>
          <p:cNvPr id="52" name="Rectangle: Rounded Corners 37">
            <a:extLst>
              <a:ext uri="{FF2B5EF4-FFF2-40B4-BE49-F238E27FC236}">
                <a16:creationId xmlns:a16="http://schemas.microsoft.com/office/drawing/2014/main" id="{D916513C-444B-0F4D-848E-CF24A5C6741A}"/>
              </a:ext>
            </a:extLst>
          </p:cNvPr>
          <p:cNvSpPr/>
          <p:nvPr/>
        </p:nvSpPr>
        <p:spPr>
          <a:xfrm>
            <a:off x="2205070" y="1826646"/>
            <a:ext cx="2510089" cy="1955418"/>
          </a:xfrm>
          <a:prstGeom prst="roundRect">
            <a:avLst>
              <a:gd name="adj" fmla="val 154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3" name="Rectangle: Rounded Corners 37">
            <a:extLst>
              <a:ext uri="{FF2B5EF4-FFF2-40B4-BE49-F238E27FC236}">
                <a16:creationId xmlns:a16="http://schemas.microsoft.com/office/drawing/2014/main" id="{D916513C-444B-0F4D-848E-CF24A5C6741A}"/>
              </a:ext>
            </a:extLst>
          </p:cNvPr>
          <p:cNvSpPr/>
          <p:nvPr/>
        </p:nvSpPr>
        <p:spPr>
          <a:xfrm>
            <a:off x="4935417" y="1826646"/>
            <a:ext cx="2510089" cy="1955418"/>
          </a:xfrm>
          <a:prstGeom prst="roundRect">
            <a:avLst>
              <a:gd name="adj" fmla="val 154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4" name="Rectangle: Rounded Corners 37">
            <a:extLst>
              <a:ext uri="{FF2B5EF4-FFF2-40B4-BE49-F238E27FC236}">
                <a16:creationId xmlns:a16="http://schemas.microsoft.com/office/drawing/2014/main" id="{D916513C-444B-0F4D-848E-CF24A5C6741A}"/>
              </a:ext>
            </a:extLst>
          </p:cNvPr>
          <p:cNvSpPr/>
          <p:nvPr/>
        </p:nvSpPr>
        <p:spPr>
          <a:xfrm>
            <a:off x="7661710" y="1832237"/>
            <a:ext cx="2510089" cy="1955418"/>
          </a:xfrm>
          <a:prstGeom prst="roundRect">
            <a:avLst>
              <a:gd name="adj" fmla="val 154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6" name="Rectangle: Rounded Corners 37">
            <a:extLst>
              <a:ext uri="{FF2B5EF4-FFF2-40B4-BE49-F238E27FC236}">
                <a16:creationId xmlns:a16="http://schemas.microsoft.com/office/drawing/2014/main" id="{D916513C-444B-0F4D-848E-CF24A5C6741A}"/>
              </a:ext>
            </a:extLst>
          </p:cNvPr>
          <p:cNvSpPr/>
          <p:nvPr/>
        </p:nvSpPr>
        <p:spPr>
          <a:xfrm>
            <a:off x="3666315" y="3999925"/>
            <a:ext cx="2510089" cy="1955418"/>
          </a:xfrm>
          <a:prstGeom prst="roundRect">
            <a:avLst>
              <a:gd name="adj" fmla="val 154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8" name="Rectangle: Rounded Corners 37">
            <a:extLst>
              <a:ext uri="{FF2B5EF4-FFF2-40B4-BE49-F238E27FC236}">
                <a16:creationId xmlns:a16="http://schemas.microsoft.com/office/drawing/2014/main" id="{D916513C-444B-0F4D-848E-CF24A5C6741A}"/>
              </a:ext>
            </a:extLst>
          </p:cNvPr>
          <p:cNvSpPr/>
          <p:nvPr/>
        </p:nvSpPr>
        <p:spPr>
          <a:xfrm>
            <a:off x="6406666" y="3999925"/>
            <a:ext cx="2510089" cy="1955418"/>
          </a:xfrm>
          <a:prstGeom prst="roundRect">
            <a:avLst>
              <a:gd name="adj" fmla="val 154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66" name="Graphic 1">
            <a:extLst>
              <a:ext uri="{FF2B5EF4-FFF2-40B4-BE49-F238E27FC236}">
                <a16:creationId xmlns:a16="http://schemas.microsoft.com/office/drawing/2014/main" id="{EA022376-5B20-4694-B3B1-725A6D5F0757}"/>
              </a:ext>
            </a:extLst>
          </p:cNvPr>
          <p:cNvGrpSpPr/>
          <p:nvPr/>
        </p:nvGrpSpPr>
        <p:grpSpPr>
          <a:xfrm>
            <a:off x="7316057" y="4322635"/>
            <a:ext cx="691306" cy="770413"/>
            <a:chOff x="2824352" y="2133980"/>
            <a:chExt cx="506920" cy="564927"/>
          </a:xfrm>
          <a:solidFill>
            <a:srgbClr val="0B2949"/>
          </a:solidFill>
        </p:grpSpPr>
        <p:sp>
          <p:nvSpPr>
            <p:cNvPr id="76" name="Freeform: Shape 824">
              <a:extLst>
                <a:ext uri="{FF2B5EF4-FFF2-40B4-BE49-F238E27FC236}">
                  <a16:creationId xmlns:a16="http://schemas.microsoft.com/office/drawing/2014/main" id="{41FF0D07-9F3E-404E-83EE-76CD358E43C7}"/>
                </a:ext>
              </a:extLst>
            </p:cNvPr>
            <p:cNvSpPr/>
            <p:nvPr/>
          </p:nvSpPr>
          <p:spPr>
            <a:xfrm>
              <a:off x="3069049" y="2472308"/>
              <a:ext cx="226694" cy="226599"/>
            </a:xfrm>
            <a:custGeom>
              <a:avLst/>
              <a:gdLst>
                <a:gd name="connsiteX0" fmla="*/ 96869 w 226694"/>
                <a:gd name="connsiteY0" fmla="*/ 226600 h 226599"/>
                <a:gd name="connsiteX1" fmla="*/ 5048 w 226694"/>
                <a:gd name="connsiteY1" fmla="*/ 188690 h 226599"/>
                <a:gd name="connsiteX2" fmla="*/ 0 w 226694"/>
                <a:gd name="connsiteY2" fmla="*/ 183642 h 226599"/>
                <a:gd name="connsiteX3" fmla="*/ 183642 w 226694"/>
                <a:gd name="connsiteY3" fmla="*/ 0 h 226599"/>
                <a:gd name="connsiteX4" fmla="*/ 188690 w 226694"/>
                <a:gd name="connsiteY4" fmla="*/ 5048 h 226599"/>
                <a:gd name="connsiteX5" fmla="*/ 226695 w 226694"/>
                <a:gd name="connsiteY5" fmla="*/ 96869 h 226599"/>
                <a:gd name="connsiteX6" fmla="*/ 188690 w 226694"/>
                <a:gd name="connsiteY6" fmla="*/ 188690 h 226599"/>
                <a:gd name="connsiteX7" fmla="*/ 188690 w 226694"/>
                <a:gd name="connsiteY7" fmla="*/ 188690 h 226599"/>
                <a:gd name="connsiteX8" fmla="*/ 96869 w 226694"/>
                <a:gd name="connsiteY8" fmla="*/ 226600 h 226599"/>
                <a:gd name="connsiteX9" fmla="*/ 20384 w 226694"/>
                <a:gd name="connsiteY9" fmla="*/ 183452 h 226599"/>
                <a:gd name="connsiteX10" fmla="*/ 178594 w 226694"/>
                <a:gd name="connsiteY10" fmla="*/ 178594 h 226599"/>
                <a:gd name="connsiteX11" fmla="*/ 212408 w 226694"/>
                <a:gd name="connsiteY11" fmla="*/ 96869 h 226599"/>
                <a:gd name="connsiteX12" fmla="*/ 183452 w 226694"/>
                <a:gd name="connsiteY12" fmla="*/ 20383 h 226599"/>
                <a:gd name="connsiteX13" fmla="*/ 20384 w 226694"/>
                <a:gd name="connsiteY13" fmla="*/ 183452 h 226599"/>
                <a:gd name="connsiteX14" fmla="*/ 183642 w 226694"/>
                <a:gd name="connsiteY14" fmla="*/ 183642 h 226599"/>
                <a:gd name="connsiteX15" fmla="*/ 183642 w 226694"/>
                <a:gd name="connsiteY15" fmla="*/ 183642 h 226599"/>
                <a:gd name="connsiteX16" fmla="*/ 183642 w 226694"/>
                <a:gd name="connsiteY16" fmla="*/ 183642 h 22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6694" h="226599">
                  <a:moveTo>
                    <a:pt x="96869" y="226600"/>
                  </a:moveTo>
                  <a:cubicBezTo>
                    <a:pt x="63627" y="226600"/>
                    <a:pt x="30385" y="213931"/>
                    <a:pt x="5048" y="188690"/>
                  </a:cubicBezTo>
                  <a:lnTo>
                    <a:pt x="0" y="183642"/>
                  </a:lnTo>
                  <a:lnTo>
                    <a:pt x="183642" y="0"/>
                  </a:lnTo>
                  <a:lnTo>
                    <a:pt x="188690" y="5048"/>
                  </a:lnTo>
                  <a:cubicBezTo>
                    <a:pt x="213170" y="29528"/>
                    <a:pt x="226695" y="62198"/>
                    <a:pt x="226695" y="96869"/>
                  </a:cubicBezTo>
                  <a:cubicBezTo>
                    <a:pt x="226695" y="131540"/>
                    <a:pt x="213170" y="164211"/>
                    <a:pt x="188690" y="188690"/>
                  </a:cubicBezTo>
                  <a:lnTo>
                    <a:pt x="188690" y="188690"/>
                  </a:lnTo>
                  <a:cubicBezTo>
                    <a:pt x="163354" y="214027"/>
                    <a:pt x="130112" y="226600"/>
                    <a:pt x="96869" y="226600"/>
                  </a:cubicBezTo>
                  <a:close/>
                  <a:moveTo>
                    <a:pt x="20384" y="183452"/>
                  </a:moveTo>
                  <a:cubicBezTo>
                    <a:pt x="65723" y="223552"/>
                    <a:pt x="135255" y="221837"/>
                    <a:pt x="178594" y="178594"/>
                  </a:cubicBezTo>
                  <a:cubicBezTo>
                    <a:pt x="200406" y="156781"/>
                    <a:pt x="212408" y="127730"/>
                    <a:pt x="212408" y="96869"/>
                  </a:cubicBezTo>
                  <a:cubicBezTo>
                    <a:pt x="212408" y="68390"/>
                    <a:pt x="202216" y="41529"/>
                    <a:pt x="183452" y="20383"/>
                  </a:cubicBezTo>
                  <a:lnTo>
                    <a:pt x="20384" y="183452"/>
                  </a:lnTo>
                  <a:close/>
                  <a:moveTo>
                    <a:pt x="183642" y="183642"/>
                  </a:moveTo>
                  <a:lnTo>
                    <a:pt x="183642" y="183642"/>
                  </a:lnTo>
                  <a:lnTo>
                    <a:pt x="183642" y="183642"/>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grpSp>
          <p:nvGrpSpPr>
            <p:cNvPr id="78" name="Graphic 1">
              <a:extLst>
                <a:ext uri="{FF2B5EF4-FFF2-40B4-BE49-F238E27FC236}">
                  <a16:creationId xmlns:a16="http://schemas.microsoft.com/office/drawing/2014/main" id="{EA022376-5B20-4694-B3B1-725A6D5F0757}"/>
                </a:ext>
              </a:extLst>
            </p:cNvPr>
            <p:cNvGrpSpPr/>
            <p:nvPr/>
          </p:nvGrpSpPr>
          <p:grpSpPr>
            <a:xfrm>
              <a:off x="2824352" y="2133980"/>
              <a:ext cx="506920" cy="532066"/>
              <a:chOff x="2824352" y="2133980"/>
              <a:chExt cx="506920" cy="532066"/>
            </a:xfrm>
            <a:grpFill/>
          </p:grpSpPr>
          <p:sp>
            <p:nvSpPr>
              <p:cNvPr id="82" name="Freeform: Shape 826">
                <a:extLst>
                  <a:ext uri="{FF2B5EF4-FFF2-40B4-BE49-F238E27FC236}">
                    <a16:creationId xmlns:a16="http://schemas.microsoft.com/office/drawing/2014/main" id="{14A50FD2-3AF2-41AF-9E72-C60E42F5226F}"/>
                  </a:ext>
                </a:extLst>
              </p:cNvPr>
              <p:cNvSpPr/>
              <p:nvPr/>
            </p:nvSpPr>
            <p:spPr>
              <a:xfrm>
                <a:off x="3036051" y="2439304"/>
                <a:ext cx="226832" cy="226742"/>
              </a:xfrm>
              <a:custGeom>
                <a:avLst/>
                <a:gdLst>
                  <a:gd name="connsiteX0" fmla="*/ 43095 w 226832"/>
                  <a:gd name="connsiteY0" fmla="*/ 226743 h 226742"/>
                  <a:gd name="connsiteX1" fmla="*/ 38047 w 226832"/>
                  <a:gd name="connsiteY1" fmla="*/ 221694 h 226742"/>
                  <a:gd name="connsiteX2" fmla="*/ 2995 w 226832"/>
                  <a:gd name="connsiteY2" fmla="*/ 157210 h 226742"/>
                  <a:gd name="connsiteX3" fmla="*/ 38142 w 226832"/>
                  <a:gd name="connsiteY3" fmla="*/ 38052 h 226742"/>
                  <a:gd name="connsiteX4" fmla="*/ 102150 w 226832"/>
                  <a:gd name="connsiteY4" fmla="*/ 3000 h 226742"/>
                  <a:gd name="connsiteX5" fmla="*/ 157395 w 226832"/>
                  <a:gd name="connsiteY5" fmla="*/ 3000 h 226742"/>
                  <a:gd name="connsiteX6" fmla="*/ 221784 w 226832"/>
                  <a:gd name="connsiteY6" fmla="*/ 38052 h 226742"/>
                  <a:gd name="connsiteX7" fmla="*/ 226832 w 226832"/>
                  <a:gd name="connsiteY7" fmla="*/ 43101 h 226742"/>
                  <a:gd name="connsiteX8" fmla="*/ 43095 w 226832"/>
                  <a:gd name="connsiteY8" fmla="*/ 226743 h 226742"/>
                  <a:gd name="connsiteX9" fmla="*/ 129677 w 226832"/>
                  <a:gd name="connsiteY9" fmla="*/ 14240 h 226742"/>
                  <a:gd name="connsiteX10" fmla="*/ 105198 w 226832"/>
                  <a:gd name="connsiteY10" fmla="*/ 16907 h 226742"/>
                  <a:gd name="connsiteX11" fmla="*/ 48238 w 226832"/>
                  <a:gd name="connsiteY11" fmla="*/ 48149 h 226742"/>
                  <a:gd name="connsiteX12" fmla="*/ 16996 w 226832"/>
                  <a:gd name="connsiteY12" fmla="*/ 154257 h 226742"/>
                  <a:gd name="connsiteX13" fmla="*/ 43285 w 226832"/>
                  <a:gd name="connsiteY13" fmla="*/ 206359 h 226742"/>
                  <a:gd name="connsiteX14" fmla="*/ 206449 w 226832"/>
                  <a:gd name="connsiteY14" fmla="*/ 43196 h 226742"/>
                  <a:gd name="connsiteX15" fmla="*/ 154347 w 226832"/>
                  <a:gd name="connsiteY15" fmla="*/ 16907 h 226742"/>
                  <a:gd name="connsiteX16" fmla="*/ 129677 w 226832"/>
                  <a:gd name="connsiteY16" fmla="*/ 14240 h 22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6832" h="226742">
                    <a:moveTo>
                      <a:pt x="43095" y="226743"/>
                    </a:moveTo>
                    <a:lnTo>
                      <a:pt x="38047" y="221694"/>
                    </a:lnTo>
                    <a:cubicBezTo>
                      <a:pt x="20140" y="203787"/>
                      <a:pt x="8043" y="181499"/>
                      <a:pt x="2995" y="157210"/>
                    </a:cubicBezTo>
                    <a:cubicBezTo>
                      <a:pt x="-6435" y="113871"/>
                      <a:pt x="6709" y="69294"/>
                      <a:pt x="38142" y="38052"/>
                    </a:cubicBezTo>
                    <a:cubicBezTo>
                      <a:pt x="55763" y="20431"/>
                      <a:pt x="77861" y="8239"/>
                      <a:pt x="102150" y="3000"/>
                    </a:cubicBezTo>
                    <a:cubicBezTo>
                      <a:pt x="120152" y="-1000"/>
                      <a:pt x="139297" y="-1000"/>
                      <a:pt x="157395" y="3000"/>
                    </a:cubicBezTo>
                    <a:cubicBezTo>
                      <a:pt x="181588" y="8049"/>
                      <a:pt x="203877" y="20241"/>
                      <a:pt x="221784" y="38052"/>
                    </a:cubicBezTo>
                    <a:lnTo>
                      <a:pt x="226832" y="43101"/>
                    </a:lnTo>
                    <a:lnTo>
                      <a:pt x="43095" y="226743"/>
                    </a:lnTo>
                    <a:close/>
                    <a:moveTo>
                      <a:pt x="129677" y="14240"/>
                    </a:moveTo>
                    <a:cubicBezTo>
                      <a:pt x="121390" y="14240"/>
                      <a:pt x="113199" y="15097"/>
                      <a:pt x="105198" y="16907"/>
                    </a:cubicBezTo>
                    <a:cubicBezTo>
                      <a:pt x="83576" y="21669"/>
                      <a:pt x="63955" y="32433"/>
                      <a:pt x="48238" y="48149"/>
                    </a:cubicBezTo>
                    <a:cubicBezTo>
                      <a:pt x="20330" y="76057"/>
                      <a:pt x="8614" y="115681"/>
                      <a:pt x="16996" y="154257"/>
                    </a:cubicBezTo>
                    <a:cubicBezTo>
                      <a:pt x="20997" y="173593"/>
                      <a:pt x="30046" y="191405"/>
                      <a:pt x="43285" y="206359"/>
                    </a:cubicBezTo>
                    <a:lnTo>
                      <a:pt x="206449" y="43196"/>
                    </a:lnTo>
                    <a:cubicBezTo>
                      <a:pt x="191494" y="29956"/>
                      <a:pt x="173683" y="20907"/>
                      <a:pt x="154347" y="16907"/>
                    </a:cubicBezTo>
                    <a:cubicBezTo>
                      <a:pt x="146251" y="15192"/>
                      <a:pt x="137964" y="14240"/>
                      <a:pt x="129677" y="1424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sp>
            <p:nvSpPr>
              <p:cNvPr id="86" name="Freeform: Shape 827">
                <a:extLst>
                  <a:ext uri="{FF2B5EF4-FFF2-40B4-BE49-F238E27FC236}">
                    <a16:creationId xmlns:a16="http://schemas.microsoft.com/office/drawing/2014/main" id="{60E454F3-9188-4EA6-A3D5-6E6408F048CE}"/>
                  </a:ext>
                </a:extLst>
              </p:cNvPr>
              <p:cNvSpPr/>
              <p:nvPr/>
            </p:nvSpPr>
            <p:spPr>
              <a:xfrm>
                <a:off x="2824352" y="2133980"/>
                <a:ext cx="506920" cy="507111"/>
              </a:xfrm>
              <a:custGeom>
                <a:avLst/>
                <a:gdLst>
                  <a:gd name="connsiteX0" fmla="*/ 135160 w 506920"/>
                  <a:gd name="connsiteY0" fmla="*/ 507111 h 507111"/>
                  <a:gd name="connsiteX1" fmla="*/ 135160 w 506920"/>
                  <a:gd name="connsiteY1" fmla="*/ 507111 h 507111"/>
                  <a:gd name="connsiteX2" fmla="*/ 48768 w 506920"/>
                  <a:gd name="connsiteY2" fmla="*/ 471297 h 507111"/>
                  <a:gd name="connsiteX3" fmla="*/ 35719 w 506920"/>
                  <a:gd name="connsiteY3" fmla="*/ 458343 h 507111"/>
                  <a:gd name="connsiteX4" fmla="*/ 35719 w 506920"/>
                  <a:gd name="connsiteY4" fmla="*/ 285560 h 507111"/>
                  <a:gd name="connsiteX5" fmla="*/ 285464 w 506920"/>
                  <a:gd name="connsiteY5" fmla="*/ 35814 h 507111"/>
                  <a:gd name="connsiteX6" fmla="*/ 371761 w 506920"/>
                  <a:gd name="connsiteY6" fmla="*/ 0 h 507111"/>
                  <a:gd name="connsiteX7" fmla="*/ 371856 w 506920"/>
                  <a:gd name="connsiteY7" fmla="*/ 0 h 507111"/>
                  <a:gd name="connsiteX8" fmla="*/ 458248 w 506920"/>
                  <a:gd name="connsiteY8" fmla="*/ 35814 h 507111"/>
                  <a:gd name="connsiteX9" fmla="*/ 471202 w 506920"/>
                  <a:gd name="connsiteY9" fmla="*/ 48768 h 507111"/>
                  <a:gd name="connsiteX10" fmla="*/ 471202 w 506920"/>
                  <a:gd name="connsiteY10" fmla="*/ 221647 h 507111"/>
                  <a:gd name="connsiteX11" fmla="*/ 369761 w 506920"/>
                  <a:gd name="connsiteY11" fmla="*/ 323088 h 507111"/>
                  <a:gd name="connsiteX12" fmla="*/ 365951 w 506920"/>
                  <a:gd name="connsiteY12" fmla="*/ 322231 h 507111"/>
                  <a:gd name="connsiteX13" fmla="*/ 316897 w 506920"/>
                  <a:gd name="connsiteY13" fmla="*/ 322231 h 507111"/>
                  <a:gd name="connsiteX14" fmla="*/ 259937 w 506920"/>
                  <a:gd name="connsiteY14" fmla="*/ 353473 h 507111"/>
                  <a:gd name="connsiteX15" fmla="*/ 228695 w 506920"/>
                  <a:gd name="connsiteY15" fmla="*/ 459581 h 507111"/>
                  <a:gd name="connsiteX16" fmla="*/ 229553 w 506920"/>
                  <a:gd name="connsiteY16" fmla="*/ 463391 h 507111"/>
                  <a:gd name="connsiteX17" fmla="*/ 221647 w 506920"/>
                  <a:gd name="connsiteY17" fmla="*/ 471297 h 507111"/>
                  <a:gd name="connsiteX18" fmla="*/ 135160 w 506920"/>
                  <a:gd name="connsiteY18" fmla="*/ 507111 h 507111"/>
                  <a:gd name="connsiteX19" fmla="*/ 371856 w 506920"/>
                  <a:gd name="connsiteY19" fmla="*/ 14288 h 507111"/>
                  <a:gd name="connsiteX20" fmla="*/ 371856 w 506920"/>
                  <a:gd name="connsiteY20" fmla="*/ 14288 h 507111"/>
                  <a:gd name="connsiteX21" fmla="*/ 295656 w 506920"/>
                  <a:gd name="connsiteY21" fmla="*/ 45911 h 507111"/>
                  <a:gd name="connsiteX22" fmla="*/ 45815 w 506920"/>
                  <a:gd name="connsiteY22" fmla="*/ 295656 h 507111"/>
                  <a:gd name="connsiteX23" fmla="*/ 45815 w 506920"/>
                  <a:gd name="connsiteY23" fmla="*/ 448247 h 507111"/>
                  <a:gd name="connsiteX24" fmla="*/ 58865 w 506920"/>
                  <a:gd name="connsiteY24" fmla="*/ 461200 h 507111"/>
                  <a:gd name="connsiteX25" fmla="*/ 135065 w 506920"/>
                  <a:gd name="connsiteY25" fmla="*/ 492824 h 507111"/>
                  <a:gd name="connsiteX26" fmla="*/ 135160 w 506920"/>
                  <a:gd name="connsiteY26" fmla="*/ 492824 h 507111"/>
                  <a:gd name="connsiteX27" fmla="*/ 211455 w 506920"/>
                  <a:gd name="connsiteY27" fmla="*/ 461200 h 507111"/>
                  <a:gd name="connsiteX28" fmla="*/ 213932 w 506920"/>
                  <a:gd name="connsiteY28" fmla="*/ 458724 h 507111"/>
                  <a:gd name="connsiteX29" fmla="*/ 249841 w 506920"/>
                  <a:gd name="connsiteY29" fmla="*/ 343281 h 507111"/>
                  <a:gd name="connsiteX30" fmla="*/ 313849 w 506920"/>
                  <a:gd name="connsiteY30" fmla="*/ 308229 h 507111"/>
                  <a:gd name="connsiteX31" fmla="*/ 365189 w 506920"/>
                  <a:gd name="connsiteY31" fmla="*/ 307467 h 507111"/>
                  <a:gd name="connsiteX32" fmla="*/ 461201 w 506920"/>
                  <a:gd name="connsiteY32" fmla="*/ 211455 h 507111"/>
                  <a:gd name="connsiteX33" fmla="*/ 461201 w 506920"/>
                  <a:gd name="connsiteY33" fmla="*/ 58769 h 507111"/>
                  <a:gd name="connsiteX34" fmla="*/ 448247 w 506920"/>
                  <a:gd name="connsiteY34" fmla="*/ 45815 h 507111"/>
                  <a:gd name="connsiteX35" fmla="*/ 371856 w 506920"/>
                  <a:gd name="connsiteY35" fmla="*/ 14288 h 50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6920" h="507111">
                    <a:moveTo>
                      <a:pt x="135160" y="507111"/>
                    </a:moveTo>
                    <a:cubicBezTo>
                      <a:pt x="135160" y="507111"/>
                      <a:pt x="135065" y="507111"/>
                      <a:pt x="135160" y="507111"/>
                    </a:cubicBezTo>
                    <a:cubicBezTo>
                      <a:pt x="102489" y="507111"/>
                      <a:pt x="71819" y="494348"/>
                      <a:pt x="48768" y="471297"/>
                    </a:cubicBezTo>
                    <a:lnTo>
                      <a:pt x="35719" y="458343"/>
                    </a:lnTo>
                    <a:cubicBezTo>
                      <a:pt x="-11906" y="410623"/>
                      <a:pt x="-11906" y="333089"/>
                      <a:pt x="35719" y="285560"/>
                    </a:cubicBezTo>
                    <a:lnTo>
                      <a:pt x="285464" y="35814"/>
                    </a:lnTo>
                    <a:cubicBezTo>
                      <a:pt x="308515" y="12764"/>
                      <a:pt x="339090" y="0"/>
                      <a:pt x="371761" y="0"/>
                    </a:cubicBezTo>
                    <a:cubicBezTo>
                      <a:pt x="371761" y="0"/>
                      <a:pt x="371761" y="0"/>
                      <a:pt x="371856" y="0"/>
                    </a:cubicBezTo>
                    <a:cubicBezTo>
                      <a:pt x="404527" y="0"/>
                      <a:pt x="435197" y="12668"/>
                      <a:pt x="458248" y="35814"/>
                    </a:cubicBezTo>
                    <a:lnTo>
                      <a:pt x="471202" y="48768"/>
                    </a:lnTo>
                    <a:cubicBezTo>
                      <a:pt x="518827" y="96393"/>
                      <a:pt x="518827" y="174022"/>
                      <a:pt x="471202" y="221647"/>
                    </a:cubicBezTo>
                    <a:lnTo>
                      <a:pt x="369761" y="323088"/>
                    </a:lnTo>
                    <a:lnTo>
                      <a:pt x="365951" y="322231"/>
                    </a:lnTo>
                    <a:cubicBezTo>
                      <a:pt x="349853" y="318707"/>
                      <a:pt x="332899" y="318707"/>
                      <a:pt x="316897" y="322231"/>
                    </a:cubicBezTo>
                    <a:cubicBezTo>
                      <a:pt x="295275" y="326993"/>
                      <a:pt x="275654" y="337757"/>
                      <a:pt x="259937" y="353473"/>
                    </a:cubicBezTo>
                    <a:cubicBezTo>
                      <a:pt x="232029" y="381381"/>
                      <a:pt x="220313" y="421005"/>
                      <a:pt x="228695" y="459581"/>
                    </a:cubicBezTo>
                    <a:lnTo>
                      <a:pt x="229553" y="463391"/>
                    </a:lnTo>
                    <a:lnTo>
                      <a:pt x="221647" y="471297"/>
                    </a:lnTo>
                    <a:cubicBezTo>
                      <a:pt x="198501" y="494348"/>
                      <a:pt x="167831" y="507111"/>
                      <a:pt x="135160" y="507111"/>
                    </a:cubicBezTo>
                    <a:close/>
                    <a:moveTo>
                      <a:pt x="371856" y="14288"/>
                    </a:moveTo>
                    <a:cubicBezTo>
                      <a:pt x="371856" y="14288"/>
                      <a:pt x="371761" y="14288"/>
                      <a:pt x="371856" y="14288"/>
                    </a:cubicBezTo>
                    <a:cubicBezTo>
                      <a:pt x="342995" y="14288"/>
                      <a:pt x="315944" y="25527"/>
                      <a:pt x="295656" y="45911"/>
                    </a:cubicBezTo>
                    <a:lnTo>
                      <a:pt x="45815" y="295656"/>
                    </a:lnTo>
                    <a:cubicBezTo>
                      <a:pt x="3810" y="337661"/>
                      <a:pt x="3810" y="406146"/>
                      <a:pt x="45815" y="448247"/>
                    </a:cubicBezTo>
                    <a:lnTo>
                      <a:pt x="58865" y="461200"/>
                    </a:lnTo>
                    <a:cubicBezTo>
                      <a:pt x="79248" y="481584"/>
                      <a:pt x="106299" y="492824"/>
                      <a:pt x="135065" y="492824"/>
                    </a:cubicBezTo>
                    <a:cubicBezTo>
                      <a:pt x="135065" y="492824"/>
                      <a:pt x="135065" y="492824"/>
                      <a:pt x="135160" y="492824"/>
                    </a:cubicBezTo>
                    <a:cubicBezTo>
                      <a:pt x="164021" y="492824"/>
                      <a:pt x="191072" y="481584"/>
                      <a:pt x="211455" y="461200"/>
                    </a:cubicBezTo>
                    <a:lnTo>
                      <a:pt x="213932" y="458724"/>
                    </a:lnTo>
                    <a:cubicBezTo>
                      <a:pt x="206026" y="416624"/>
                      <a:pt x="219361" y="373666"/>
                      <a:pt x="249841" y="343281"/>
                    </a:cubicBezTo>
                    <a:cubicBezTo>
                      <a:pt x="267462" y="325660"/>
                      <a:pt x="289560" y="313468"/>
                      <a:pt x="313849" y="308229"/>
                    </a:cubicBezTo>
                    <a:cubicBezTo>
                      <a:pt x="330613" y="304514"/>
                      <a:pt x="348234" y="304229"/>
                      <a:pt x="365189" y="307467"/>
                    </a:cubicBezTo>
                    <a:lnTo>
                      <a:pt x="461201" y="211455"/>
                    </a:lnTo>
                    <a:cubicBezTo>
                      <a:pt x="503301" y="169355"/>
                      <a:pt x="503301" y="100870"/>
                      <a:pt x="461201" y="58769"/>
                    </a:cubicBezTo>
                    <a:lnTo>
                      <a:pt x="448247" y="45815"/>
                    </a:lnTo>
                    <a:cubicBezTo>
                      <a:pt x="427768" y="25527"/>
                      <a:pt x="400622" y="14288"/>
                      <a:pt x="371856" y="14288"/>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sp>
            <p:nvSpPr>
              <p:cNvPr id="87" name="Freeform: Shape 828">
                <a:extLst>
                  <a:ext uri="{FF2B5EF4-FFF2-40B4-BE49-F238E27FC236}">
                    <a16:creationId xmlns:a16="http://schemas.microsoft.com/office/drawing/2014/main" id="{94D4564C-EED8-4EE3-9293-ABE60A84F59B}"/>
                  </a:ext>
                </a:extLst>
              </p:cNvPr>
              <p:cNvSpPr/>
              <p:nvPr/>
            </p:nvSpPr>
            <p:spPr>
              <a:xfrm>
                <a:off x="2982872" y="2292596"/>
                <a:ext cx="163877" cy="163806"/>
              </a:xfrm>
              <a:custGeom>
                <a:avLst/>
                <a:gdLst>
                  <a:gd name="connsiteX0" fmla="*/ 156758 w 163877"/>
                  <a:gd name="connsiteY0" fmla="*/ 163806 h 163806"/>
                  <a:gd name="connsiteX1" fmla="*/ 151709 w 163877"/>
                  <a:gd name="connsiteY1" fmla="*/ 161711 h 163806"/>
                  <a:gd name="connsiteX2" fmla="*/ 2072 w 163877"/>
                  <a:gd name="connsiteY2" fmla="*/ 12168 h 163806"/>
                  <a:gd name="connsiteX3" fmla="*/ 2072 w 163877"/>
                  <a:gd name="connsiteY3" fmla="*/ 2072 h 163806"/>
                  <a:gd name="connsiteX4" fmla="*/ 12168 w 163877"/>
                  <a:gd name="connsiteY4" fmla="*/ 2072 h 163806"/>
                  <a:gd name="connsiteX5" fmla="*/ 161806 w 163877"/>
                  <a:gd name="connsiteY5" fmla="*/ 151614 h 163806"/>
                  <a:gd name="connsiteX6" fmla="*/ 161806 w 163877"/>
                  <a:gd name="connsiteY6" fmla="*/ 161711 h 163806"/>
                  <a:gd name="connsiteX7" fmla="*/ 156758 w 163877"/>
                  <a:gd name="connsiteY7" fmla="*/ 163806 h 16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877" h="163806">
                    <a:moveTo>
                      <a:pt x="156758" y="163806"/>
                    </a:moveTo>
                    <a:cubicBezTo>
                      <a:pt x="154948" y="163806"/>
                      <a:pt x="153138" y="163140"/>
                      <a:pt x="151709" y="161711"/>
                    </a:cubicBezTo>
                    <a:lnTo>
                      <a:pt x="2072" y="12168"/>
                    </a:lnTo>
                    <a:cubicBezTo>
                      <a:pt x="-691" y="9406"/>
                      <a:pt x="-691" y="4834"/>
                      <a:pt x="2072" y="2072"/>
                    </a:cubicBezTo>
                    <a:cubicBezTo>
                      <a:pt x="4834" y="-691"/>
                      <a:pt x="9406" y="-691"/>
                      <a:pt x="12168" y="2072"/>
                    </a:cubicBezTo>
                    <a:lnTo>
                      <a:pt x="161806" y="151614"/>
                    </a:lnTo>
                    <a:cubicBezTo>
                      <a:pt x="164568" y="154376"/>
                      <a:pt x="164568" y="158949"/>
                      <a:pt x="161806" y="161711"/>
                    </a:cubicBezTo>
                    <a:cubicBezTo>
                      <a:pt x="160472" y="163140"/>
                      <a:pt x="158567" y="163806"/>
                      <a:pt x="156758" y="163806"/>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sp>
            <p:nvSpPr>
              <p:cNvPr id="88" name="Freeform: Shape 829">
                <a:extLst>
                  <a:ext uri="{FF2B5EF4-FFF2-40B4-BE49-F238E27FC236}">
                    <a16:creationId xmlns:a16="http://schemas.microsoft.com/office/drawing/2014/main" id="{200E4F73-AC07-48BB-9B0E-ACDE0DE0CCDD}"/>
                  </a:ext>
                </a:extLst>
              </p:cNvPr>
              <p:cNvSpPr/>
              <p:nvPr/>
            </p:nvSpPr>
            <p:spPr>
              <a:xfrm>
                <a:off x="3058191" y="2185615"/>
                <a:ext cx="196095" cy="118101"/>
              </a:xfrm>
              <a:custGeom>
                <a:avLst/>
                <a:gdLst>
                  <a:gd name="connsiteX0" fmla="*/ 10096 w 196095"/>
                  <a:gd name="connsiteY0" fmla="*/ 118101 h 118101"/>
                  <a:gd name="connsiteX1" fmla="*/ 0 w 196095"/>
                  <a:gd name="connsiteY1" fmla="*/ 108005 h 118101"/>
                  <a:gd name="connsiteX2" fmla="*/ 87725 w 196095"/>
                  <a:gd name="connsiteY2" fmla="*/ 20279 h 118101"/>
                  <a:gd name="connsiteX3" fmla="*/ 149352 w 196095"/>
                  <a:gd name="connsiteY3" fmla="*/ 1229 h 118101"/>
                  <a:gd name="connsiteX4" fmla="*/ 194024 w 196095"/>
                  <a:gd name="connsiteY4" fmla="*/ 23232 h 118101"/>
                  <a:gd name="connsiteX5" fmla="*/ 194024 w 196095"/>
                  <a:gd name="connsiteY5" fmla="*/ 33329 h 118101"/>
                  <a:gd name="connsiteX6" fmla="*/ 183928 w 196095"/>
                  <a:gd name="connsiteY6" fmla="*/ 33329 h 118101"/>
                  <a:gd name="connsiteX7" fmla="*/ 146876 w 196095"/>
                  <a:gd name="connsiteY7" fmla="*/ 15231 h 118101"/>
                  <a:gd name="connsiteX8" fmla="*/ 97822 w 196095"/>
                  <a:gd name="connsiteY8" fmla="*/ 30281 h 118101"/>
                  <a:gd name="connsiteX9" fmla="*/ 10096 w 196095"/>
                  <a:gd name="connsiteY9" fmla="*/ 118101 h 11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095" h="118101">
                    <a:moveTo>
                      <a:pt x="10096" y="118101"/>
                    </a:moveTo>
                    <a:lnTo>
                      <a:pt x="0" y="108005"/>
                    </a:lnTo>
                    <a:lnTo>
                      <a:pt x="87725" y="20279"/>
                    </a:lnTo>
                    <a:cubicBezTo>
                      <a:pt x="108776" y="-771"/>
                      <a:pt x="132874" y="-1723"/>
                      <a:pt x="149352" y="1229"/>
                    </a:cubicBezTo>
                    <a:cubicBezTo>
                      <a:pt x="169640" y="4849"/>
                      <a:pt x="186023" y="15326"/>
                      <a:pt x="194024" y="23232"/>
                    </a:cubicBezTo>
                    <a:cubicBezTo>
                      <a:pt x="196787" y="25994"/>
                      <a:pt x="196787" y="30566"/>
                      <a:pt x="194024" y="33329"/>
                    </a:cubicBezTo>
                    <a:cubicBezTo>
                      <a:pt x="191262" y="36091"/>
                      <a:pt x="186690" y="36091"/>
                      <a:pt x="183928" y="33329"/>
                    </a:cubicBezTo>
                    <a:cubicBezTo>
                      <a:pt x="176975" y="26375"/>
                      <a:pt x="162877" y="18089"/>
                      <a:pt x="146876" y="15231"/>
                    </a:cubicBezTo>
                    <a:cubicBezTo>
                      <a:pt x="127730" y="11897"/>
                      <a:pt x="111252" y="16946"/>
                      <a:pt x="97822" y="30281"/>
                    </a:cubicBezTo>
                    <a:lnTo>
                      <a:pt x="10096" y="118101"/>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sp>
            <p:nvSpPr>
              <p:cNvPr id="89" name="Freeform: Shape 830">
                <a:extLst>
                  <a:ext uri="{FF2B5EF4-FFF2-40B4-BE49-F238E27FC236}">
                    <a16:creationId xmlns:a16="http://schemas.microsoft.com/office/drawing/2014/main" id="{9055F4F2-229A-4F76-B2CA-5390B877FFC8}"/>
                  </a:ext>
                </a:extLst>
              </p:cNvPr>
              <p:cNvSpPr/>
              <p:nvPr/>
            </p:nvSpPr>
            <p:spPr>
              <a:xfrm>
                <a:off x="2892384" y="2368415"/>
                <a:ext cx="101012" cy="101036"/>
              </a:xfrm>
              <a:custGeom>
                <a:avLst/>
                <a:gdLst>
                  <a:gd name="connsiteX0" fmla="*/ 7120 w 101012"/>
                  <a:gd name="connsiteY0" fmla="*/ 101036 h 101036"/>
                  <a:gd name="connsiteX1" fmla="*/ 2072 w 101012"/>
                  <a:gd name="connsiteY1" fmla="*/ 98941 h 101036"/>
                  <a:gd name="connsiteX2" fmla="*/ 2072 w 101012"/>
                  <a:gd name="connsiteY2" fmla="*/ 88844 h 101036"/>
                  <a:gd name="connsiteX3" fmla="*/ 88844 w 101012"/>
                  <a:gd name="connsiteY3" fmla="*/ 2072 h 101036"/>
                  <a:gd name="connsiteX4" fmla="*/ 98941 w 101012"/>
                  <a:gd name="connsiteY4" fmla="*/ 2072 h 101036"/>
                  <a:gd name="connsiteX5" fmla="*/ 98941 w 101012"/>
                  <a:gd name="connsiteY5" fmla="*/ 12168 h 101036"/>
                  <a:gd name="connsiteX6" fmla="*/ 12168 w 101012"/>
                  <a:gd name="connsiteY6" fmla="*/ 98941 h 101036"/>
                  <a:gd name="connsiteX7" fmla="*/ 7120 w 101012"/>
                  <a:gd name="connsiteY7" fmla="*/ 101036 h 10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12" h="101036">
                    <a:moveTo>
                      <a:pt x="7120" y="101036"/>
                    </a:moveTo>
                    <a:cubicBezTo>
                      <a:pt x="5310" y="101036"/>
                      <a:pt x="3500" y="100370"/>
                      <a:pt x="2072" y="98941"/>
                    </a:cubicBezTo>
                    <a:cubicBezTo>
                      <a:pt x="-691" y="96179"/>
                      <a:pt x="-691" y="91607"/>
                      <a:pt x="2072" y="88844"/>
                    </a:cubicBezTo>
                    <a:lnTo>
                      <a:pt x="88844" y="2072"/>
                    </a:lnTo>
                    <a:cubicBezTo>
                      <a:pt x="91607" y="-691"/>
                      <a:pt x="96179" y="-691"/>
                      <a:pt x="98941" y="2072"/>
                    </a:cubicBezTo>
                    <a:cubicBezTo>
                      <a:pt x="101703" y="4834"/>
                      <a:pt x="101703" y="9406"/>
                      <a:pt x="98941" y="12168"/>
                    </a:cubicBezTo>
                    <a:lnTo>
                      <a:pt x="12168" y="98941"/>
                    </a:lnTo>
                    <a:cubicBezTo>
                      <a:pt x="10835" y="100370"/>
                      <a:pt x="9025" y="101036"/>
                      <a:pt x="7120" y="101036"/>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grpSp>
      </p:grpSp>
      <p:pic>
        <p:nvPicPr>
          <p:cNvPr id="90" name="Picture 89">
            <a:extLst>
              <a:ext uri="{FF2B5EF4-FFF2-40B4-BE49-F238E27FC236}">
                <a16:creationId xmlns:a16="http://schemas.microsoft.com/office/drawing/2014/main" id="{C4E66B1E-F722-3041-ADC4-F232915306E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86095" y="4310953"/>
            <a:ext cx="870528" cy="793776"/>
          </a:xfrm>
          <a:prstGeom prst="rect">
            <a:avLst/>
          </a:prstGeom>
        </p:spPr>
      </p:pic>
      <p:grpSp>
        <p:nvGrpSpPr>
          <p:cNvPr id="91" name="Graphic 1">
            <a:extLst>
              <a:ext uri="{FF2B5EF4-FFF2-40B4-BE49-F238E27FC236}">
                <a16:creationId xmlns:a16="http://schemas.microsoft.com/office/drawing/2014/main" id="{BEBDE6BC-3009-4C0D-BCA6-78B06B5D2F53}"/>
              </a:ext>
            </a:extLst>
          </p:cNvPr>
          <p:cNvGrpSpPr/>
          <p:nvPr/>
        </p:nvGrpSpPr>
        <p:grpSpPr>
          <a:xfrm>
            <a:off x="3044236" y="2272495"/>
            <a:ext cx="831756" cy="620417"/>
            <a:chOff x="3296411" y="4241993"/>
            <a:chExt cx="562070" cy="419255"/>
          </a:xfrm>
          <a:solidFill>
            <a:schemeClr val="accent1"/>
          </a:solidFill>
        </p:grpSpPr>
        <p:sp>
          <p:nvSpPr>
            <p:cNvPr id="92" name="Freeform: Shape 4681">
              <a:extLst>
                <a:ext uri="{FF2B5EF4-FFF2-40B4-BE49-F238E27FC236}">
                  <a16:creationId xmlns:a16="http://schemas.microsoft.com/office/drawing/2014/main" id="{B09B6744-98DC-4D79-A307-3AA3103CABB0}"/>
                </a:ext>
              </a:extLst>
            </p:cNvPr>
            <p:cNvSpPr/>
            <p:nvPr/>
          </p:nvSpPr>
          <p:spPr>
            <a:xfrm>
              <a:off x="3341655" y="4343399"/>
              <a:ext cx="138398" cy="214693"/>
            </a:xfrm>
            <a:custGeom>
              <a:avLst/>
              <a:gdLst>
                <a:gd name="connsiteX0" fmla="*/ 138398 w 138398"/>
                <a:gd name="connsiteY0" fmla="*/ 214694 h 214693"/>
                <a:gd name="connsiteX1" fmla="*/ 58007 w 138398"/>
                <a:gd name="connsiteY1" fmla="*/ 214694 h 214693"/>
                <a:gd name="connsiteX2" fmla="*/ 0 w 138398"/>
                <a:gd name="connsiteY2" fmla="*/ 156686 h 214693"/>
                <a:gd name="connsiteX3" fmla="*/ 0 w 138398"/>
                <a:gd name="connsiteY3" fmla="*/ 57912 h 214693"/>
                <a:gd name="connsiteX4" fmla="*/ 58007 w 138398"/>
                <a:gd name="connsiteY4" fmla="*/ 0 h 214693"/>
                <a:gd name="connsiteX5" fmla="*/ 138398 w 138398"/>
                <a:gd name="connsiteY5" fmla="*/ 0 h 214693"/>
                <a:gd name="connsiteX6" fmla="*/ 138398 w 138398"/>
                <a:gd name="connsiteY6" fmla="*/ 214694 h 214693"/>
                <a:gd name="connsiteX7" fmla="*/ 58007 w 138398"/>
                <a:gd name="connsiteY7" fmla="*/ 14288 h 214693"/>
                <a:gd name="connsiteX8" fmla="*/ 14288 w 138398"/>
                <a:gd name="connsiteY8" fmla="*/ 57912 h 214693"/>
                <a:gd name="connsiteX9" fmla="*/ 14288 w 138398"/>
                <a:gd name="connsiteY9" fmla="*/ 156686 h 214693"/>
                <a:gd name="connsiteX10" fmla="*/ 58007 w 138398"/>
                <a:gd name="connsiteY10" fmla="*/ 200406 h 214693"/>
                <a:gd name="connsiteX11" fmla="*/ 124111 w 138398"/>
                <a:gd name="connsiteY11" fmla="*/ 200406 h 214693"/>
                <a:gd name="connsiteX12" fmla="*/ 124111 w 138398"/>
                <a:gd name="connsiteY12" fmla="*/ 14288 h 214693"/>
                <a:gd name="connsiteX13" fmla="*/ 58007 w 138398"/>
                <a:gd name="connsiteY13" fmla="*/ 14288 h 214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8398" h="214693">
                  <a:moveTo>
                    <a:pt x="138398" y="214694"/>
                  </a:moveTo>
                  <a:lnTo>
                    <a:pt x="58007" y="214694"/>
                  </a:lnTo>
                  <a:cubicBezTo>
                    <a:pt x="26003" y="214694"/>
                    <a:pt x="0" y="188690"/>
                    <a:pt x="0" y="156686"/>
                  </a:cubicBezTo>
                  <a:lnTo>
                    <a:pt x="0" y="57912"/>
                  </a:lnTo>
                  <a:cubicBezTo>
                    <a:pt x="0" y="26003"/>
                    <a:pt x="26003" y="0"/>
                    <a:pt x="58007" y="0"/>
                  </a:cubicBezTo>
                  <a:lnTo>
                    <a:pt x="138398" y="0"/>
                  </a:lnTo>
                  <a:lnTo>
                    <a:pt x="138398" y="214694"/>
                  </a:lnTo>
                  <a:close/>
                  <a:moveTo>
                    <a:pt x="58007" y="14288"/>
                  </a:moveTo>
                  <a:cubicBezTo>
                    <a:pt x="33909" y="14288"/>
                    <a:pt x="14288" y="33814"/>
                    <a:pt x="14288" y="57912"/>
                  </a:cubicBezTo>
                  <a:lnTo>
                    <a:pt x="14288" y="156686"/>
                  </a:lnTo>
                  <a:cubicBezTo>
                    <a:pt x="14288" y="180785"/>
                    <a:pt x="33909" y="200406"/>
                    <a:pt x="58007" y="200406"/>
                  </a:cubicBezTo>
                  <a:lnTo>
                    <a:pt x="124111" y="200406"/>
                  </a:lnTo>
                  <a:lnTo>
                    <a:pt x="124111" y="14288"/>
                  </a:lnTo>
                  <a:lnTo>
                    <a:pt x="58007" y="14288"/>
                  </a:lnTo>
                  <a:close/>
                </a:path>
              </a:pathLst>
            </a:custGeom>
            <a:grpFill/>
            <a:ln w="9525" cap="flat">
              <a:noFill/>
              <a:prstDash val="solid"/>
              <a:miter/>
            </a:ln>
          </p:spPr>
          <p:txBody>
            <a:bodyPr rtlCol="0" anchor="ctr"/>
            <a:lstStyle/>
            <a:p>
              <a:endParaRPr lang="en-US"/>
            </a:p>
          </p:txBody>
        </p:sp>
        <p:sp>
          <p:nvSpPr>
            <p:cNvPr id="93" name="Freeform: Shape 4682">
              <a:extLst>
                <a:ext uri="{FF2B5EF4-FFF2-40B4-BE49-F238E27FC236}">
                  <a16:creationId xmlns:a16="http://schemas.microsoft.com/office/drawing/2014/main" id="{5CE35D2F-E132-4E98-AD71-83B4E3D5AC48}"/>
                </a:ext>
              </a:extLst>
            </p:cNvPr>
            <p:cNvSpPr/>
            <p:nvPr/>
          </p:nvSpPr>
          <p:spPr>
            <a:xfrm>
              <a:off x="3296411" y="4397311"/>
              <a:ext cx="59531" cy="106870"/>
            </a:xfrm>
            <a:custGeom>
              <a:avLst/>
              <a:gdLst>
                <a:gd name="connsiteX0" fmla="*/ 59531 w 59531"/>
                <a:gd name="connsiteY0" fmla="*/ 106871 h 106870"/>
                <a:gd name="connsiteX1" fmla="*/ 52292 w 59531"/>
                <a:gd name="connsiteY1" fmla="*/ 106775 h 106870"/>
                <a:gd name="connsiteX2" fmla="*/ 0 w 59531"/>
                <a:gd name="connsiteY2" fmla="*/ 53435 h 106870"/>
                <a:gd name="connsiteX3" fmla="*/ 52292 w 59531"/>
                <a:gd name="connsiteY3" fmla="*/ 95 h 106870"/>
                <a:gd name="connsiteX4" fmla="*/ 59531 w 59531"/>
                <a:gd name="connsiteY4" fmla="*/ 0 h 106870"/>
                <a:gd name="connsiteX5" fmla="*/ 59531 w 59531"/>
                <a:gd name="connsiteY5" fmla="*/ 106871 h 106870"/>
                <a:gd name="connsiteX6" fmla="*/ 45244 w 59531"/>
                <a:gd name="connsiteY6" fmla="*/ 15240 h 106870"/>
                <a:gd name="connsiteX7" fmla="*/ 14288 w 59531"/>
                <a:gd name="connsiteY7" fmla="*/ 53435 h 106870"/>
                <a:gd name="connsiteX8" fmla="*/ 45244 w 59531"/>
                <a:gd name="connsiteY8" fmla="*/ 91630 h 106870"/>
                <a:gd name="connsiteX9" fmla="*/ 45244 w 59531"/>
                <a:gd name="connsiteY9" fmla="*/ 15240 h 10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531" h="106870">
                  <a:moveTo>
                    <a:pt x="59531" y="106871"/>
                  </a:moveTo>
                  <a:lnTo>
                    <a:pt x="52292" y="106775"/>
                  </a:lnTo>
                  <a:cubicBezTo>
                    <a:pt x="23527" y="106204"/>
                    <a:pt x="0" y="82296"/>
                    <a:pt x="0" y="53435"/>
                  </a:cubicBezTo>
                  <a:cubicBezTo>
                    <a:pt x="0" y="24574"/>
                    <a:pt x="23431" y="667"/>
                    <a:pt x="52292" y="95"/>
                  </a:cubicBezTo>
                  <a:lnTo>
                    <a:pt x="59531" y="0"/>
                  </a:lnTo>
                  <a:lnTo>
                    <a:pt x="59531" y="106871"/>
                  </a:lnTo>
                  <a:close/>
                  <a:moveTo>
                    <a:pt x="45244" y="15240"/>
                  </a:moveTo>
                  <a:cubicBezTo>
                    <a:pt x="27623" y="18955"/>
                    <a:pt x="14288" y="34766"/>
                    <a:pt x="14288" y="53435"/>
                  </a:cubicBezTo>
                  <a:cubicBezTo>
                    <a:pt x="14288" y="72104"/>
                    <a:pt x="27623" y="87916"/>
                    <a:pt x="45244" y="91630"/>
                  </a:cubicBezTo>
                  <a:lnTo>
                    <a:pt x="45244" y="15240"/>
                  </a:lnTo>
                  <a:close/>
                </a:path>
              </a:pathLst>
            </a:custGeom>
            <a:grpFill/>
            <a:ln w="9525" cap="flat">
              <a:noFill/>
              <a:prstDash val="solid"/>
              <a:miter/>
            </a:ln>
          </p:spPr>
          <p:txBody>
            <a:bodyPr rtlCol="0" anchor="ctr"/>
            <a:lstStyle/>
            <a:p>
              <a:endParaRPr lang="en-US"/>
            </a:p>
          </p:txBody>
        </p:sp>
        <p:sp>
          <p:nvSpPr>
            <p:cNvPr id="94" name="Freeform: Shape 4683">
              <a:extLst>
                <a:ext uri="{FF2B5EF4-FFF2-40B4-BE49-F238E27FC236}">
                  <a16:creationId xmlns:a16="http://schemas.microsoft.com/office/drawing/2014/main" id="{27DD65DD-BBEE-4D28-9E26-1A5BC5966418}"/>
                </a:ext>
              </a:extLst>
            </p:cNvPr>
            <p:cNvSpPr/>
            <p:nvPr/>
          </p:nvSpPr>
          <p:spPr>
            <a:xfrm>
              <a:off x="3465861" y="4241993"/>
              <a:ext cx="196595" cy="419255"/>
            </a:xfrm>
            <a:custGeom>
              <a:avLst/>
              <a:gdLst>
                <a:gd name="connsiteX0" fmla="*/ 189452 w 196595"/>
                <a:gd name="connsiteY0" fmla="*/ 419255 h 419255"/>
                <a:gd name="connsiteX1" fmla="*/ 185928 w 196595"/>
                <a:gd name="connsiteY1" fmla="*/ 418302 h 419255"/>
                <a:gd name="connsiteX2" fmla="*/ 3619 w 196595"/>
                <a:gd name="connsiteY2" fmla="*/ 315147 h 419255"/>
                <a:gd name="connsiteX3" fmla="*/ 0 w 196595"/>
                <a:gd name="connsiteY3" fmla="*/ 308956 h 419255"/>
                <a:gd name="connsiteX4" fmla="*/ 0 w 196595"/>
                <a:gd name="connsiteY4" fmla="*/ 108550 h 419255"/>
                <a:gd name="connsiteX5" fmla="*/ 3715 w 196595"/>
                <a:gd name="connsiteY5" fmla="*/ 102263 h 419255"/>
                <a:gd name="connsiteX6" fmla="*/ 186023 w 196595"/>
                <a:gd name="connsiteY6" fmla="*/ 917 h 419255"/>
                <a:gd name="connsiteX7" fmla="*/ 193072 w 196595"/>
                <a:gd name="connsiteY7" fmla="*/ 1012 h 419255"/>
                <a:gd name="connsiteX8" fmla="*/ 196596 w 196595"/>
                <a:gd name="connsiteY8" fmla="*/ 7203 h 419255"/>
                <a:gd name="connsiteX9" fmla="*/ 196596 w 196595"/>
                <a:gd name="connsiteY9" fmla="*/ 412111 h 419255"/>
                <a:gd name="connsiteX10" fmla="*/ 193072 w 196595"/>
                <a:gd name="connsiteY10" fmla="*/ 418302 h 419255"/>
                <a:gd name="connsiteX11" fmla="*/ 189452 w 196595"/>
                <a:gd name="connsiteY11" fmla="*/ 419255 h 419255"/>
                <a:gd name="connsiteX12" fmla="*/ 14192 w 196595"/>
                <a:gd name="connsiteY12" fmla="*/ 304765 h 419255"/>
                <a:gd name="connsiteX13" fmla="*/ 182213 w 196595"/>
                <a:gd name="connsiteY13" fmla="*/ 399824 h 419255"/>
                <a:gd name="connsiteX14" fmla="*/ 182213 w 196595"/>
                <a:gd name="connsiteY14" fmla="*/ 19300 h 419255"/>
                <a:gd name="connsiteX15" fmla="*/ 14192 w 196595"/>
                <a:gd name="connsiteY15" fmla="*/ 112741 h 419255"/>
                <a:gd name="connsiteX16" fmla="*/ 14192 w 196595"/>
                <a:gd name="connsiteY16" fmla="*/ 304765 h 41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6595" h="419255">
                  <a:moveTo>
                    <a:pt x="189452" y="419255"/>
                  </a:moveTo>
                  <a:cubicBezTo>
                    <a:pt x="188214" y="419255"/>
                    <a:pt x="187071" y="418969"/>
                    <a:pt x="185928" y="418302"/>
                  </a:cubicBezTo>
                  <a:lnTo>
                    <a:pt x="3619" y="315147"/>
                  </a:lnTo>
                  <a:cubicBezTo>
                    <a:pt x="1333" y="313909"/>
                    <a:pt x="0" y="311527"/>
                    <a:pt x="0" y="308956"/>
                  </a:cubicBezTo>
                  <a:lnTo>
                    <a:pt x="0" y="108550"/>
                  </a:lnTo>
                  <a:cubicBezTo>
                    <a:pt x="0" y="105978"/>
                    <a:pt x="1429" y="103597"/>
                    <a:pt x="3715" y="102263"/>
                  </a:cubicBezTo>
                  <a:lnTo>
                    <a:pt x="186023" y="917"/>
                  </a:lnTo>
                  <a:cubicBezTo>
                    <a:pt x="188214" y="-321"/>
                    <a:pt x="190976" y="-321"/>
                    <a:pt x="193072" y="1012"/>
                  </a:cubicBezTo>
                  <a:cubicBezTo>
                    <a:pt x="195262" y="2251"/>
                    <a:pt x="196596" y="4632"/>
                    <a:pt x="196596" y="7203"/>
                  </a:cubicBezTo>
                  <a:lnTo>
                    <a:pt x="196596" y="412111"/>
                  </a:lnTo>
                  <a:cubicBezTo>
                    <a:pt x="196596" y="414683"/>
                    <a:pt x="195262" y="416969"/>
                    <a:pt x="193072" y="418302"/>
                  </a:cubicBezTo>
                  <a:cubicBezTo>
                    <a:pt x="191929" y="418874"/>
                    <a:pt x="190690" y="419255"/>
                    <a:pt x="189452" y="419255"/>
                  </a:cubicBezTo>
                  <a:close/>
                  <a:moveTo>
                    <a:pt x="14192" y="304765"/>
                  </a:moveTo>
                  <a:lnTo>
                    <a:pt x="182213" y="399824"/>
                  </a:lnTo>
                  <a:lnTo>
                    <a:pt x="182213" y="19300"/>
                  </a:lnTo>
                  <a:lnTo>
                    <a:pt x="14192" y="112741"/>
                  </a:lnTo>
                  <a:lnTo>
                    <a:pt x="14192" y="304765"/>
                  </a:lnTo>
                  <a:close/>
                </a:path>
              </a:pathLst>
            </a:custGeom>
            <a:grpFill/>
            <a:ln w="9525" cap="flat">
              <a:noFill/>
              <a:prstDash val="solid"/>
              <a:miter/>
            </a:ln>
          </p:spPr>
          <p:txBody>
            <a:bodyPr rtlCol="0" anchor="ctr"/>
            <a:lstStyle/>
            <a:p>
              <a:endParaRPr lang="en-US"/>
            </a:p>
          </p:txBody>
        </p:sp>
        <p:sp>
          <p:nvSpPr>
            <p:cNvPr id="95" name="Freeform: Shape 4684">
              <a:extLst>
                <a:ext uri="{FF2B5EF4-FFF2-40B4-BE49-F238E27FC236}">
                  <a16:creationId xmlns:a16="http://schemas.microsoft.com/office/drawing/2014/main" id="{9DDAEF50-1FDD-4075-A907-D0B46D3A9C9E}"/>
                </a:ext>
              </a:extLst>
            </p:cNvPr>
            <p:cNvSpPr/>
            <p:nvPr/>
          </p:nvSpPr>
          <p:spPr>
            <a:xfrm>
              <a:off x="3716789" y="4346917"/>
              <a:ext cx="59301" cy="200126"/>
            </a:xfrm>
            <a:custGeom>
              <a:avLst/>
              <a:gdLst>
                <a:gd name="connsiteX0" fmla="*/ 7104 w 59301"/>
                <a:gd name="connsiteY0" fmla="*/ 200127 h 200126"/>
                <a:gd name="connsiteX1" fmla="*/ 1580 w 59301"/>
                <a:gd name="connsiteY1" fmla="*/ 197460 h 200126"/>
                <a:gd name="connsiteX2" fmla="*/ 2723 w 59301"/>
                <a:gd name="connsiteY2" fmla="*/ 187458 h 200126"/>
                <a:gd name="connsiteX3" fmla="*/ 44918 w 59301"/>
                <a:gd name="connsiteY3" fmla="*/ 99543 h 200126"/>
                <a:gd name="connsiteX4" fmla="*/ 3961 w 59301"/>
                <a:gd name="connsiteY4" fmla="*/ 12675 h 200126"/>
                <a:gd name="connsiteX5" fmla="*/ 3008 w 59301"/>
                <a:gd name="connsiteY5" fmla="*/ 2578 h 200126"/>
                <a:gd name="connsiteX6" fmla="*/ 13105 w 59301"/>
                <a:gd name="connsiteY6" fmla="*/ 1626 h 200126"/>
                <a:gd name="connsiteX7" fmla="*/ 59301 w 59301"/>
                <a:gd name="connsiteY7" fmla="*/ 99543 h 200126"/>
                <a:gd name="connsiteX8" fmla="*/ 11676 w 59301"/>
                <a:gd name="connsiteY8" fmla="*/ 198603 h 200126"/>
                <a:gd name="connsiteX9" fmla="*/ 7104 w 59301"/>
                <a:gd name="connsiteY9" fmla="*/ 200127 h 200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301" h="200126">
                  <a:moveTo>
                    <a:pt x="7104" y="200127"/>
                  </a:moveTo>
                  <a:cubicBezTo>
                    <a:pt x="5009" y="200127"/>
                    <a:pt x="2913" y="199174"/>
                    <a:pt x="1580" y="197460"/>
                  </a:cubicBezTo>
                  <a:cubicBezTo>
                    <a:pt x="-897" y="194412"/>
                    <a:pt x="-421" y="189935"/>
                    <a:pt x="2723" y="187458"/>
                  </a:cubicBezTo>
                  <a:cubicBezTo>
                    <a:pt x="29583" y="165932"/>
                    <a:pt x="44918" y="133928"/>
                    <a:pt x="44918" y="99543"/>
                  </a:cubicBezTo>
                  <a:cubicBezTo>
                    <a:pt x="44918" y="65824"/>
                    <a:pt x="29964" y="34106"/>
                    <a:pt x="3961" y="12675"/>
                  </a:cubicBezTo>
                  <a:cubicBezTo>
                    <a:pt x="913" y="10198"/>
                    <a:pt x="532" y="5626"/>
                    <a:pt x="3008" y="2578"/>
                  </a:cubicBezTo>
                  <a:cubicBezTo>
                    <a:pt x="5485" y="-470"/>
                    <a:pt x="10057" y="-851"/>
                    <a:pt x="13105" y="1626"/>
                  </a:cubicBezTo>
                  <a:cubicBezTo>
                    <a:pt x="42442" y="25819"/>
                    <a:pt x="59301" y="61538"/>
                    <a:pt x="59301" y="99543"/>
                  </a:cubicBezTo>
                  <a:cubicBezTo>
                    <a:pt x="59301" y="138309"/>
                    <a:pt x="41966" y="174409"/>
                    <a:pt x="11676" y="198603"/>
                  </a:cubicBezTo>
                  <a:cubicBezTo>
                    <a:pt x="10247" y="199650"/>
                    <a:pt x="8723" y="200127"/>
                    <a:pt x="7104" y="200127"/>
                  </a:cubicBezTo>
                  <a:close/>
                </a:path>
              </a:pathLst>
            </a:custGeom>
            <a:grpFill/>
            <a:ln w="9525" cap="flat">
              <a:noFill/>
              <a:prstDash val="solid"/>
              <a:miter/>
            </a:ln>
          </p:spPr>
          <p:txBody>
            <a:bodyPr rtlCol="0" anchor="ctr"/>
            <a:lstStyle/>
            <a:p>
              <a:endParaRPr lang="en-US"/>
            </a:p>
          </p:txBody>
        </p:sp>
        <p:sp>
          <p:nvSpPr>
            <p:cNvPr id="96" name="Freeform: Shape 4685">
              <a:extLst>
                <a:ext uri="{FF2B5EF4-FFF2-40B4-BE49-F238E27FC236}">
                  <a16:creationId xmlns:a16="http://schemas.microsoft.com/office/drawing/2014/main" id="{4260D0E8-78E6-484F-AEAE-8023A782AA4C}"/>
                </a:ext>
              </a:extLst>
            </p:cNvPr>
            <p:cNvSpPr/>
            <p:nvPr/>
          </p:nvSpPr>
          <p:spPr>
            <a:xfrm>
              <a:off x="3773272" y="4293291"/>
              <a:ext cx="85208" cy="307378"/>
            </a:xfrm>
            <a:custGeom>
              <a:avLst/>
              <a:gdLst>
                <a:gd name="connsiteX0" fmla="*/ 7104 w 85208"/>
                <a:gd name="connsiteY0" fmla="*/ 307378 h 307378"/>
                <a:gd name="connsiteX1" fmla="*/ 1579 w 85208"/>
                <a:gd name="connsiteY1" fmla="*/ 304711 h 307378"/>
                <a:gd name="connsiteX2" fmla="*/ 2722 w 85208"/>
                <a:gd name="connsiteY2" fmla="*/ 294710 h 307378"/>
                <a:gd name="connsiteX3" fmla="*/ 70826 w 85208"/>
                <a:gd name="connsiteY3" fmla="*/ 152883 h 307378"/>
                <a:gd name="connsiteX4" fmla="*/ 4723 w 85208"/>
                <a:gd name="connsiteY4" fmla="*/ 12675 h 307378"/>
                <a:gd name="connsiteX5" fmla="*/ 3770 w 85208"/>
                <a:gd name="connsiteY5" fmla="*/ 2578 h 307378"/>
                <a:gd name="connsiteX6" fmla="*/ 13867 w 85208"/>
                <a:gd name="connsiteY6" fmla="*/ 1626 h 307378"/>
                <a:gd name="connsiteX7" fmla="*/ 85209 w 85208"/>
                <a:gd name="connsiteY7" fmla="*/ 152883 h 307378"/>
                <a:gd name="connsiteX8" fmla="*/ 11676 w 85208"/>
                <a:gd name="connsiteY8" fmla="*/ 305854 h 307378"/>
                <a:gd name="connsiteX9" fmla="*/ 7104 w 85208"/>
                <a:gd name="connsiteY9" fmla="*/ 307378 h 30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08" h="307378">
                  <a:moveTo>
                    <a:pt x="7104" y="307378"/>
                  </a:moveTo>
                  <a:cubicBezTo>
                    <a:pt x="5009" y="307378"/>
                    <a:pt x="2913" y="306426"/>
                    <a:pt x="1579" y="304711"/>
                  </a:cubicBezTo>
                  <a:cubicBezTo>
                    <a:pt x="-897" y="301663"/>
                    <a:pt x="-421" y="297186"/>
                    <a:pt x="2722" y="294710"/>
                  </a:cubicBezTo>
                  <a:cubicBezTo>
                    <a:pt x="46061" y="260039"/>
                    <a:pt x="70826" y="208318"/>
                    <a:pt x="70826" y="152883"/>
                  </a:cubicBezTo>
                  <a:cubicBezTo>
                    <a:pt x="70826" y="98495"/>
                    <a:pt x="46728" y="47345"/>
                    <a:pt x="4723" y="12675"/>
                  </a:cubicBezTo>
                  <a:cubicBezTo>
                    <a:pt x="1675" y="10198"/>
                    <a:pt x="1294" y="5626"/>
                    <a:pt x="3770" y="2578"/>
                  </a:cubicBezTo>
                  <a:cubicBezTo>
                    <a:pt x="6247" y="-470"/>
                    <a:pt x="10819" y="-851"/>
                    <a:pt x="13867" y="1626"/>
                  </a:cubicBezTo>
                  <a:cubicBezTo>
                    <a:pt x="59206" y="39059"/>
                    <a:pt x="85209" y="94113"/>
                    <a:pt x="85209" y="152883"/>
                  </a:cubicBezTo>
                  <a:cubicBezTo>
                    <a:pt x="85209" y="212700"/>
                    <a:pt x="58444" y="268421"/>
                    <a:pt x="11676" y="305854"/>
                  </a:cubicBezTo>
                  <a:cubicBezTo>
                    <a:pt x="10247" y="306902"/>
                    <a:pt x="8628" y="307378"/>
                    <a:pt x="7104" y="307378"/>
                  </a:cubicBezTo>
                  <a:close/>
                </a:path>
              </a:pathLst>
            </a:custGeom>
            <a:grpFill/>
            <a:ln w="9525" cap="flat">
              <a:noFill/>
              <a:prstDash val="solid"/>
              <a:miter/>
            </a:ln>
          </p:spPr>
          <p:txBody>
            <a:bodyPr rtlCol="0" anchor="ctr"/>
            <a:lstStyle/>
            <a:p>
              <a:endParaRPr lang="en-US"/>
            </a:p>
          </p:txBody>
        </p:sp>
      </p:grpSp>
      <p:grpSp>
        <p:nvGrpSpPr>
          <p:cNvPr id="97" name="Graphic 1">
            <a:extLst>
              <a:ext uri="{FF2B5EF4-FFF2-40B4-BE49-F238E27FC236}">
                <a16:creationId xmlns:a16="http://schemas.microsoft.com/office/drawing/2014/main" id="{02B51D31-F446-49E6-92EB-D506699808CF}"/>
              </a:ext>
            </a:extLst>
          </p:cNvPr>
          <p:cNvGrpSpPr/>
          <p:nvPr/>
        </p:nvGrpSpPr>
        <p:grpSpPr>
          <a:xfrm>
            <a:off x="8457820" y="2387960"/>
            <a:ext cx="917869" cy="486371"/>
            <a:chOff x="9317068" y="2276855"/>
            <a:chExt cx="575214" cy="304800"/>
          </a:xfrm>
          <a:solidFill>
            <a:schemeClr val="accent1"/>
          </a:solidFill>
        </p:grpSpPr>
        <p:sp>
          <p:nvSpPr>
            <p:cNvPr id="98" name="Freeform: Shape 3713">
              <a:extLst>
                <a:ext uri="{FF2B5EF4-FFF2-40B4-BE49-F238E27FC236}">
                  <a16:creationId xmlns:a16="http://schemas.microsoft.com/office/drawing/2014/main" id="{9EB058D9-7719-4194-8BC5-C0C3C893C0BF}"/>
                </a:ext>
              </a:extLst>
            </p:cNvPr>
            <p:cNvSpPr/>
            <p:nvPr/>
          </p:nvSpPr>
          <p:spPr>
            <a:xfrm>
              <a:off x="9687495" y="2376868"/>
              <a:ext cx="173735" cy="173831"/>
            </a:xfrm>
            <a:custGeom>
              <a:avLst/>
              <a:gdLst>
                <a:gd name="connsiteX0" fmla="*/ 86868 w 173735"/>
                <a:gd name="connsiteY0" fmla="*/ 173831 h 173831"/>
                <a:gd name="connsiteX1" fmla="*/ 0 w 173735"/>
                <a:gd name="connsiteY1" fmla="*/ 86868 h 173831"/>
                <a:gd name="connsiteX2" fmla="*/ 86868 w 173735"/>
                <a:gd name="connsiteY2" fmla="*/ 0 h 173831"/>
                <a:gd name="connsiteX3" fmla="*/ 173736 w 173735"/>
                <a:gd name="connsiteY3" fmla="*/ 86868 h 173831"/>
                <a:gd name="connsiteX4" fmla="*/ 86868 w 173735"/>
                <a:gd name="connsiteY4" fmla="*/ 173831 h 173831"/>
                <a:gd name="connsiteX5" fmla="*/ 86868 w 173735"/>
                <a:gd name="connsiteY5" fmla="*/ 14288 h 173831"/>
                <a:gd name="connsiteX6" fmla="*/ 14288 w 173735"/>
                <a:gd name="connsiteY6" fmla="*/ 86868 h 173831"/>
                <a:gd name="connsiteX7" fmla="*/ 86868 w 173735"/>
                <a:gd name="connsiteY7" fmla="*/ 159544 h 173831"/>
                <a:gd name="connsiteX8" fmla="*/ 159448 w 173735"/>
                <a:gd name="connsiteY8" fmla="*/ 86868 h 173831"/>
                <a:gd name="connsiteX9" fmla="*/ 86868 w 173735"/>
                <a:gd name="connsiteY9" fmla="*/ 14288 h 17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5" h="173831">
                  <a:moveTo>
                    <a:pt x="86868" y="173831"/>
                  </a:moveTo>
                  <a:cubicBezTo>
                    <a:pt x="38958" y="173831"/>
                    <a:pt x="0" y="134874"/>
                    <a:pt x="0" y="86868"/>
                  </a:cubicBezTo>
                  <a:cubicBezTo>
                    <a:pt x="0" y="38862"/>
                    <a:pt x="38958" y="0"/>
                    <a:pt x="86868" y="0"/>
                  </a:cubicBezTo>
                  <a:cubicBezTo>
                    <a:pt x="134779" y="0"/>
                    <a:pt x="173736" y="38957"/>
                    <a:pt x="173736" y="86868"/>
                  </a:cubicBezTo>
                  <a:cubicBezTo>
                    <a:pt x="173736" y="134779"/>
                    <a:pt x="134779" y="173831"/>
                    <a:pt x="86868" y="173831"/>
                  </a:cubicBezTo>
                  <a:close/>
                  <a:moveTo>
                    <a:pt x="86868" y="14288"/>
                  </a:moveTo>
                  <a:cubicBezTo>
                    <a:pt x="46863" y="14288"/>
                    <a:pt x="14288" y="46863"/>
                    <a:pt x="14288" y="86868"/>
                  </a:cubicBezTo>
                  <a:cubicBezTo>
                    <a:pt x="14288" y="126873"/>
                    <a:pt x="46863" y="159544"/>
                    <a:pt x="86868" y="159544"/>
                  </a:cubicBezTo>
                  <a:cubicBezTo>
                    <a:pt x="126873" y="159544"/>
                    <a:pt x="159448" y="126968"/>
                    <a:pt x="159448" y="86868"/>
                  </a:cubicBezTo>
                  <a:cubicBezTo>
                    <a:pt x="159448" y="46768"/>
                    <a:pt x="126873" y="14288"/>
                    <a:pt x="86868" y="14288"/>
                  </a:cubicBezTo>
                  <a:close/>
                </a:path>
              </a:pathLst>
            </a:custGeom>
            <a:grpFill/>
            <a:ln w="9525" cap="flat">
              <a:noFill/>
              <a:prstDash val="solid"/>
              <a:miter/>
            </a:ln>
          </p:spPr>
          <p:txBody>
            <a:bodyPr rtlCol="0" anchor="ctr"/>
            <a:lstStyle/>
            <a:p>
              <a:endParaRPr lang="en-US"/>
            </a:p>
          </p:txBody>
        </p:sp>
        <p:sp>
          <p:nvSpPr>
            <p:cNvPr id="99" name="Freeform: Shape 3714">
              <a:extLst>
                <a:ext uri="{FF2B5EF4-FFF2-40B4-BE49-F238E27FC236}">
                  <a16:creationId xmlns:a16="http://schemas.microsoft.com/office/drawing/2014/main" id="{56214E85-6D30-4E0D-81AF-15E7C4068BD8}"/>
                </a:ext>
              </a:extLst>
            </p:cNvPr>
            <p:cNvSpPr/>
            <p:nvPr/>
          </p:nvSpPr>
          <p:spPr>
            <a:xfrm>
              <a:off x="9656444" y="2345816"/>
              <a:ext cx="235839" cy="235839"/>
            </a:xfrm>
            <a:custGeom>
              <a:avLst/>
              <a:gdLst>
                <a:gd name="connsiteX0" fmla="*/ 117920 w 235839"/>
                <a:gd name="connsiteY0" fmla="*/ 235839 h 235839"/>
                <a:gd name="connsiteX1" fmla="*/ 0 w 235839"/>
                <a:gd name="connsiteY1" fmla="*/ 117920 h 235839"/>
                <a:gd name="connsiteX2" fmla="*/ 117920 w 235839"/>
                <a:gd name="connsiteY2" fmla="*/ 0 h 235839"/>
                <a:gd name="connsiteX3" fmla="*/ 235839 w 235839"/>
                <a:gd name="connsiteY3" fmla="*/ 117920 h 235839"/>
                <a:gd name="connsiteX4" fmla="*/ 117920 w 235839"/>
                <a:gd name="connsiteY4" fmla="*/ 235839 h 235839"/>
                <a:gd name="connsiteX5" fmla="*/ 117920 w 235839"/>
                <a:gd name="connsiteY5" fmla="*/ 14383 h 235839"/>
                <a:gd name="connsiteX6" fmla="*/ 14288 w 235839"/>
                <a:gd name="connsiteY6" fmla="*/ 118015 h 235839"/>
                <a:gd name="connsiteX7" fmla="*/ 117920 w 235839"/>
                <a:gd name="connsiteY7" fmla="*/ 221647 h 235839"/>
                <a:gd name="connsiteX8" fmla="*/ 221552 w 235839"/>
                <a:gd name="connsiteY8" fmla="*/ 118015 h 235839"/>
                <a:gd name="connsiteX9" fmla="*/ 117920 w 235839"/>
                <a:gd name="connsiteY9" fmla="*/ 14383 h 23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839" h="235839">
                  <a:moveTo>
                    <a:pt x="117920" y="235839"/>
                  </a:moveTo>
                  <a:cubicBezTo>
                    <a:pt x="52864" y="235839"/>
                    <a:pt x="0" y="182975"/>
                    <a:pt x="0" y="117920"/>
                  </a:cubicBezTo>
                  <a:cubicBezTo>
                    <a:pt x="0" y="52864"/>
                    <a:pt x="52864" y="0"/>
                    <a:pt x="117920" y="0"/>
                  </a:cubicBezTo>
                  <a:cubicBezTo>
                    <a:pt x="182975" y="0"/>
                    <a:pt x="235839" y="52864"/>
                    <a:pt x="235839" y="117920"/>
                  </a:cubicBezTo>
                  <a:cubicBezTo>
                    <a:pt x="235839" y="182975"/>
                    <a:pt x="182880" y="235839"/>
                    <a:pt x="117920" y="235839"/>
                  </a:cubicBezTo>
                  <a:close/>
                  <a:moveTo>
                    <a:pt x="117920" y="14383"/>
                  </a:moveTo>
                  <a:cubicBezTo>
                    <a:pt x="60770" y="14383"/>
                    <a:pt x="14288" y="60865"/>
                    <a:pt x="14288" y="118015"/>
                  </a:cubicBezTo>
                  <a:cubicBezTo>
                    <a:pt x="14288" y="175165"/>
                    <a:pt x="60770" y="221647"/>
                    <a:pt x="117920" y="221647"/>
                  </a:cubicBezTo>
                  <a:cubicBezTo>
                    <a:pt x="175070" y="221647"/>
                    <a:pt x="221552" y="175165"/>
                    <a:pt x="221552" y="118015"/>
                  </a:cubicBezTo>
                  <a:cubicBezTo>
                    <a:pt x="221552" y="60865"/>
                    <a:pt x="174974" y="14383"/>
                    <a:pt x="117920" y="14383"/>
                  </a:cubicBezTo>
                  <a:close/>
                </a:path>
              </a:pathLst>
            </a:custGeom>
            <a:grpFill/>
            <a:ln w="9525" cap="flat">
              <a:noFill/>
              <a:prstDash val="solid"/>
              <a:miter/>
            </a:ln>
          </p:spPr>
          <p:txBody>
            <a:bodyPr rtlCol="0" anchor="ctr"/>
            <a:lstStyle/>
            <a:p>
              <a:endParaRPr lang="en-US"/>
            </a:p>
          </p:txBody>
        </p:sp>
        <p:sp>
          <p:nvSpPr>
            <p:cNvPr id="100" name="Freeform: Shape 3715">
              <a:extLst>
                <a:ext uri="{FF2B5EF4-FFF2-40B4-BE49-F238E27FC236}">
                  <a16:creationId xmlns:a16="http://schemas.microsoft.com/office/drawing/2014/main" id="{87864C31-A722-4F68-816C-F898FC202C1E}"/>
                </a:ext>
              </a:extLst>
            </p:cNvPr>
            <p:cNvSpPr/>
            <p:nvPr/>
          </p:nvSpPr>
          <p:spPr>
            <a:xfrm>
              <a:off x="9715742" y="2404491"/>
              <a:ext cx="65764" cy="56768"/>
            </a:xfrm>
            <a:custGeom>
              <a:avLst/>
              <a:gdLst>
                <a:gd name="connsiteX0" fmla="*/ 7091 w 65764"/>
                <a:gd name="connsiteY0" fmla="*/ 56769 h 56768"/>
                <a:gd name="connsiteX1" fmla="*/ 5757 w 65764"/>
                <a:gd name="connsiteY1" fmla="*/ 56674 h 56768"/>
                <a:gd name="connsiteX2" fmla="*/ 137 w 65764"/>
                <a:gd name="connsiteY2" fmla="*/ 48292 h 56768"/>
                <a:gd name="connsiteX3" fmla="*/ 51001 w 65764"/>
                <a:gd name="connsiteY3" fmla="*/ 476 h 56768"/>
                <a:gd name="connsiteX4" fmla="*/ 58621 w 65764"/>
                <a:gd name="connsiteY4" fmla="*/ 0 h 56768"/>
                <a:gd name="connsiteX5" fmla="*/ 65765 w 65764"/>
                <a:gd name="connsiteY5" fmla="*/ 7144 h 56768"/>
                <a:gd name="connsiteX6" fmla="*/ 58621 w 65764"/>
                <a:gd name="connsiteY6" fmla="*/ 14288 h 56768"/>
                <a:gd name="connsiteX7" fmla="*/ 52811 w 65764"/>
                <a:gd name="connsiteY7" fmla="*/ 14668 h 56768"/>
                <a:gd name="connsiteX8" fmla="*/ 14140 w 65764"/>
                <a:gd name="connsiteY8" fmla="*/ 51054 h 56768"/>
                <a:gd name="connsiteX9" fmla="*/ 7091 w 65764"/>
                <a:gd name="connsiteY9" fmla="*/ 56769 h 5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64" h="56768">
                  <a:moveTo>
                    <a:pt x="7091" y="56769"/>
                  </a:moveTo>
                  <a:cubicBezTo>
                    <a:pt x="6614" y="56769"/>
                    <a:pt x="6234" y="56769"/>
                    <a:pt x="5757" y="56674"/>
                  </a:cubicBezTo>
                  <a:cubicBezTo>
                    <a:pt x="1852" y="55912"/>
                    <a:pt x="-624" y="52197"/>
                    <a:pt x="137" y="48292"/>
                  </a:cubicBezTo>
                  <a:cubicBezTo>
                    <a:pt x="4995" y="22955"/>
                    <a:pt x="25474" y="3715"/>
                    <a:pt x="51001" y="476"/>
                  </a:cubicBezTo>
                  <a:cubicBezTo>
                    <a:pt x="53478" y="191"/>
                    <a:pt x="56049" y="0"/>
                    <a:pt x="58621" y="0"/>
                  </a:cubicBezTo>
                  <a:cubicBezTo>
                    <a:pt x="62527" y="0"/>
                    <a:pt x="65765" y="3238"/>
                    <a:pt x="65765" y="7144"/>
                  </a:cubicBezTo>
                  <a:cubicBezTo>
                    <a:pt x="65765" y="11049"/>
                    <a:pt x="62527" y="14288"/>
                    <a:pt x="58621" y="14288"/>
                  </a:cubicBezTo>
                  <a:cubicBezTo>
                    <a:pt x="56621" y="14288"/>
                    <a:pt x="54716" y="14383"/>
                    <a:pt x="52811" y="14668"/>
                  </a:cubicBezTo>
                  <a:cubicBezTo>
                    <a:pt x="33380" y="17145"/>
                    <a:pt x="17759" y="31718"/>
                    <a:pt x="14140" y="51054"/>
                  </a:cubicBezTo>
                  <a:cubicBezTo>
                    <a:pt x="13377" y="54388"/>
                    <a:pt x="10425" y="56769"/>
                    <a:pt x="7091" y="56769"/>
                  </a:cubicBezTo>
                  <a:close/>
                </a:path>
              </a:pathLst>
            </a:custGeom>
            <a:grpFill/>
            <a:ln w="9525" cap="flat">
              <a:noFill/>
              <a:prstDash val="solid"/>
              <a:miter/>
            </a:ln>
          </p:spPr>
          <p:txBody>
            <a:bodyPr rtlCol="0" anchor="ctr"/>
            <a:lstStyle/>
            <a:p>
              <a:endParaRPr lang="en-US"/>
            </a:p>
          </p:txBody>
        </p:sp>
        <p:sp>
          <p:nvSpPr>
            <p:cNvPr id="101" name="Freeform: Shape 3716">
              <a:extLst>
                <a:ext uri="{FF2B5EF4-FFF2-40B4-BE49-F238E27FC236}">
                  <a16:creationId xmlns:a16="http://schemas.microsoft.com/office/drawing/2014/main" id="{ECA17E95-3F5E-4787-8117-263EB516CF21}"/>
                </a:ext>
              </a:extLst>
            </p:cNvPr>
            <p:cNvSpPr/>
            <p:nvPr/>
          </p:nvSpPr>
          <p:spPr>
            <a:xfrm>
              <a:off x="9374271" y="2404491"/>
              <a:ext cx="65765" cy="56768"/>
            </a:xfrm>
            <a:custGeom>
              <a:avLst/>
              <a:gdLst>
                <a:gd name="connsiteX0" fmla="*/ 7091 w 65765"/>
                <a:gd name="connsiteY0" fmla="*/ 56769 h 56768"/>
                <a:gd name="connsiteX1" fmla="*/ 5758 w 65765"/>
                <a:gd name="connsiteY1" fmla="*/ 56674 h 56768"/>
                <a:gd name="connsiteX2" fmla="*/ 138 w 65765"/>
                <a:gd name="connsiteY2" fmla="*/ 48292 h 56768"/>
                <a:gd name="connsiteX3" fmla="*/ 51001 w 65765"/>
                <a:gd name="connsiteY3" fmla="*/ 476 h 56768"/>
                <a:gd name="connsiteX4" fmla="*/ 58621 w 65765"/>
                <a:gd name="connsiteY4" fmla="*/ 0 h 56768"/>
                <a:gd name="connsiteX5" fmla="*/ 65765 w 65765"/>
                <a:gd name="connsiteY5" fmla="*/ 7144 h 56768"/>
                <a:gd name="connsiteX6" fmla="*/ 58621 w 65765"/>
                <a:gd name="connsiteY6" fmla="*/ 14288 h 56768"/>
                <a:gd name="connsiteX7" fmla="*/ 52811 w 65765"/>
                <a:gd name="connsiteY7" fmla="*/ 14668 h 56768"/>
                <a:gd name="connsiteX8" fmla="*/ 14139 w 65765"/>
                <a:gd name="connsiteY8" fmla="*/ 51054 h 56768"/>
                <a:gd name="connsiteX9" fmla="*/ 7091 w 65765"/>
                <a:gd name="connsiteY9" fmla="*/ 56769 h 5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65" h="56768">
                  <a:moveTo>
                    <a:pt x="7091" y="56769"/>
                  </a:moveTo>
                  <a:cubicBezTo>
                    <a:pt x="6615" y="56769"/>
                    <a:pt x="6234" y="56769"/>
                    <a:pt x="5758" y="56674"/>
                  </a:cubicBezTo>
                  <a:cubicBezTo>
                    <a:pt x="1852" y="55912"/>
                    <a:pt x="-625" y="52197"/>
                    <a:pt x="138" y="48292"/>
                  </a:cubicBezTo>
                  <a:cubicBezTo>
                    <a:pt x="4995" y="22955"/>
                    <a:pt x="25474" y="3715"/>
                    <a:pt x="51001" y="476"/>
                  </a:cubicBezTo>
                  <a:cubicBezTo>
                    <a:pt x="53477" y="191"/>
                    <a:pt x="56049" y="0"/>
                    <a:pt x="58621" y="0"/>
                  </a:cubicBezTo>
                  <a:cubicBezTo>
                    <a:pt x="62526" y="0"/>
                    <a:pt x="65765" y="3238"/>
                    <a:pt x="65765" y="7144"/>
                  </a:cubicBezTo>
                  <a:cubicBezTo>
                    <a:pt x="65765" y="11049"/>
                    <a:pt x="62526" y="14288"/>
                    <a:pt x="58621" y="14288"/>
                  </a:cubicBezTo>
                  <a:cubicBezTo>
                    <a:pt x="56621" y="14288"/>
                    <a:pt x="54716" y="14383"/>
                    <a:pt x="52811" y="14668"/>
                  </a:cubicBezTo>
                  <a:cubicBezTo>
                    <a:pt x="33380" y="17145"/>
                    <a:pt x="17759" y="31718"/>
                    <a:pt x="14139" y="51054"/>
                  </a:cubicBezTo>
                  <a:cubicBezTo>
                    <a:pt x="13473" y="54388"/>
                    <a:pt x="10425" y="56769"/>
                    <a:pt x="7091" y="56769"/>
                  </a:cubicBezTo>
                  <a:close/>
                </a:path>
              </a:pathLst>
            </a:custGeom>
            <a:grpFill/>
            <a:ln w="9525" cap="flat">
              <a:noFill/>
              <a:prstDash val="solid"/>
              <a:miter/>
            </a:ln>
          </p:spPr>
          <p:txBody>
            <a:bodyPr rtlCol="0" anchor="ctr"/>
            <a:lstStyle/>
            <a:p>
              <a:endParaRPr lang="en-US"/>
            </a:p>
          </p:txBody>
        </p:sp>
        <p:sp>
          <p:nvSpPr>
            <p:cNvPr id="102" name="Freeform: Shape 3717">
              <a:extLst>
                <a:ext uri="{FF2B5EF4-FFF2-40B4-BE49-F238E27FC236}">
                  <a16:creationId xmlns:a16="http://schemas.microsoft.com/office/drawing/2014/main" id="{345CE1B4-89B1-437E-8622-5970F8793B0F}"/>
                </a:ext>
              </a:extLst>
            </p:cNvPr>
            <p:cNvSpPr/>
            <p:nvPr/>
          </p:nvSpPr>
          <p:spPr>
            <a:xfrm>
              <a:off x="9615459" y="2291481"/>
              <a:ext cx="209310" cy="186065"/>
            </a:xfrm>
            <a:custGeom>
              <a:avLst/>
              <a:gdLst>
                <a:gd name="connsiteX0" fmla="*/ 48319 w 209310"/>
                <a:gd name="connsiteY0" fmla="*/ 186066 h 186065"/>
                <a:gd name="connsiteX1" fmla="*/ 43842 w 209310"/>
                <a:gd name="connsiteY1" fmla="*/ 184542 h 186065"/>
                <a:gd name="connsiteX2" fmla="*/ 11362 w 209310"/>
                <a:gd name="connsiteY2" fmla="*/ 158634 h 186065"/>
                <a:gd name="connsiteX3" fmla="*/ 6409 w 209310"/>
                <a:gd name="connsiteY3" fmla="*/ 116343 h 186065"/>
                <a:gd name="connsiteX4" fmla="*/ 88514 w 209310"/>
                <a:gd name="connsiteY4" fmla="*/ 11568 h 186065"/>
                <a:gd name="connsiteX5" fmla="*/ 130901 w 209310"/>
                <a:gd name="connsiteY5" fmla="*/ 6329 h 186065"/>
                <a:gd name="connsiteX6" fmla="*/ 206529 w 209310"/>
                <a:gd name="connsiteY6" fmla="*/ 64813 h 186065"/>
                <a:gd name="connsiteX7" fmla="*/ 207768 w 209310"/>
                <a:gd name="connsiteY7" fmla="*/ 74814 h 186065"/>
                <a:gd name="connsiteX8" fmla="*/ 197767 w 209310"/>
                <a:gd name="connsiteY8" fmla="*/ 76052 h 186065"/>
                <a:gd name="connsiteX9" fmla="*/ 122138 w 209310"/>
                <a:gd name="connsiteY9" fmla="*/ 17569 h 186065"/>
                <a:gd name="connsiteX10" fmla="*/ 99754 w 209310"/>
                <a:gd name="connsiteY10" fmla="*/ 20331 h 186065"/>
                <a:gd name="connsiteX11" fmla="*/ 17648 w 209310"/>
                <a:gd name="connsiteY11" fmla="*/ 125106 h 186065"/>
                <a:gd name="connsiteX12" fmla="*/ 20220 w 209310"/>
                <a:gd name="connsiteY12" fmla="*/ 147490 h 186065"/>
                <a:gd name="connsiteX13" fmla="*/ 52701 w 209310"/>
                <a:gd name="connsiteY13" fmla="*/ 173398 h 186065"/>
                <a:gd name="connsiteX14" fmla="*/ 53844 w 209310"/>
                <a:gd name="connsiteY14" fmla="*/ 183399 h 186065"/>
                <a:gd name="connsiteX15" fmla="*/ 48319 w 209310"/>
                <a:gd name="connsiteY15" fmla="*/ 186066 h 18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310" h="186065">
                  <a:moveTo>
                    <a:pt x="48319" y="186066"/>
                  </a:moveTo>
                  <a:cubicBezTo>
                    <a:pt x="46795" y="186066"/>
                    <a:pt x="45176" y="185590"/>
                    <a:pt x="43842" y="184542"/>
                  </a:cubicBezTo>
                  <a:lnTo>
                    <a:pt x="11362" y="158634"/>
                  </a:lnTo>
                  <a:cubicBezTo>
                    <a:pt x="-1592" y="148347"/>
                    <a:pt x="-3783" y="129297"/>
                    <a:pt x="6409" y="116343"/>
                  </a:cubicBezTo>
                  <a:lnTo>
                    <a:pt x="88514" y="11568"/>
                  </a:lnTo>
                  <a:cubicBezTo>
                    <a:pt x="98706" y="-1481"/>
                    <a:pt x="117756" y="-3863"/>
                    <a:pt x="130901" y="6329"/>
                  </a:cubicBezTo>
                  <a:lnTo>
                    <a:pt x="206529" y="64813"/>
                  </a:lnTo>
                  <a:cubicBezTo>
                    <a:pt x="209673" y="67194"/>
                    <a:pt x="210244" y="71671"/>
                    <a:pt x="207768" y="74814"/>
                  </a:cubicBezTo>
                  <a:cubicBezTo>
                    <a:pt x="205291" y="77957"/>
                    <a:pt x="200910" y="78529"/>
                    <a:pt x="197767" y="76052"/>
                  </a:cubicBezTo>
                  <a:lnTo>
                    <a:pt x="122138" y="17569"/>
                  </a:lnTo>
                  <a:cubicBezTo>
                    <a:pt x="115185" y="12235"/>
                    <a:pt x="105183" y="13473"/>
                    <a:pt x="99754" y="20331"/>
                  </a:cubicBezTo>
                  <a:lnTo>
                    <a:pt x="17648" y="125106"/>
                  </a:lnTo>
                  <a:cubicBezTo>
                    <a:pt x="12220" y="131964"/>
                    <a:pt x="13457" y="141965"/>
                    <a:pt x="20220" y="147490"/>
                  </a:cubicBezTo>
                  <a:lnTo>
                    <a:pt x="52701" y="173398"/>
                  </a:lnTo>
                  <a:cubicBezTo>
                    <a:pt x="55748" y="175874"/>
                    <a:pt x="56320" y="180351"/>
                    <a:pt x="53844" y="183399"/>
                  </a:cubicBezTo>
                  <a:cubicBezTo>
                    <a:pt x="52510" y="185113"/>
                    <a:pt x="50414" y="186066"/>
                    <a:pt x="48319" y="186066"/>
                  </a:cubicBezTo>
                  <a:close/>
                </a:path>
              </a:pathLst>
            </a:custGeom>
            <a:grpFill/>
            <a:ln w="9525" cap="flat">
              <a:noFill/>
              <a:prstDash val="solid"/>
              <a:miter/>
            </a:ln>
          </p:spPr>
          <p:txBody>
            <a:bodyPr rtlCol="0" anchor="ctr"/>
            <a:lstStyle/>
            <a:p>
              <a:endParaRPr lang="en-US"/>
            </a:p>
          </p:txBody>
        </p:sp>
        <p:sp>
          <p:nvSpPr>
            <p:cNvPr id="103" name="Freeform: Shape 3718">
              <a:extLst>
                <a:ext uri="{FF2B5EF4-FFF2-40B4-BE49-F238E27FC236}">
                  <a16:creationId xmlns:a16="http://schemas.microsoft.com/office/drawing/2014/main" id="{CABD6AB9-F34A-4D5E-9B88-C800C6090EC9}"/>
                </a:ext>
              </a:extLst>
            </p:cNvPr>
            <p:cNvSpPr/>
            <p:nvPr/>
          </p:nvSpPr>
          <p:spPr>
            <a:xfrm>
              <a:off x="9348120" y="2376868"/>
              <a:ext cx="173735" cy="173831"/>
            </a:xfrm>
            <a:custGeom>
              <a:avLst/>
              <a:gdLst>
                <a:gd name="connsiteX0" fmla="*/ 86868 w 173735"/>
                <a:gd name="connsiteY0" fmla="*/ 173831 h 173831"/>
                <a:gd name="connsiteX1" fmla="*/ 0 w 173735"/>
                <a:gd name="connsiteY1" fmla="*/ 86868 h 173831"/>
                <a:gd name="connsiteX2" fmla="*/ 86868 w 173735"/>
                <a:gd name="connsiteY2" fmla="*/ 0 h 173831"/>
                <a:gd name="connsiteX3" fmla="*/ 173736 w 173735"/>
                <a:gd name="connsiteY3" fmla="*/ 86868 h 173831"/>
                <a:gd name="connsiteX4" fmla="*/ 86868 w 173735"/>
                <a:gd name="connsiteY4" fmla="*/ 173831 h 173831"/>
                <a:gd name="connsiteX5" fmla="*/ 86868 w 173735"/>
                <a:gd name="connsiteY5" fmla="*/ 14288 h 173831"/>
                <a:gd name="connsiteX6" fmla="*/ 14288 w 173735"/>
                <a:gd name="connsiteY6" fmla="*/ 86868 h 173831"/>
                <a:gd name="connsiteX7" fmla="*/ 86868 w 173735"/>
                <a:gd name="connsiteY7" fmla="*/ 159544 h 173831"/>
                <a:gd name="connsiteX8" fmla="*/ 159448 w 173735"/>
                <a:gd name="connsiteY8" fmla="*/ 86868 h 173831"/>
                <a:gd name="connsiteX9" fmla="*/ 86868 w 173735"/>
                <a:gd name="connsiteY9" fmla="*/ 14288 h 17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5" h="173831">
                  <a:moveTo>
                    <a:pt x="86868" y="173831"/>
                  </a:moveTo>
                  <a:cubicBezTo>
                    <a:pt x="38958" y="173831"/>
                    <a:pt x="0" y="134874"/>
                    <a:pt x="0" y="86868"/>
                  </a:cubicBezTo>
                  <a:cubicBezTo>
                    <a:pt x="0" y="38862"/>
                    <a:pt x="38958" y="0"/>
                    <a:pt x="86868" y="0"/>
                  </a:cubicBezTo>
                  <a:cubicBezTo>
                    <a:pt x="134779" y="0"/>
                    <a:pt x="173736" y="38957"/>
                    <a:pt x="173736" y="86868"/>
                  </a:cubicBezTo>
                  <a:cubicBezTo>
                    <a:pt x="173736" y="134779"/>
                    <a:pt x="134779" y="173831"/>
                    <a:pt x="86868" y="173831"/>
                  </a:cubicBezTo>
                  <a:close/>
                  <a:moveTo>
                    <a:pt x="86868" y="14288"/>
                  </a:moveTo>
                  <a:cubicBezTo>
                    <a:pt x="46863" y="14288"/>
                    <a:pt x="14288" y="46863"/>
                    <a:pt x="14288" y="86868"/>
                  </a:cubicBezTo>
                  <a:cubicBezTo>
                    <a:pt x="14288" y="126873"/>
                    <a:pt x="46863" y="159544"/>
                    <a:pt x="86868" y="159544"/>
                  </a:cubicBezTo>
                  <a:cubicBezTo>
                    <a:pt x="126873" y="159544"/>
                    <a:pt x="159448" y="126968"/>
                    <a:pt x="159448" y="86868"/>
                  </a:cubicBezTo>
                  <a:cubicBezTo>
                    <a:pt x="159448" y="46768"/>
                    <a:pt x="126873" y="14288"/>
                    <a:pt x="86868" y="14288"/>
                  </a:cubicBezTo>
                  <a:close/>
                </a:path>
              </a:pathLst>
            </a:custGeom>
            <a:grpFill/>
            <a:ln w="9525" cap="flat">
              <a:noFill/>
              <a:prstDash val="solid"/>
              <a:miter/>
            </a:ln>
          </p:spPr>
          <p:txBody>
            <a:bodyPr rtlCol="0" anchor="ctr"/>
            <a:lstStyle/>
            <a:p>
              <a:endParaRPr lang="en-US"/>
            </a:p>
          </p:txBody>
        </p:sp>
        <p:sp>
          <p:nvSpPr>
            <p:cNvPr id="104" name="Freeform: Shape 3719">
              <a:extLst>
                <a:ext uri="{FF2B5EF4-FFF2-40B4-BE49-F238E27FC236}">
                  <a16:creationId xmlns:a16="http://schemas.microsoft.com/office/drawing/2014/main" id="{061DE66D-C964-4E4F-9FED-E0B80F5C7B20}"/>
                </a:ext>
              </a:extLst>
            </p:cNvPr>
            <p:cNvSpPr/>
            <p:nvPr/>
          </p:nvSpPr>
          <p:spPr>
            <a:xfrm>
              <a:off x="9317068" y="2345816"/>
              <a:ext cx="235839" cy="235839"/>
            </a:xfrm>
            <a:custGeom>
              <a:avLst/>
              <a:gdLst>
                <a:gd name="connsiteX0" fmla="*/ 117920 w 235839"/>
                <a:gd name="connsiteY0" fmla="*/ 235839 h 235839"/>
                <a:gd name="connsiteX1" fmla="*/ 0 w 235839"/>
                <a:gd name="connsiteY1" fmla="*/ 117920 h 235839"/>
                <a:gd name="connsiteX2" fmla="*/ 117920 w 235839"/>
                <a:gd name="connsiteY2" fmla="*/ 0 h 235839"/>
                <a:gd name="connsiteX3" fmla="*/ 235839 w 235839"/>
                <a:gd name="connsiteY3" fmla="*/ 117920 h 235839"/>
                <a:gd name="connsiteX4" fmla="*/ 117920 w 235839"/>
                <a:gd name="connsiteY4" fmla="*/ 235839 h 235839"/>
                <a:gd name="connsiteX5" fmla="*/ 117920 w 235839"/>
                <a:gd name="connsiteY5" fmla="*/ 14383 h 235839"/>
                <a:gd name="connsiteX6" fmla="*/ 14288 w 235839"/>
                <a:gd name="connsiteY6" fmla="*/ 118015 h 235839"/>
                <a:gd name="connsiteX7" fmla="*/ 117920 w 235839"/>
                <a:gd name="connsiteY7" fmla="*/ 221647 h 235839"/>
                <a:gd name="connsiteX8" fmla="*/ 221552 w 235839"/>
                <a:gd name="connsiteY8" fmla="*/ 118015 h 235839"/>
                <a:gd name="connsiteX9" fmla="*/ 117920 w 235839"/>
                <a:gd name="connsiteY9" fmla="*/ 14383 h 23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839" h="235839">
                  <a:moveTo>
                    <a:pt x="117920" y="235839"/>
                  </a:moveTo>
                  <a:cubicBezTo>
                    <a:pt x="52864" y="235839"/>
                    <a:pt x="0" y="182975"/>
                    <a:pt x="0" y="117920"/>
                  </a:cubicBezTo>
                  <a:cubicBezTo>
                    <a:pt x="0" y="52864"/>
                    <a:pt x="52864" y="0"/>
                    <a:pt x="117920" y="0"/>
                  </a:cubicBezTo>
                  <a:cubicBezTo>
                    <a:pt x="182975" y="0"/>
                    <a:pt x="235839" y="52864"/>
                    <a:pt x="235839" y="117920"/>
                  </a:cubicBezTo>
                  <a:cubicBezTo>
                    <a:pt x="235839" y="182975"/>
                    <a:pt x="182975" y="235839"/>
                    <a:pt x="117920" y="235839"/>
                  </a:cubicBezTo>
                  <a:close/>
                  <a:moveTo>
                    <a:pt x="117920" y="14383"/>
                  </a:moveTo>
                  <a:cubicBezTo>
                    <a:pt x="60770" y="14383"/>
                    <a:pt x="14288" y="60865"/>
                    <a:pt x="14288" y="118015"/>
                  </a:cubicBezTo>
                  <a:cubicBezTo>
                    <a:pt x="14288" y="175165"/>
                    <a:pt x="60770" y="221647"/>
                    <a:pt x="117920" y="221647"/>
                  </a:cubicBezTo>
                  <a:cubicBezTo>
                    <a:pt x="175070" y="221647"/>
                    <a:pt x="221552" y="175165"/>
                    <a:pt x="221552" y="118015"/>
                  </a:cubicBezTo>
                  <a:cubicBezTo>
                    <a:pt x="221552" y="60865"/>
                    <a:pt x="175070" y="14383"/>
                    <a:pt x="117920" y="14383"/>
                  </a:cubicBezTo>
                  <a:close/>
                </a:path>
              </a:pathLst>
            </a:custGeom>
            <a:grpFill/>
            <a:ln w="9525" cap="flat">
              <a:noFill/>
              <a:prstDash val="solid"/>
              <a:miter/>
            </a:ln>
          </p:spPr>
          <p:txBody>
            <a:bodyPr rtlCol="0" anchor="ctr"/>
            <a:lstStyle/>
            <a:p>
              <a:endParaRPr lang="en-US"/>
            </a:p>
          </p:txBody>
        </p:sp>
        <p:sp>
          <p:nvSpPr>
            <p:cNvPr id="105" name="Freeform: Shape 3720">
              <a:extLst>
                <a:ext uri="{FF2B5EF4-FFF2-40B4-BE49-F238E27FC236}">
                  <a16:creationId xmlns:a16="http://schemas.microsoft.com/office/drawing/2014/main" id="{94EBAB51-C113-4D9F-8187-3BDA7E038FCD}"/>
                </a:ext>
              </a:extLst>
            </p:cNvPr>
            <p:cNvSpPr/>
            <p:nvPr/>
          </p:nvSpPr>
          <p:spPr>
            <a:xfrm>
              <a:off x="9384556" y="2291481"/>
              <a:ext cx="209241" cy="186065"/>
            </a:xfrm>
            <a:custGeom>
              <a:avLst/>
              <a:gdLst>
                <a:gd name="connsiteX0" fmla="*/ 161017 w 209241"/>
                <a:gd name="connsiteY0" fmla="*/ 186066 h 186065"/>
                <a:gd name="connsiteX1" fmla="*/ 155397 w 209241"/>
                <a:gd name="connsiteY1" fmla="*/ 183399 h 186065"/>
                <a:gd name="connsiteX2" fmla="*/ 156540 w 209241"/>
                <a:gd name="connsiteY2" fmla="*/ 173398 h 186065"/>
                <a:gd name="connsiteX3" fmla="*/ 189020 w 209241"/>
                <a:gd name="connsiteY3" fmla="*/ 147490 h 186065"/>
                <a:gd name="connsiteX4" fmla="*/ 191592 w 209241"/>
                <a:gd name="connsiteY4" fmla="*/ 125106 h 186065"/>
                <a:gd name="connsiteX5" fmla="*/ 109487 w 209241"/>
                <a:gd name="connsiteY5" fmla="*/ 20331 h 186065"/>
                <a:gd name="connsiteX6" fmla="*/ 87103 w 209241"/>
                <a:gd name="connsiteY6" fmla="*/ 17569 h 186065"/>
                <a:gd name="connsiteX7" fmla="*/ 11475 w 209241"/>
                <a:gd name="connsiteY7" fmla="*/ 76052 h 186065"/>
                <a:gd name="connsiteX8" fmla="*/ 1473 w 209241"/>
                <a:gd name="connsiteY8" fmla="*/ 74814 h 186065"/>
                <a:gd name="connsiteX9" fmla="*/ 2711 w 209241"/>
                <a:gd name="connsiteY9" fmla="*/ 64813 h 186065"/>
                <a:gd name="connsiteX10" fmla="*/ 78340 w 209241"/>
                <a:gd name="connsiteY10" fmla="*/ 6329 h 186065"/>
                <a:gd name="connsiteX11" fmla="*/ 120726 w 209241"/>
                <a:gd name="connsiteY11" fmla="*/ 11568 h 186065"/>
                <a:gd name="connsiteX12" fmla="*/ 202832 w 209241"/>
                <a:gd name="connsiteY12" fmla="*/ 116343 h 186065"/>
                <a:gd name="connsiteX13" fmla="*/ 197879 w 209241"/>
                <a:gd name="connsiteY13" fmla="*/ 158634 h 186065"/>
                <a:gd name="connsiteX14" fmla="*/ 165399 w 209241"/>
                <a:gd name="connsiteY14" fmla="*/ 184542 h 186065"/>
                <a:gd name="connsiteX15" fmla="*/ 161017 w 209241"/>
                <a:gd name="connsiteY15" fmla="*/ 186066 h 18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241" h="186065">
                  <a:moveTo>
                    <a:pt x="161017" y="186066"/>
                  </a:moveTo>
                  <a:cubicBezTo>
                    <a:pt x="158922" y="186066"/>
                    <a:pt x="156826" y="185113"/>
                    <a:pt x="155397" y="183399"/>
                  </a:cubicBezTo>
                  <a:cubicBezTo>
                    <a:pt x="152921" y="180351"/>
                    <a:pt x="153397" y="175779"/>
                    <a:pt x="156540" y="173398"/>
                  </a:cubicBezTo>
                  <a:lnTo>
                    <a:pt x="189020" y="147490"/>
                  </a:lnTo>
                  <a:cubicBezTo>
                    <a:pt x="195879" y="142060"/>
                    <a:pt x="197022" y="131964"/>
                    <a:pt x="191592" y="125106"/>
                  </a:cubicBezTo>
                  <a:lnTo>
                    <a:pt x="109487" y="20331"/>
                  </a:lnTo>
                  <a:cubicBezTo>
                    <a:pt x="104058" y="13473"/>
                    <a:pt x="94056" y="12235"/>
                    <a:pt x="87103" y="17569"/>
                  </a:cubicBezTo>
                  <a:lnTo>
                    <a:pt x="11475" y="76052"/>
                  </a:lnTo>
                  <a:cubicBezTo>
                    <a:pt x="8331" y="78529"/>
                    <a:pt x="3854" y="77862"/>
                    <a:pt x="1473" y="74814"/>
                  </a:cubicBezTo>
                  <a:cubicBezTo>
                    <a:pt x="-908" y="71766"/>
                    <a:pt x="-337" y="67194"/>
                    <a:pt x="2711" y="64813"/>
                  </a:cubicBezTo>
                  <a:lnTo>
                    <a:pt x="78340" y="6329"/>
                  </a:lnTo>
                  <a:cubicBezTo>
                    <a:pt x="91484" y="-3863"/>
                    <a:pt x="110439" y="-1481"/>
                    <a:pt x="120726" y="11568"/>
                  </a:cubicBezTo>
                  <a:lnTo>
                    <a:pt x="202832" y="116343"/>
                  </a:lnTo>
                  <a:cubicBezTo>
                    <a:pt x="213024" y="129392"/>
                    <a:pt x="210833" y="148347"/>
                    <a:pt x="197879" y="158634"/>
                  </a:cubicBezTo>
                  <a:lnTo>
                    <a:pt x="165399" y="184542"/>
                  </a:lnTo>
                  <a:cubicBezTo>
                    <a:pt x="164160" y="185590"/>
                    <a:pt x="162541" y="186066"/>
                    <a:pt x="161017" y="186066"/>
                  </a:cubicBezTo>
                  <a:close/>
                </a:path>
              </a:pathLst>
            </a:custGeom>
            <a:grpFill/>
            <a:ln w="9525" cap="flat">
              <a:noFill/>
              <a:prstDash val="solid"/>
              <a:miter/>
            </a:ln>
          </p:spPr>
          <p:txBody>
            <a:bodyPr rtlCol="0" anchor="ctr"/>
            <a:lstStyle/>
            <a:p>
              <a:endParaRPr lang="en-US"/>
            </a:p>
          </p:txBody>
        </p:sp>
        <p:sp>
          <p:nvSpPr>
            <p:cNvPr id="106" name="Freeform: Shape 3721">
              <a:extLst>
                <a:ext uri="{FF2B5EF4-FFF2-40B4-BE49-F238E27FC236}">
                  <a16:creationId xmlns:a16="http://schemas.microsoft.com/office/drawing/2014/main" id="{0D899A88-05EF-4A92-9786-FFCE5FF881DF}"/>
                </a:ext>
              </a:extLst>
            </p:cNvPr>
            <p:cNvSpPr/>
            <p:nvPr/>
          </p:nvSpPr>
          <p:spPr>
            <a:xfrm>
              <a:off x="9639870" y="2300192"/>
              <a:ext cx="76962" cy="14287"/>
            </a:xfrm>
            <a:custGeom>
              <a:avLst/>
              <a:gdLst>
                <a:gd name="connsiteX0" fmla="*/ 69818 w 76962"/>
                <a:gd name="connsiteY0" fmla="*/ 14288 h 14287"/>
                <a:gd name="connsiteX1" fmla="*/ 7144 w 76962"/>
                <a:gd name="connsiteY1" fmla="*/ 14288 h 14287"/>
                <a:gd name="connsiteX2" fmla="*/ 0 w 76962"/>
                <a:gd name="connsiteY2" fmla="*/ 7144 h 14287"/>
                <a:gd name="connsiteX3" fmla="*/ 7144 w 76962"/>
                <a:gd name="connsiteY3" fmla="*/ 0 h 14287"/>
                <a:gd name="connsiteX4" fmla="*/ 69818 w 76962"/>
                <a:gd name="connsiteY4" fmla="*/ 0 h 14287"/>
                <a:gd name="connsiteX5" fmla="*/ 76962 w 76962"/>
                <a:gd name="connsiteY5" fmla="*/ 7144 h 14287"/>
                <a:gd name="connsiteX6" fmla="*/ 69818 w 76962"/>
                <a:gd name="connsiteY6" fmla="*/ 14288 h 1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962" h="14287">
                  <a:moveTo>
                    <a:pt x="69818" y="14288"/>
                  </a:moveTo>
                  <a:lnTo>
                    <a:pt x="7144" y="14288"/>
                  </a:lnTo>
                  <a:cubicBezTo>
                    <a:pt x="3239" y="14288"/>
                    <a:pt x="0" y="11049"/>
                    <a:pt x="0" y="7144"/>
                  </a:cubicBezTo>
                  <a:cubicBezTo>
                    <a:pt x="0" y="3238"/>
                    <a:pt x="3239" y="0"/>
                    <a:pt x="7144" y="0"/>
                  </a:cubicBezTo>
                  <a:lnTo>
                    <a:pt x="69818" y="0"/>
                  </a:lnTo>
                  <a:cubicBezTo>
                    <a:pt x="73723" y="0"/>
                    <a:pt x="76962" y="3238"/>
                    <a:pt x="76962" y="7144"/>
                  </a:cubicBezTo>
                  <a:cubicBezTo>
                    <a:pt x="76962" y="11049"/>
                    <a:pt x="73723" y="14288"/>
                    <a:pt x="69818" y="14288"/>
                  </a:cubicBezTo>
                  <a:close/>
                </a:path>
              </a:pathLst>
            </a:custGeom>
            <a:grpFill/>
            <a:ln w="9525" cap="flat">
              <a:noFill/>
              <a:prstDash val="solid"/>
              <a:miter/>
            </a:ln>
          </p:spPr>
          <p:txBody>
            <a:bodyPr rtlCol="0" anchor="ctr"/>
            <a:lstStyle/>
            <a:p>
              <a:endParaRPr lang="en-US"/>
            </a:p>
          </p:txBody>
        </p:sp>
        <p:sp>
          <p:nvSpPr>
            <p:cNvPr id="107" name="Freeform: Shape 3722">
              <a:extLst>
                <a:ext uri="{FF2B5EF4-FFF2-40B4-BE49-F238E27FC236}">
                  <a16:creationId xmlns:a16="http://schemas.microsoft.com/office/drawing/2014/main" id="{B726D3F4-E8B0-4EAB-B2FC-FEBE3BBC11A7}"/>
                </a:ext>
              </a:extLst>
            </p:cNvPr>
            <p:cNvSpPr/>
            <p:nvPr/>
          </p:nvSpPr>
          <p:spPr>
            <a:xfrm>
              <a:off x="9492519" y="2300192"/>
              <a:ext cx="75818" cy="14287"/>
            </a:xfrm>
            <a:custGeom>
              <a:avLst/>
              <a:gdLst>
                <a:gd name="connsiteX0" fmla="*/ 68675 w 75818"/>
                <a:gd name="connsiteY0" fmla="*/ 14288 h 14287"/>
                <a:gd name="connsiteX1" fmla="*/ 7144 w 75818"/>
                <a:gd name="connsiteY1" fmla="*/ 14288 h 14287"/>
                <a:gd name="connsiteX2" fmla="*/ 0 w 75818"/>
                <a:gd name="connsiteY2" fmla="*/ 7144 h 14287"/>
                <a:gd name="connsiteX3" fmla="*/ 7144 w 75818"/>
                <a:gd name="connsiteY3" fmla="*/ 0 h 14287"/>
                <a:gd name="connsiteX4" fmla="*/ 68675 w 75818"/>
                <a:gd name="connsiteY4" fmla="*/ 0 h 14287"/>
                <a:gd name="connsiteX5" fmla="*/ 75819 w 75818"/>
                <a:gd name="connsiteY5" fmla="*/ 7144 h 14287"/>
                <a:gd name="connsiteX6" fmla="*/ 68675 w 75818"/>
                <a:gd name="connsiteY6" fmla="*/ 14288 h 1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818" h="14287">
                  <a:moveTo>
                    <a:pt x="68675" y="14288"/>
                  </a:moveTo>
                  <a:lnTo>
                    <a:pt x="7144" y="14288"/>
                  </a:lnTo>
                  <a:cubicBezTo>
                    <a:pt x="3238" y="14288"/>
                    <a:pt x="0" y="11049"/>
                    <a:pt x="0" y="7144"/>
                  </a:cubicBezTo>
                  <a:cubicBezTo>
                    <a:pt x="0" y="3238"/>
                    <a:pt x="3238" y="0"/>
                    <a:pt x="7144" y="0"/>
                  </a:cubicBezTo>
                  <a:lnTo>
                    <a:pt x="68675" y="0"/>
                  </a:lnTo>
                  <a:cubicBezTo>
                    <a:pt x="72580" y="0"/>
                    <a:pt x="75819" y="3238"/>
                    <a:pt x="75819" y="7144"/>
                  </a:cubicBezTo>
                  <a:cubicBezTo>
                    <a:pt x="75819" y="11049"/>
                    <a:pt x="72580" y="14288"/>
                    <a:pt x="68675" y="14288"/>
                  </a:cubicBezTo>
                  <a:close/>
                </a:path>
              </a:pathLst>
            </a:custGeom>
            <a:grpFill/>
            <a:ln w="9525" cap="flat">
              <a:noFill/>
              <a:prstDash val="solid"/>
              <a:miter/>
            </a:ln>
          </p:spPr>
          <p:txBody>
            <a:bodyPr rtlCol="0" anchor="ctr"/>
            <a:lstStyle/>
            <a:p>
              <a:endParaRPr lang="en-US"/>
            </a:p>
          </p:txBody>
        </p:sp>
        <p:sp>
          <p:nvSpPr>
            <p:cNvPr id="108" name="Freeform: Shape 3723">
              <a:extLst>
                <a:ext uri="{FF2B5EF4-FFF2-40B4-BE49-F238E27FC236}">
                  <a16:creationId xmlns:a16="http://schemas.microsoft.com/office/drawing/2014/main" id="{27CDA6E2-A79B-4C63-8549-E136AEA23D70}"/>
                </a:ext>
              </a:extLst>
            </p:cNvPr>
            <p:cNvSpPr/>
            <p:nvPr/>
          </p:nvSpPr>
          <p:spPr>
            <a:xfrm>
              <a:off x="9576934" y="2393156"/>
              <a:ext cx="55206" cy="29813"/>
            </a:xfrm>
            <a:custGeom>
              <a:avLst/>
              <a:gdLst>
                <a:gd name="connsiteX0" fmla="*/ 7120 w 55206"/>
                <a:gd name="connsiteY0" fmla="*/ 29813 h 29813"/>
                <a:gd name="connsiteX1" fmla="*/ 5215 w 55206"/>
                <a:gd name="connsiteY1" fmla="*/ 29528 h 29813"/>
                <a:gd name="connsiteX2" fmla="*/ 261 w 55206"/>
                <a:gd name="connsiteY2" fmla="*/ 20764 h 29813"/>
                <a:gd name="connsiteX3" fmla="*/ 27789 w 55206"/>
                <a:gd name="connsiteY3" fmla="*/ 0 h 29813"/>
                <a:gd name="connsiteX4" fmla="*/ 54840 w 55206"/>
                <a:gd name="connsiteY4" fmla="*/ 19431 h 29813"/>
                <a:gd name="connsiteX5" fmla="*/ 50363 w 55206"/>
                <a:gd name="connsiteY5" fmla="*/ 28480 h 29813"/>
                <a:gd name="connsiteX6" fmla="*/ 41314 w 55206"/>
                <a:gd name="connsiteY6" fmla="*/ 24003 h 29813"/>
                <a:gd name="connsiteX7" fmla="*/ 27789 w 55206"/>
                <a:gd name="connsiteY7" fmla="*/ 14288 h 29813"/>
                <a:gd name="connsiteX8" fmla="*/ 14073 w 55206"/>
                <a:gd name="connsiteY8" fmla="*/ 24670 h 29813"/>
                <a:gd name="connsiteX9" fmla="*/ 7120 w 55206"/>
                <a:gd name="connsiteY9" fmla="*/ 29813 h 2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206" h="29813">
                  <a:moveTo>
                    <a:pt x="7120" y="29813"/>
                  </a:moveTo>
                  <a:cubicBezTo>
                    <a:pt x="6453" y="29813"/>
                    <a:pt x="5786" y="29718"/>
                    <a:pt x="5215" y="29528"/>
                  </a:cubicBezTo>
                  <a:cubicBezTo>
                    <a:pt x="1404" y="28480"/>
                    <a:pt x="-786" y="24479"/>
                    <a:pt x="261" y="20764"/>
                  </a:cubicBezTo>
                  <a:cubicBezTo>
                    <a:pt x="3691" y="8477"/>
                    <a:pt x="15026" y="0"/>
                    <a:pt x="27789" y="0"/>
                  </a:cubicBezTo>
                  <a:cubicBezTo>
                    <a:pt x="40076" y="0"/>
                    <a:pt x="50935" y="7811"/>
                    <a:pt x="54840" y="19431"/>
                  </a:cubicBezTo>
                  <a:cubicBezTo>
                    <a:pt x="56078" y="23146"/>
                    <a:pt x="54078" y="27242"/>
                    <a:pt x="50363" y="28480"/>
                  </a:cubicBezTo>
                  <a:cubicBezTo>
                    <a:pt x="46648" y="29718"/>
                    <a:pt x="42553" y="27718"/>
                    <a:pt x="41314" y="24003"/>
                  </a:cubicBezTo>
                  <a:cubicBezTo>
                    <a:pt x="39314" y="18193"/>
                    <a:pt x="33885" y="14288"/>
                    <a:pt x="27789" y="14288"/>
                  </a:cubicBezTo>
                  <a:cubicBezTo>
                    <a:pt x="21407" y="14288"/>
                    <a:pt x="15787" y="18574"/>
                    <a:pt x="14073" y="24670"/>
                  </a:cubicBezTo>
                  <a:cubicBezTo>
                    <a:pt x="13121" y="27718"/>
                    <a:pt x="10263" y="29813"/>
                    <a:pt x="7120" y="29813"/>
                  </a:cubicBezTo>
                  <a:close/>
                </a:path>
              </a:pathLst>
            </a:custGeom>
            <a:grpFill/>
            <a:ln w="9525" cap="flat">
              <a:noFill/>
              <a:prstDash val="solid"/>
              <a:miter/>
            </a:ln>
          </p:spPr>
          <p:txBody>
            <a:bodyPr rtlCol="0" anchor="ctr"/>
            <a:lstStyle/>
            <a:p>
              <a:endParaRPr lang="en-US"/>
            </a:p>
          </p:txBody>
        </p:sp>
        <p:sp>
          <p:nvSpPr>
            <p:cNvPr id="109" name="Freeform: Shape 3724">
              <a:extLst>
                <a:ext uri="{FF2B5EF4-FFF2-40B4-BE49-F238E27FC236}">
                  <a16:creationId xmlns:a16="http://schemas.microsoft.com/office/drawing/2014/main" id="{52D67680-8973-4F59-86E2-9E25AE565400}"/>
                </a:ext>
              </a:extLst>
            </p:cNvPr>
            <p:cNvSpPr/>
            <p:nvPr/>
          </p:nvSpPr>
          <p:spPr>
            <a:xfrm>
              <a:off x="9558432" y="2276855"/>
              <a:ext cx="91344" cy="91344"/>
            </a:xfrm>
            <a:custGeom>
              <a:avLst/>
              <a:gdLst>
                <a:gd name="connsiteX0" fmla="*/ 88582 w 91344"/>
                <a:gd name="connsiteY0" fmla="*/ 30480 h 91344"/>
                <a:gd name="connsiteX1" fmla="*/ 45720 w 91344"/>
                <a:gd name="connsiteY1" fmla="*/ 0 h 91344"/>
                <a:gd name="connsiteX2" fmla="*/ 2762 w 91344"/>
                <a:gd name="connsiteY2" fmla="*/ 30480 h 91344"/>
                <a:gd name="connsiteX3" fmla="*/ 0 w 91344"/>
                <a:gd name="connsiteY3" fmla="*/ 45720 h 91344"/>
                <a:gd name="connsiteX4" fmla="*/ 45720 w 91344"/>
                <a:gd name="connsiteY4" fmla="*/ 91345 h 91344"/>
                <a:gd name="connsiteX5" fmla="*/ 91344 w 91344"/>
                <a:gd name="connsiteY5" fmla="*/ 45720 h 91344"/>
                <a:gd name="connsiteX6" fmla="*/ 88582 w 91344"/>
                <a:gd name="connsiteY6" fmla="*/ 30480 h 91344"/>
                <a:gd name="connsiteX7" fmla="*/ 45720 w 91344"/>
                <a:gd name="connsiteY7" fmla="*/ 66580 h 91344"/>
                <a:gd name="connsiteX8" fmla="*/ 24860 w 91344"/>
                <a:gd name="connsiteY8" fmla="*/ 45720 h 91344"/>
                <a:gd name="connsiteX9" fmla="*/ 31528 w 91344"/>
                <a:gd name="connsiteY9" fmla="*/ 30480 h 91344"/>
                <a:gd name="connsiteX10" fmla="*/ 45720 w 91344"/>
                <a:gd name="connsiteY10" fmla="*/ 24860 h 91344"/>
                <a:gd name="connsiteX11" fmla="*/ 59912 w 91344"/>
                <a:gd name="connsiteY11" fmla="*/ 30480 h 91344"/>
                <a:gd name="connsiteX12" fmla="*/ 66580 w 91344"/>
                <a:gd name="connsiteY12" fmla="*/ 45720 h 91344"/>
                <a:gd name="connsiteX13" fmla="*/ 45720 w 91344"/>
                <a:gd name="connsiteY13" fmla="*/ 66580 h 9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344" h="91344">
                  <a:moveTo>
                    <a:pt x="88582" y="30480"/>
                  </a:moveTo>
                  <a:cubicBezTo>
                    <a:pt x="82486" y="12668"/>
                    <a:pt x="65532" y="0"/>
                    <a:pt x="45720" y="0"/>
                  </a:cubicBezTo>
                  <a:cubicBezTo>
                    <a:pt x="25812" y="0"/>
                    <a:pt x="8954" y="12668"/>
                    <a:pt x="2762" y="30480"/>
                  </a:cubicBezTo>
                  <a:cubicBezTo>
                    <a:pt x="952" y="35243"/>
                    <a:pt x="0" y="40386"/>
                    <a:pt x="0" y="45720"/>
                  </a:cubicBezTo>
                  <a:cubicBezTo>
                    <a:pt x="0" y="70866"/>
                    <a:pt x="20478" y="91345"/>
                    <a:pt x="45720" y="91345"/>
                  </a:cubicBezTo>
                  <a:cubicBezTo>
                    <a:pt x="70866" y="91345"/>
                    <a:pt x="91344" y="70866"/>
                    <a:pt x="91344" y="45720"/>
                  </a:cubicBezTo>
                  <a:cubicBezTo>
                    <a:pt x="91344" y="40386"/>
                    <a:pt x="90392" y="35243"/>
                    <a:pt x="88582" y="30480"/>
                  </a:cubicBezTo>
                  <a:close/>
                  <a:moveTo>
                    <a:pt x="45720" y="66580"/>
                  </a:moveTo>
                  <a:cubicBezTo>
                    <a:pt x="34194" y="66580"/>
                    <a:pt x="24860" y="57245"/>
                    <a:pt x="24860" y="45720"/>
                  </a:cubicBezTo>
                  <a:cubicBezTo>
                    <a:pt x="24860" y="39719"/>
                    <a:pt x="27432" y="34290"/>
                    <a:pt x="31528" y="30480"/>
                  </a:cubicBezTo>
                  <a:cubicBezTo>
                    <a:pt x="35243" y="27051"/>
                    <a:pt x="40195" y="24860"/>
                    <a:pt x="45720" y="24860"/>
                  </a:cubicBezTo>
                  <a:cubicBezTo>
                    <a:pt x="51245" y="24860"/>
                    <a:pt x="56197" y="27051"/>
                    <a:pt x="59912" y="30480"/>
                  </a:cubicBezTo>
                  <a:cubicBezTo>
                    <a:pt x="64008" y="34290"/>
                    <a:pt x="66580" y="39719"/>
                    <a:pt x="66580" y="45720"/>
                  </a:cubicBezTo>
                  <a:cubicBezTo>
                    <a:pt x="66580" y="57245"/>
                    <a:pt x="57245" y="66580"/>
                    <a:pt x="45720" y="66580"/>
                  </a:cubicBezTo>
                  <a:close/>
                </a:path>
              </a:pathLst>
            </a:custGeom>
            <a:grpFill/>
            <a:ln w="14288" cap="rnd">
              <a:noFill/>
              <a:prstDash val="solid"/>
              <a:round/>
            </a:ln>
          </p:spPr>
          <p:txBody>
            <a:bodyPr rtlCol="0" anchor="ctr"/>
            <a:lstStyle/>
            <a:p>
              <a:endParaRPr lang="en-US"/>
            </a:p>
          </p:txBody>
        </p:sp>
        <p:sp>
          <p:nvSpPr>
            <p:cNvPr id="110" name="Freeform: Shape 3725">
              <a:extLst>
                <a:ext uri="{FF2B5EF4-FFF2-40B4-BE49-F238E27FC236}">
                  <a16:creationId xmlns:a16="http://schemas.microsoft.com/office/drawing/2014/main" id="{83475C03-382E-40CD-8A1E-BD0B89278BCD}"/>
                </a:ext>
              </a:extLst>
            </p:cNvPr>
            <p:cNvSpPr/>
            <p:nvPr/>
          </p:nvSpPr>
          <p:spPr>
            <a:xfrm>
              <a:off x="9576148" y="2294810"/>
              <a:ext cx="56007" cy="55768"/>
            </a:xfrm>
            <a:custGeom>
              <a:avLst/>
              <a:gdLst>
                <a:gd name="connsiteX0" fmla="*/ 28004 w 56007"/>
                <a:gd name="connsiteY0" fmla="*/ 55769 h 55768"/>
                <a:gd name="connsiteX1" fmla="*/ 0 w 56007"/>
                <a:gd name="connsiteY1" fmla="*/ 27765 h 55768"/>
                <a:gd name="connsiteX2" fmla="*/ 8954 w 56007"/>
                <a:gd name="connsiteY2" fmla="*/ 7287 h 55768"/>
                <a:gd name="connsiteX3" fmla="*/ 47054 w 56007"/>
                <a:gd name="connsiteY3" fmla="*/ 7287 h 55768"/>
                <a:gd name="connsiteX4" fmla="*/ 56007 w 56007"/>
                <a:gd name="connsiteY4" fmla="*/ 27765 h 55768"/>
                <a:gd name="connsiteX5" fmla="*/ 28004 w 56007"/>
                <a:gd name="connsiteY5" fmla="*/ 55769 h 55768"/>
                <a:gd name="connsiteX6" fmla="*/ 28004 w 56007"/>
                <a:gd name="connsiteY6" fmla="*/ 14049 h 55768"/>
                <a:gd name="connsiteX7" fmla="*/ 18669 w 56007"/>
                <a:gd name="connsiteY7" fmla="*/ 17764 h 55768"/>
                <a:gd name="connsiteX8" fmla="*/ 14288 w 56007"/>
                <a:gd name="connsiteY8" fmla="*/ 27765 h 55768"/>
                <a:gd name="connsiteX9" fmla="*/ 28004 w 56007"/>
                <a:gd name="connsiteY9" fmla="*/ 41481 h 55768"/>
                <a:gd name="connsiteX10" fmla="*/ 41720 w 56007"/>
                <a:gd name="connsiteY10" fmla="*/ 27765 h 55768"/>
                <a:gd name="connsiteX11" fmla="*/ 37338 w 56007"/>
                <a:gd name="connsiteY11" fmla="*/ 17764 h 55768"/>
                <a:gd name="connsiteX12" fmla="*/ 28004 w 56007"/>
                <a:gd name="connsiteY12" fmla="*/ 14049 h 5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007" h="55768">
                  <a:moveTo>
                    <a:pt x="28004" y="55769"/>
                  </a:moveTo>
                  <a:cubicBezTo>
                    <a:pt x="12573" y="55769"/>
                    <a:pt x="0" y="43196"/>
                    <a:pt x="0" y="27765"/>
                  </a:cubicBezTo>
                  <a:cubicBezTo>
                    <a:pt x="0" y="20050"/>
                    <a:pt x="3239" y="12621"/>
                    <a:pt x="8954" y="7287"/>
                  </a:cubicBezTo>
                  <a:cubicBezTo>
                    <a:pt x="19526" y="-2429"/>
                    <a:pt x="36481" y="-2429"/>
                    <a:pt x="47054" y="7287"/>
                  </a:cubicBezTo>
                  <a:cubicBezTo>
                    <a:pt x="52768" y="12621"/>
                    <a:pt x="56007" y="20050"/>
                    <a:pt x="56007" y="27765"/>
                  </a:cubicBezTo>
                  <a:cubicBezTo>
                    <a:pt x="56007" y="43196"/>
                    <a:pt x="43434" y="55769"/>
                    <a:pt x="28004" y="55769"/>
                  </a:cubicBezTo>
                  <a:close/>
                  <a:moveTo>
                    <a:pt x="28004" y="14049"/>
                  </a:moveTo>
                  <a:cubicBezTo>
                    <a:pt x="24575" y="14049"/>
                    <a:pt x="21241" y="15383"/>
                    <a:pt x="18669" y="17764"/>
                  </a:cubicBezTo>
                  <a:cubicBezTo>
                    <a:pt x="15907" y="20336"/>
                    <a:pt x="14288" y="23955"/>
                    <a:pt x="14288" y="27765"/>
                  </a:cubicBezTo>
                  <a:cubicBezTo>
                    <a:pt x="14288" y="35290"/>
                    <a:pt x="20479" y="41481"/>
                    <a:pt x="28004" y="41481"/>
                  </a:cubicBezTo>
                  <a:cubicBezTo>
                    <a:pt x="35528" y="41481"/>
                    <a:pt x="41720" y="35290"/>
                    <a:pt x="41720" y="27765"/>
                  </a:cubicBezTo>
                  <a:cubicBezTo>
                    <a:pt x="41720" y="24051"/>
                    <a:pt x="40100" y="20336"/>
                    <a:pt x="37338" y="17764"/>
                  </a:cubicBezTo>
                  <a:cubicBezTo>
                    <a:pt x="34766" y="15383"/>
                    <a:pt x="31432" y="14049"/>
                    <a:pt x="28004" y="14049"/>
                  </a:cubicBezTo>
                  <a:close/>
                </a:path>
              </a:pathLst>
            </a:custGeom>
            <a:grpFill/>
            <a:ln w="9525" cap="flat">
              <a:noFill/>
              <a:prstDash val="solid"/>
              <a:miter/>
            </a:ln>
          </p:spPr>
          <p:txBody>
            <a:bodyPr rtlCol="0" anchor="ctr"/>
            <a:lstStyle/>
            <a:p>
              <a:endParaRPr lang="en-US"/>
            </a:p>
          </p:txBody>
        </p:sp>
      </p:grpSp>
      <p:sp>
        <p:nvSpPr>
          <p:cNvPr id="5" name="AutoShape 3"/>
          <p:cNvSpPr>
            <a:spLocks noChangeAspect="1" noChangeArrowheads="1" noTextEdit="1"/>
          </p:cNvSpPr>
          <p:nvPr/>
        </p:nvSpPr>
        <p:spPr bwMode="auto">
          <a:xfrm>
            <a:off x="5554663" y="2109788"/>
            <a:ext cx="833437"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5922366" y="2109788"/>
            <a:ext cx="523875" cy="917575"/>
          </a:xfrm>
          <a:custGeom>
            <a:avLst/>
            <a:gdLst>
              <a:gd name="T0" fmla="*/ 934 w 1367"/>
              <a:gd name="T1" fmla="*/ 2373 h 2391"/>
              <a:gd name="T2" fmla="*/ 889 w 1367"/>
              <a:gd name="T3" fmla="*/ 2150 h 2391"/>
              <a:gd name="T4" fmla="*/ 837 w 1367"/>
              <a:gd name="T5" fmla="*/ 2166 h 2391"/>
              <a:gd name="T6" fmla="*/ 297 w 1367"/>
              <a:gd name="T7" fmla="*/ 2083 h 2391"/>
              <a:gd name="T8" fmla="*/ 297 w 1367"/>
              <a:gd name="T9" fmla="*/ 1926 h 2391"/>
              <a:gd name="T10" fmla="*/ 287 w 1367"/>
              <a:gd name="T11" fmla="*/ 1909 h 2391"/>
              <a:gd name="T12" fmla="*/ 272 w 1367"/>
              <a:gd name="T13" fmla="*/ 1896 h 2391"/>
              <a:gd name="T14" fmla="*/ 212 w 1367"/>
              <a:gd name="T15" fmla="*/ 1829 h 2391"/>
              <a:gd name="T16" fmla="*/ 217 w 1367"/>
              <a:gd name="T17" fmla="*/ 1790 h 2391"/>
              <a:gd name="T18" fmla="*/ 169 w 1367"/>
              <a:gd name="T19" fmla="*/ 1740 h 2391"/>
              <a:gd name="T20" fmla="*/ 207 w 1367"/>
              <a:gd name="T21" fmla="*/ 1608 h 2391"/>
              <a:gd name="T22" fmla="*/ 215 w 1367"/>
              <a:gd name="T23" fmla="*/ 1592 h 2391"/>
              <a:gd name="T24" fmla="*/ 153 w 1367"/>
              <a:gd name="T25" fmla="*/ 1582 h 2391"/>
              <a:gd name="T26" fmla="*/ 0 w 1367"/>
              <a:gd name="T27" fmla="*/ 1449 h 2391"/>
              <a:gd name="T28" fmla="*/ 53 w 1367"/>
              <a:gd name="T29" fmla="*/ 1333 h 2391"/>
              <a:gd name="T30" fmla="*/ 150 w 1367"/>
              <a:gd name="T31" fmla="*/ 860 h 2391"/>
              <a:gd name="T32" fmla="*/ 1196 w 1367"/>
              <a:gd name="T33" fmla="*/ 0 h 2391"/>
              <a:gd name="T34" fmla="*/ 1365 w 1367"/>
              <a:gd name="T35" fmla="*/ 34 h 2391"/>
              <a:gd name="T36" fmla="*/ 1196 w 1367"/>
              <a:gd name="T37" fmla="*/ 43 h 2391"/>
              <a:gd name="T38" fmla="*/ 193 w 1367"/>
              <a:gd name="T39" fmla="*/ 860 h 2391"/>
              <a:gd name="T40" fmla="*/ 87 w 1367"/>
              <a:gd name="T41" fmla="*/ 1360 h 2391"/>
              <a:gd name="T42" fmla="*/ 43 w 1367"/>
              <a:gd name="T43" fmla="*/ 1449 h 2391"/>
              <a:gd name="T44" fmla="*/ 160 w 1367"/>
              <a:gd name="T45" fmla="*/ 1539 h 2391"/>
              <a:gd name="T46" fmla="*/ 248 w 1367"/>
              <a:gd name="T47" fmla="*/ 1555 h 2391"/>
              <a:gd name="T48" fmla="*/ 250 w 1367"/>
              <a:gd name="T49" fmla="*/ 1619 h 2391"/>
              <a:gd name="T50" fmla="*/ 220 w 1367"/>
              <a:gd name="T51" fmla="*/ 1680 h 2391"/>
              <a:gd name="T52" fmla="*/ 247 w 1367"/>
              <a:gd name="T53" fmla="*/ 1741 h 2391"/>
              <a:gd name="T54" fmla="*/ 274 w 1367"/>
              <a:gd name="T55" fmla="*/ 1780 h 2391"/>
              <a:gd name="T56" fmla="*/ 254 w 1367"/>
              <a:gd name="T57" fmla="*/ 1820 h 2391"/>
              <a:gd name="T58" fmla="*/ 302 w 1367"/>
              <a:gd name="T59" fmla="*/ 1865 h 2391"/>
              <a:gd name="T60" fmla="*/ 316 w 1367"/>
              <a:gd name="T61" fmla="*/ 1876 h 2391"/>
              <a:gd name="T62" fmla="*/ 338 w 1367"/>
              <a:gd name="T63" fmla="*/ 1913 h 2391"/>
              <a:gd name="T64" fmla="*/ 340 w 1367"/>
              <a:gd name="T65" fmla="*/ 2083 h 2391"/>
              <a:gd name="T66" fmla="*/ 824 w 1367"/>
              <a:gd name="T67" fmla="*/ 2124 h 2391"/>
              <a:gd name="T68" fmla="*/ 912 w 1367"/>
              <a:gd name="T69" fmla="*/ 2111 h 2391"/>
              <a:gd name="T70" fmla="*/ 934 w 1367"/>
              <a:gd name="T71" fmla="*/ 2154 h 2391"/>
              <a:gd name="T72" fmla="*/ 959 w 1367"/>
              <a:gd name="T73" fmla="*/ 2390 h 2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2391">
                <a:moveTo>
                  <a:pt x="955" y="2391"/>
                </a:moveTo>
                <a:cubicBezTo>
                  <a:pt x="945" y="2391"/>
                  <a:pt x="936" y="2383"/>
                  <a:pt x="934" y="2373"/>
                </a:cubicBezTo>
                <a:cubicBezTo>
                  <a:pt x="891" y="2160"/>
                  <a:pt x="891" y="2160"/>
                  <a:pt x="891" y="2160"/>
                </a:cubicBezTo>
                <a:cubicBezTo>
                  <a:pt x="891" y="2157"/>
                  <a:pt x="890" y="2153"/>
                  <a:pt x="889" y="2150"/>
                </a:cubicBezTo>
                <a:cubicBezTo>
                  <a:pt x="886" y="2150"/>
                  <a:pt x="883" y="2151"/>
                  <a:pt x="881" y="2152"/>
                </a:cubicBezTo>
                <a:cubicBezTo>
                  <a:pt x="837" y="2166"/>
                  <a:pt x="837" y="2166"/>
                  <a:pt x="837" y="2166"/>
                </a:cubicBezTo>
                <a:cubicBezTo>
                  <a:pt x="676" y="2215"/>
                  <a:pt x="557" y="2242"/>
                  <a:pt x="502" y="2242"/>
                </a:cubicBezTo>
                <a:cubicBezTo>
                  <a:pt x="381" y="2242"/>
                  <a:pt x="297" y="2176"/>
                  <a:pt x="297" y="2083"/>
                </a:cubicBezTo>
                <a:cubicBezTo>
                  <a:pt x="297" y="2057"/>
                  <a:pt x="298" y="2034"/>
                  <a:pt x="300" y="2015"/>
                </a:cubicBezTo>
                <a:cubicBezTo>
                  <a:pt x="302" y="1977"/>
                  <a:pt x="303" y="1951"/>
                  <a:pt x="297" y="1926"/>
                </a:cubicBezTo>
                <a:cubicBezTo>
                  <a:pt x="293" y="1917"/>
                  <a:pt x="293" y="1917"/>
                  <a:pt x="293" y="1917"/>
                </a:cubicBezTo>
                <a:cubicBezTo>
                  <a:pt x="293" y="1915"/>
                  <a:pt x="292" y="1913"/>
                  <a:pt x="287" y="1909"/>
                </a:cubicBezTo>
                <a:cubicBezTo>
                  <a:pt x="279" y="1902"/>
                  <a:pt x="279" y="1902"/>
                  <a:pt x="279" y="1902"/>
                </a:cubicBezTo>
                <a:cubicBezTo>
                  <a:pt x="276" y="1900"/>
                  <a:pt x="274" y="1898"/>
                  <a:pt x="272" y="1896"/>
                </a:cubicBezTo>
                <a:cubicBezTo>
                  <a:pt x="269" y="1892"/>
                  <a:pt x="266" y="1889"/>
                  <a:pt x="260" y="1886"/>
                </a:cubicBezTo>
                <a:cubicBezTo>
                  <a:pt x="239" y="1871"/>
                  <a:pt x="217" y="1856"/>
                  <a:pt x="212" y="1829"/>
                </a:cubicBezTo>
                <a:cubicBezTo>
                  <a:pt x="209" y="1817"/>
                  <a:pt x="210" y="1807"/>
                  <a:pt x="215" y="1794"/>
                </a:cubicBezTo>
                <a:cubicBezTo>
                  <a:pt x="215" y="1792"/>
                  <a:pt x="216" y="1791"/>
                  <a:pt x="217" y="1790"/>
                </a:cubicBezTo>
                <a:cubicBezTo>
                  <a:pt x="224" y="1778"/>
                  <a:pt x="224" y="1778"/>
                  <a:pt x="224" y="1778"/>
                </a:cubicBezTo>
                <a:cubicBezTo>
                  <a:pt x="205" y="1771"/>
                  <a:pt x="180" y="1760"/>
                  <a:pt x="169" y="1740"/>
                </a:cubicBezTo>
                <a:cubicBezTo>
                  <a:pt x="156" y="1715"/>
                  <a:pt x="170" y="1683"/>
                  <a:pt x="182" y="1660"/>
                </a:cubicBezTo>
                <a:cubicBezTo>
                  <a:pt x="207" y="1608"/>
                  <a:pt x="207" y="1608"/>
                  <a:pt x="207" y="1608"/>
                </a:cubicBezTo>
                <a:cubicBezTo>
                  <a:pt x="208" y="1605"/>
                  <a:pt x="210" y="1602"/>
                  <a:pt x="213" y="1598"/>
                </a:cubicBezTo>
                <a:cubicBezTo>
                  <a:pt x="213" y="1596"/>
                  <a:pt x="214" y="1594"/>
                  <a:pt x="215" y="1592"/>
                </a:cubicBezTo>
                <a:cubicBezTo>
                  <a:pt x="214" y="1592"/>
                  <a:pt x="212" y="1592"/>
                  <a:pt x="210" y="1592"/>
                </a:cubicBezTo>
                <a:cubicBezTo>
                  <a:pt x="153" y="1582"/>
                  <a:pt x="153" y="1582"/>
                  <a:pt x="153" y="1582"/>
                </a:cubicBezTo>
                <a:cubicBezTo>
                  <a:pt x="130" y="1578"/>
                  <a:pt x="99" y="1572"/>
                  <a:pt x="77" y="1562"/>
                </a:cubicBezTo>
                <a:cubicBezTo>
                  <a:pt x="30" y="1540"/>
                  <a:pt x="0" y="1496"/>
                  <a:pt x="0" y="1449"/>
                </a:cubicBezTo>
                <a:cubicBezTo>
                  <a:pt x="0" y="1396"/>
                  <a:pt x="20" y="1372"/>
                  <a:pt x="47" y="1341"/>
                </a:cubicBezTo>
                <a:cubicBezTo>
                  <a:pt x="53" y="1333"/>
                  <a:pt x="53" y="1333"/>
                  <a:pt x="53" y="1333"/>
                </a:cubicBezTo>
                <a:cubicBezTo>
                  <a:pt x="241" y="1110"/>
                  <a:pt x="205" y="1023"/>
                  <a:pt x="173" y="945"/>
                </a:cubicBezTo>
                <a:cubicBezTo>
                  <a:pt x="161" y="919"/>
                  <a:pt x="150" y="891"/>
                  <a:pt x="150" y="860"/>
                </a:cubicBezTo>
                <a:cubicBezTo>
                  <a:pt x="150" y="614"/>
                  <a:pt x="232" y="406"/>
                  <a:pt x="387" y="258"/>
                </a:cubicBezTo>
                <a:cubicBezTo>
                  <a:pt x="567" y="87"/>
                  <a:pt x="840" y="0"/>
                  <a:pt x="1196" y="0"/>
                </a:cubicBezTo>
                <a:cubicBezTo>
                  <a:pt x="1243" y="0"/>
                  <a:pt x="1293" y="3"/>
                  <a:pt x="1347" y="10"/>
                </a:cubicBezTo>
                <a:cubicBezTo>
                  <a:pt x="1358" y="11"/>
                  <a:pt x="1367" y="22"/>
                  <a:pt x="1365" y="34"/>
                </a:cubicBezTo>
                <a:cubicBezTo>
                  <a:pt x="1364" y="46"/>
                  <a:pt x="1353" y="54"/>
                  <a:pt x="1341" y="53"/>
                </a:cubicBezTo>
                <a:cubicBezTo>
                  <a:pt x="1289" y="46"/>
                  <a:pt x="1242" y="43"/>
                  <a:pt x="1196" y="43"/>
                </a:cubicBezTo>
                <a:cubicBezTo>
                  <a:pt x="851" y="43"/>
                  <a:pt x="589" y="126"/>
                  <a:pt x="417" y="290"/>
                </a:cubicBezTo>
                <a:cubicBezTo>
                  <a:pt x="270" y="428"/>
                  <a:pt x="193" y="626"/>
                  <a:pt x="193" y="860"/>
                </a:cubicBezTo>
                <a:cubicBezTo>
                  <a:pt x="193" y="882"/>
                  <a:pt x="202" y="904"/>
                  <a:pt x="212" y="929"/>
                </a:cubicBezTo>
                <a:cubicBezTo>
                  <a:pt x="248" y="1013"/>
                  <a:pt x="291" y="1118"/>
                  <a:pt x="87" y="1360"/>
                </a:cubicBezTo>
                <a:cubicBezTo>
                  <a:pt x="80" y="1369"/>
                  <a:pt x="80" y="1369"/>
                  <a:pt x="80" y="1369"/>
                </a:cubicBezTo>
                <a:cubicBezTo>
                  <a:pt x="55" y="1397"/>
                  <a:pt x="43" y="1412"/>
                  <a:pt x="43" y="1449"/>
                </a:cubicBezTo>
                <a:cubicBezTo>
                  <a:pt x="43" y="1479"/>
                  <a:pt x="64" y="1508"/>
                  <a:pt x="96" y="1522"/>
                </a:cubicBezTo>
                <a:cubicBezTo>
                  <a:pt x="109" y="1529"/>
                  <a:pt x="132" y="1535"/>
                  <a:pt x="160" y="1539"/>
                </a:cubicBezTo>
                <a:cubicBezTo>
                  <a:pt x="216" y="1549"/>
                  <a:pt x="216" y="1549"/>
                  <a:pt x="216" y="1549"/>
                </a:cubicBezTo>
                <a:cubicBezTo>
                  <a:pt x="227" y="1550"/>
                  <a:pt x="239" y="1552"/>
                  <a:pt x="248" y="1555"/>
                </a:cubicBezTo>
                <a:cubicBezTo>
                  <a:pt x="255" y="1558"/>
                  <a:pt x="261" y="1564"/>
                  <a:pt x="263" y="1571"/>
                </a:cubicBezTo>
                <a:cubicBezTo>
                  <a:pt x="269" y="1586"/>
                  <a:pt x="259" y="1603"/>
                  <a:pt x="250" y="1619"/>
                </a:cubicBezTo>
                <a:cubicBezTo>
                  <a:pt x="248" y="1622"/>
                  <a:pt x="247" y="1624"/>
                  <a:pt x="246" y="1626"/>
                </a:cubicBezTo>
                <a:cubicBezTo>
                  <a:pt x="220" y="1680"/>
                  <a:pt x="220" y="1680"/>
                  <a:pt x="220" y="1680"/>
                </a:cubicBezTo>
                <a:cubicBezTo>
                  <a:pt x="204" y="1711"/>
                  <a:pt x="208" y="1719"/>
                  <a:pt x="208" y="1720"/>
                </a:cubicBezTo>
                <a:cubicBezTo>
                  <a:pt x="212" y="1728"/>
                  <a:pt x="236" y="1737"/>
                  <a:pt x="247" y="1741"/>
                </a:cubicBezTo>
                <a:cubicBezTo>
                  <a:pt x="262" y="1746"/>
                  <a:pt x="273" y="1750"/>
                  <a:pt x="277" y="1763"/>
                </a:cubicBezTo>
                <a:cubicBezTo>
                  <a:pt x="278" y="1769"/>
                  <a:pt x="277" y="1775"/>
                  <a:pt x="274" y="1780"/>
                </a:cubicBezTo>
                <a:cubicBezTo>
                  <a:pt x="255" y="1811"/>
                  <a:pt x="255" y="1811"/>
                  <a:pt x="255" y="1811"/>
                </a:cubicBezTo>
                <a:cubicBezTo>
                  <a:pt x="253" y="1816"/>
                  <a:pt x="253" y="1818"/>
                  <a:pt x="254" y="1820"/>
                </a:cubicBezTo>
                <a:cubicBezTo>
                  <a:pt x="256" y="1829"/>
                  <a:pt x="265" y="1836"/>
                  <a:pt x="285" y="1850"/>
                </a:cubicBezTo>
                <a:cubicBezTo>
                  <a:pt x="293" y="1856"/>
                  <a:pt x="298" y="1860"/>
                  <a:pt x="302" y="1865"/>
                </a:cubicBezTo>
                <a:cubicBezTo>
                  <a:pt x="304" y="1866"/>
                  <a:pt x="305" y="1868"/>
                  <a:pt x="307" y="1869"/>
                </a:cubicBezTo>
                <a:cubicBezTo>
                  <a:pt x="316" y="1876"/>
                  <a:pt x="316" y="1876"/>
                  <a:pt x="316" y="1876"/>
                </a:cubicBezTo>
                <a:cubicBezTo>
                  <a:pt x="322" y="1882"/>
                  <a:pt x="331" y="1891"/>
                  <a:pt x="335" y="1904"/>
                </a:cubicBezTo>
                <a:cubicBezTo>
                  <a:pt x="338" y="1913"/>
                  <a:pt x="338" y="1913"/>
                  <a:pt x="338" y="1913"/>
                </a:cubicBezTo>
                <a:cubicBezTo>
                  <a:pt x="348" y="1948"/>
                  <a:pt x="345" y="1984"/>
                  <a:pt x="343" y="2018"/>
                </a:cubicBezTo>
                <a:cubicBezTo>
                  <a:pt x="342" y="2036"/>
                  <a:pt x="340" y="2059"/>
                  <a:pt x="340" y="2083"/>
                </a:cubicBezTo>
                <a:cubicBezTo>
                  <a:pt x="340" y="2151"/>
                  <a:pt x="406" y="2198"/>
                  <a:pt x="502" y="2198"/>
                </a:cubicBezTo>
                <a:cubicBezTo>
                  <a:pt x="551" y="2198"/>
                  <a:pt x="672" y="2171"/>
                  <a:pt x="824" y="2124"/>
                </a:cubicBezTo>
                <a:cubicBezTo>
                  <a:pt x="868" y="2111"/>
                  <a:pt x="868" y="2111"/>
                  <a:pt x="868" y="2111"/>
                </a:cubicBezTo>
                <a:cubicBezTo>
                  <a:pt x="879" y="2107"/>
                  <a:pt x="896" y="2101"/>
                  <a:pt x="912" y="2111"/>
                </a:cubicBezTo>
                <a:cubicBezTo>
                  <a:pt x="928" y="2120"/>
                  <a:pt x="931" y="2139"/>
                  <a:pt x="934" y="2152"/>
                </a:cubicBezTo>
                <a:cubicBezTo>
                  <a:pt x="934" y="2154"/>
                  <a:pt x="934" y="2154"/>
                  <a:pt x="934" y="2154"/>
                </a:cubicBezTo>
                <a:cubicBezTo>
                  <a:pt x="976" y="2365"/>
                  <a:pt x="976" y="2365"/>
                  <a:pt x="976" y="2365"/>
                </a:cubicBezTo>
                <a:cubicBezTo>
                  <a:pt x="979" y="2376"/>
                  <a:pt x="971" y="2388"/>
                  <a:pt x="959" y="2390"/>
                </a:cubicBezTo>
                <a:cubicBezTo>
                  <a:pt x="958" y="2390"/>
                  <a:pt x="956" y="2391"/>
                  <a:pt x="955" y="2391"/>
                </a:cubicBezTo>
                <a:close/>
              </a:path>
            </a:pathLst>
          </a:custGeom>
          <a:solidFill>
            <a:srgbClr val="0029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3" name="Straight Connector 2">
            <a:extLst>
              <a:ext uri="{FF2B5EF4-FFF2-40B4-BE49-F238E27FC236}">
                <a16:creationId xmlns:a16="http://schemas.microsoft.com/office/drawing/2014/main" id="{6E1145C1-EEF8-DA44-353D-8A5992FE7A77}"/>
              </a:ext>
            </a:extLst>
          </p:cNvPr>
          <p:cNvCxnSpPr>
            <a:cxnSpLocks/>
          </p:cNvCxnSpPr>
          <p:nvPr/>
        </p:nvCxnSpPr>
        <p:spPr>
          <a:xfrm>
            <a:off x="685800" y="1171009"/>
            <a:ext cx="10820400" cy="0"/>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590859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a:t>Part C: Medicare Advantage</a:t>
            </a:r>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23</a:t>
            </a:fld>
            <a:endParaRPr lang="en-US"/>
          </a:p>
        </p:txBody>
      </p:sp>
      <p:sp>
        <p:nvSpPr>
          <p:cNvPr id="28" name="Content Placeholder 10">
            <a:extLst>
              <a:ext uri="{FF2B5EF4-FFF2-40B4-BE49-F238E27FC236}">
                <a16:creationId xmlns:a16="http://schemas.microsoft.com/office/drawing/2014/main" id="{BC5739CE-6C65-4E25-92C8-B98FABCAF945}"/>
              </a:ext>
            </a:extLst>
          </p:cNvPr>
          <p:cNvSpPr txBox="1">
            <a:spLocks/>
          </p:cNvSpPr>
          <p:nvPr/>
        </p:nvSpPr>
        <p:spPr>
          <a:xfrm>
            <a:off x="1635247" y="1861972"/>
            <a:ext cx="4531575" cy="4349505"/>
          </a:xfrm>
          <a:prstGeom prst="rect">
            <a:avLst/>
          </a:prstGeom>
        </p:spPr>
        <p:txBody>
          <a:bodyPr vert="horz" lIns="0" tIns="0" rIns="0" bIns="0" numCol="1" rtlCol="0">
            <a:noAutofit/>
          </a:bodyPr>
          <a:lst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400" b="1" dirty="0">
                <a:solidFill>
                  <a:schemeClr val="accent2">
                    <a:lumMod val="75000"/>
                  </a:schemeClr>
                </a:solidFill>
              </a:rPr>
              <a:t>Medicare Advantage (MA)</a:t>
            </a:r>
          </a:p>
          <a:p>
            <a:r>
              <a:rPr lang="en-US" sz="2000" dirty="0"/>
              <a:t>Private insurance alternative for Medicare coverage</a:t>
            </a:r>
          </a:p>
          <a:p>
            <a:r>
              <a:rPr lang="en-US" sz="2000" dirty="0"/>
              <a:t>All MA plans cover Parts A and B</a:t>
            </a:r>
          </a:p>
          <a:p>
            <a:r>
              <a:rPr lang="en-US" sz="2000" dirty="0"/>
              <a:t>Most include prescription coverage</a:t>
            </a:r>
          </a:p>
          <a:p>
            <a:r>
              <a:rPr lang="en-US" sz="2000" dirty="0"/>
              <a:t>Some include dental, vision, hearing or wellness</a:t>
            </a:r>
          </a:p>
          <a:p>
            <a:r>
              <a:rPr lang="en-US" sz="2000" dirty="0"/>
              <a:t>Limited network of hospitals and doctors</a:t>
            </a:r>
          </a:p>
        </p:txBody>
      </p:sp>
      <p:grpSp>
        <p:nvGrpSpPr>
          <p:cNvPr id="29" name="Graphic 1">
            <a:extLst>
              <a:ext uri="{FF2B5EF4-FFF2-40B4-BE49-F238E27FC236}">
                <a16:creationId xmlns:a16="http://schemas.microsoft.com/office/drawing/2014/main" id="{EA022376-5B20-4694-B3B1-725A6D5F0757}"/>
              </a:ext>
            </a:extLst>
          </p:cNvPr>
          <p:cNvGrpSpPr/>
          <p:nvPr/>
        </p:nvGrpSpPr>
        <p:grpSpPr>
          <a:xfrm>
            <a:off x="685800" y="1613063"/>
            <a:ext cx="759024" cy="675450"/>
            <a:chOff x="7807356" y="154685"/>
            <a:chExt cx="568357" cy="505777"/>
          </a:xfrm>
          <a:solidFill>
            <a:srgbClr val="0B2949"/>
          </a:solidFill>
        </p:grpSpPr>
        <p:sp>
          <p:nvSpPr>
            <p:cNvPr id="39" name="Freeform: Shape 788">
              <a:extLst>
                <a:ext uri="{FF2B5EF4-FFF2-40B4-BE49-F238E27FC236}">
                  <a16:creationId xmlns:a16="http://schemas.microsoft.com/office/drawing/2014/main" id="{5EB12DED-46A4-407A-A215-4B0A2A751F84}"/>
                </a:ext>
              </a:extLst>
            </p:cNvPr>
            <p:cNvSpPr/>
            <p:nvPr/>
          </p:nvSpPr>
          <p:spPr>
            <a:xfrm>
              <a:off x="7807356" y="248602"/>
              <a:ext cx="568357" cy="411860"/>
            </a:xfrm>
            <a:custGeom>
              <a:avLst/>
              <a:gdLst>
                <a:gd name="connsiteX0" fmla="*/ 561213 w 568357"/>
                <a:gd name="connsiteY0" fmla="*/ 411861 h 411860"/>
                <a:gd name="connsiteX1" fmla="*/ 7144 w 568357"/>
                <a:gd name="connsiteY1" fmla="*/ 411861 h 411860"/>
                <a:gd name="connsiteX2" fmla="*/ 0 w 568357"/>
                <a:gd name="connsiteY2" fmla="*/ 404717 h 411860"/>
                <a:gd name="connsiteX3" fmla="*/ 0 w 568357"/>
                <a:gd name="connsiteY3" fmla="*/ 7144 h 411860"/>
                <a:gd name="connsiteX4" fmla="*/ 7144 w 568357"/>
                <a:gd name="connsiteY4" fmla="*/ 0 h 411860"/>
                <a:gd name="connsiteX5" fmla="*/ 561213 w 568357"/>
                <a:gd name="connsiteY5" fmla="*/ 0 h 411860"/>
                <a:gd name="connsiteX6" fmla="*/ 568357 w 568357"/>
                <a:gd name="connsiteY6" fmla="*/ 7144 h 411860"/>
                <a:gd name="connsiteX7" fmla="*/ 568357 w 568357"/>
                <a:gd name="connsiteY7" fmla="*/ 404717 h 411860"/>
                <a:gd name="connsiteX8" fmla="*/ 561213 w 568357"/>
                <a:gd name="connsiteY8" fmla="*/ 411861 h 411860"/>
                <a:gd name="connsiteX9" fmla="*/ 14288 w 568357"/>
                <a:gd name="connsiteY9" fmla="*/ 397574 h 411860"/>
                <a:gd name="connsiteX10" fmla="*/ 554070 w 568357"/>
                <a:gd name="connsiteY10" fmla="*/ 397574 h 411860"/>
                <a:gd name="connsiteX11" fmla="*/ 554070 w 568357"/>
                <a:gd name="connsiteY11" fmla="*/ 14288 h 411860"/>
                <a:gd name="connsiteX12" fmla="*/ 14288 w 568357"/>
                <a:gd name="connsiteY12" fmla="*/ 14288 h 411860"/>
                <a:gd name="connsiteX13" fmla="*/ 14288 w 568357"/>
                <a:gd name="connsiteY13" fmla="*/ 397574 h 41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8357" h="411860">
                  <a:moveTo>
                    <a:pt x="561213" y="411861"/>
                  </a:moveTo>
                  <a:lnTo>
                    <a:pt x="7144" y="411861"/>
                  </a:lnTo>
                  <a:cubicBezTo>
                    <a:pt x="3239" y="411861"/>
                    <a:pt x="0" y="408623"/>
                    <a:pt x="0" y="404717"/>
                  </a:cubicBezTo>
                  <a:lnTo>
                    <a:pt x="0" y="7144"/>
                  </a:lnTo>
                  <a:cubicBezTo>
                    <a:pt x="0" y="3238"/>
                    <a:pt x="3239" y="0"/>
                    <a:pt x="7144" y="0"/>
                  </a:cubicBezTo>
                  <a:lnTo>
                    <a:pt x="561213" y="0"/>
                  </a:lnTo>
                  <a:cubicBezTo>
                    <a:pt x="565118" y="0"/>
                    <a:pt x="568357" y="3238"/>
                    <a:pt x="568357" y="7144"/>
                  </a:cubicBezTo>
                  <a:lnTo>
                    <a:pt x="568357" y="404717"/>
                  </a:lnTo>
                  <a:cubicBezTo>
                    <a:pt x="568357" y="408623"/>
                    <a:pt x="565214" y="411861"/>
                    <a:pt x="561213" y="411861"/>
                  </a:cubicBezTo>
                  <a:close/>
                  <a:moveTo>
                    <a:pt x="14288" y="397574"/>
                  </a:moveTo>
                  <a:lnTo>
                    <a:pt x="554070" y="397574"/>
                  </a:lnTo>
                  <a:lnTo>
                    <a:pt x="554070" y="14288"/>
                  </a:lnTo>
                  <a:lnTo>
                    <a:pt x="14288" y="14288"/>
                  </a:lnTo>
                  <a:lnTo>
                    <a:pt x="14288" y="397574"/>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sp>
          <p:nvSpPr>
            <p:cNvPr id="40" name="Freeform: Shape 789">
              <a:extLst>
                <a:ext uri="{FF2B5EF4-FFF2-40B4-BE49-F238E27FC236}">
                  <a16:creationId xmlns:a16="http://schemas.microsoft.com/office/drawing/2014/main" id="{4AF698C3-B1C8-46D8-B892-23E3B9D2ABAE}"/>
                </a:ext>
              </a:extLst>
            </p:cNvPr>
            <p:cNvSpPr/>
            <p:nvPr/>
          </p:nvSpPr>
          <p:spPr>
            <a:xfrm>
              <a:off x="7949945" y="312991"/>
              <a:ext cx="283082" cy="283083"/>
            </a:xfrm>
            <a:custGeom>
              <a:avLst/>
              <a:gdLst>
                <a:gd name="connsiteX0" fmla="*/ 141541 w 283082"/>
                <a:gd name="connsiteY0" fmla="*/ 283083 h 283083"/>
                <a:gd name="connsiteX1" fmla="*/ 0 w 283082"/>
                <a:gd name="connsiteY1" fmla="*/ 141542 h 283083"/>
                <a:gd name="connsiteX2" fmla="*/ 141541 w 283082"/>
                <a:gd name="connsiteY2" fmla="*/ 0 h 283083"/>
                <a:gd name="connsiteX3" fmla="*/ 283083 w 283082"/>
                <a:gd name="connsiteY3" fmla="*/ 141542 h 283083"/>
                <a:gd name="connsiteX4" fmla="*/ 141541 w 283082"/>
                <a:gd name="connsiteY4" fmla="*/ 283083 h 283083"/>
                <a:gd name="connsiteX5" fmla="*/ 141541 w 283082"/>
                <a:gd name="connsiteY5" fmla="*/ 14288 h 283083"/>
                <a:gd name="connsiteX6" fmla="*/ 14288 w 283082"/>
                <a:gd name="connsiteY6" fmla="*/ 141542 h 283083"/>
                <a:gd name="connsiteX7" fmla="*/ 141541 w 283082"/>
                <a:gd name="connsiteY7" fmla="*/ 268796 h 283083"/>
                <a:gd name="connsiteX8" fmla="*/ 268795 w 283082"/>
                <a:gd name="connsiteY8" fmla="*/ 141542 h 283083"/>
                <a:gd name="connsiteX9" fmla="*/ 141541 w 283082"/>
                <a:gd name="connsiteY9" fmla="*/ 14288 h 28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082" h="283083">
                  <a:moveTo>
                    <a:pt x="141541" y="283083"/>
                  </a:moveTo>
                  <a:cubicBezTo>
                    <a:pt x="63532" y="283083"/>
                    <a:pt x="0" y="219551"/>
                    <a:pt x="0" y="141542"/>
                  </a:cubicBezTo>
                  <a:cubicBezTo>
                    <a:pt x="0" y="63532"/>
                    <a:pt x="63532" y="0"/>
                    <a:pt x="141541" y="0"/>
                  </a:cubicBezTo>
                  <a:cubicBezTo>
                    <a:pt x="219551" y="0"/>
                    <a:pt x="283083" y="63532"/>
                    <a:pt x="283083" y="141542"/>
                  </a:cubicBezTo>
                  <a:cubicBezTo>
                    <a:pt x="283083" y="219551"/>
                    <a:pt x="219646" y="283083"/>
                    <a:pt x="141541" y="283083"/>
                  </a:cubicBezTo>
                  <a:close/>
                  <a:moveTo>
                    <a:pt x="141541" y="14288"/>
                  </a:moveTo>
                  <a:cubicBezTo>
                    <a:pt x="71342" y="14288"/>
                    <a:pt x="14288" y="71342"/>
                    <a:pt x="14288" y="141542"/>
                  </a:cubicBezTo>
                  <a:cubicBezTo>
                    <a:pt x="14288" y="211741"/>
                    <a:pt x="71342" y="268796"/>
                    <a:pt x="141541" y="268796"/>
                  </a:cubicBezTo>
                  <a:cubicBezTo>
                    <a:pt x="211741" y="268796"/>
                    <a:pt x="268795" y="211741"/>
                    <a:pt x="268795" y="141542"/>
                  </a:cubicBezTo>
                  <a:cubicBezTo>
                    <a:pt x="268795" y="71342"/>
                    <a:pt x="211741" y="14288"/>
                    <a:pt x="141541" y="14288"/>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sp>
          <p:nvSpPr>
            <p:cNvPr id="41" name="Freeform: Shape 790">
              <a:extLst>
                <a:ext uri="{FF2B5EF4-FFF2-40B4-BE49-F238E27FC236}">
                  <a16:creationId xmlns:a16="http://schemas.microsoft.com/office/drawing/2014/main" id="{4866E299-6836-49CE-8B68-75EBD47D842B}"/>
                </a:ext>
              </a:extLst>
            </p:cNvPr>
            <p:cNvSpPr/>
            <p:nvPr/>
          </p:nvSpPr>
          <p:spPr>
            <a:xfrm>
              <a:off x="8010524" y="373570"/>
              <a:ext cx="161925" cy="161925"/>
            </a:xfrm>
            <a:custGeom>
              <a:avLst/>
              <a:gdLst>
                <a:gd name="connsiteX0" fmla="*/ 102584 w 161925"/>
                <a:gd name="connsiteY0" fmla="*/ 161925 h 161925"/>
                <a:gd name="connsiteX1" fmla="*/ 59341 w 161925"/>
                <a:gd name="connsiteY1" fmla="*/ 161925 h 161925"/>
                <a:gd name="connsiteX2" fmla="*/ 52197 w 161925"/>
                <a:gd name="connsiteY2" fmla="*/ 154781 h 161925"/>
                <a:gd name="connsiteX3" fmla="*/ 52197 w 161925"/>
                <a:gd name="connsiteY3" fmla="*/ 109728 h 161925"/>
                <a:gd name="connsiteX4" fmla="*/ 7144 w 161925"/>
                <a:gd name="connsiteY4" fmla="*/ 109728 h 161925"/>
                <a:gd name="connsiteX5" fmla="*/ 0 w 161925"/>
                <a:gd name="connsiteY5" fmla="*/ 102584 h 161925"/>
                <a:gd name="connsiteX6" fmla="*/ 0 w 161925"/>
                <a:gd name="connsiteY6" fmla="*/ 59341 h 161925"/>
                <a:gd name="connsiteX7" fmla="*/ 7144 w 161925"/>
                <a:gd name="connsiteY7" fmla="*/ 52197 h 161925"/>
                <a:gd name="connsiteX8" fmla="*/ 52197 w 161925"/>
                <a:gd name="connsiteY8" fmla="*/ 52197 h 161925"/>
                <a:gd name="connsiteX9" fmla="*/ 52197 w 161925"/>
                <a:gd name="connsiteY9" fmla="*/ 7144 h 161925"/>
                <a:gd name="connsiteX10" fmla="*/ 59341 w 161925"/>
                <a:gd name="connsiteY10" fmla="*/ 0 h 161925"/>
                <a:gd name="connsiteX11" fmla="*/ 102584 w 161925"/>
                <a:gd name="connsiteY11" fmla="*/ 0 h 161925"/>
                <a:gd name="connsiteX12" fmla="*/ 109728 w 161925"/>
                <a:gd name="connsiteY12" fmla="*/ 7144 h 161925"/>
                <a:gd name="connsiteX13" fmla="*/ 109728 w 161925"/>
                <a:gd name="connsiteY13" fmla="*/ 52197 h 161925"/>
                <a:gd name="connsiteX14" fmla="*/ 154781 w 161925"/>
                <a:gd name="connsiteY14" fmla="*/ 52197 h 161925"/>
                <a:gd name="connsiteX15" fmla="*/ 161925 w 161925"/>
                <a:gd name="connsiteY15" fmla="*/ 59341 h 161925"/>
                <a:gd name="connsiteX16" fmla="*/ 161925 w 161925"/>
                <a:gd name="connsiteY16" fmla="*/ 102584 h 161925"/>
                <a:gd name="connsiteX17" fmla="*/ 154781 w 161925"/>
                <a:gd name="connsiteY17" fmla="*/ 109728 h 161925"/>
                <a:gd name="connsiteX18" fmla="*/ 109728 w 161925"/>
                <a:gd name="connsiteY18" fmla="*/ 109728 h 161925"/>
                <a:gd name="connsiteX19" fmla="*/ 109728 w 161925"/>
                <a:gd name="connsiteY19" fmla="*/ 154781 h 161925"/>
                <a:gd name="connsiteX20" fmla="*/ 102584 w 161925"/>
                <a:gd name="connsiteY20" fmla="*/ 161925 h 161925"/>
                <a:gd name="connsiteX21" fmla="*/ 66484 w 161925"/>
                <a:gd name="connsiteY21" fmla="*/ 147638 h 161925"/>
                <a:gd name="connsiteX22" fmla="*/ 95441 w 161925"/>
                <a:gd name="connsiteY22" fmla="*/ 147638 h 161925"/>
                <a:gd name="connsiteX23" fmla="*/ 95441 w 161925"/>
                <a:gd name="connsiteY23" fmla="*/ 102584 h 161925"/>
                <a:gd name="connsiteX24" fmla="*/ 102584 w 161925"/>
                <a:gd name="connsiteY24" fmla="*/ 95441 h 161925"/>
                <a:gd name="connsiteX25" fmla="*/ 147638 w 161925"/>
                <a:gd name="connsiteY25" fmla="*/ 95441 h 161925"/>
                <a:gd name="connsiteX26" fmla="*/ 147638 w 161925"/>
                <a:gd name="connsiteY26" fmla="*/ 66485 h 161925"/>
                <a:gd name="connsiteX27" fmla="*/ 102584 w 161925"/>
                <a:gd name="connsiteY27" fmla="*/ 66485 h 161925"/>
                <a:gd name="connsiteX28" fmla="*/ 95441 w 161925"/>
                <a:gd name="connsiteY28" fmla="*/ 59341 h 161925"/>
                <a:gd name="connsiteX29" fmla="*/ 95441 w 161925"/>
                <a:gd name="connsiteY29" fmla="*/ 14288 h 161925"/>
                <a:gd name="connsiteX30" fmla="*/ 66484 w 161925"/>
                <a:gd name="connsiteY30" fmla="*/ 14288 h 161925"/>
                <a:gd name="connsiteX31" fmla="*/ 66484 w 161925"/>
                <a:gd name="connsiteY31" fmla="*/ 59341 h 161925"/>
                <a:gd name="connsiteX32" fmla="*/ 59341 w 161925"/>
                <a:gd name="connsiteY32" fmla="*/ 66485 h 161925"/>
                <a:gd name="connsiteX33" fmla="*/ 14288 w 161925"/>
                <a:gd name="connsiteY33" fmla="*/ 66485 h 161925"/>
                <a:gd name="connsiteX34" fmla="*/ 14288 w 161925"/>
                <a:gd name="connsiteY34" fmla="*/ 95441 h 161925"/>
                <a:gd name="connsiteX35" fmla="*/ 59341 w 161925"/>
                <a:gd name="connsiteY35" fmla="*/ 95441 h 161925"/>
                <a:gd name="connsiteX36" fmla="*/ 66484 w 161925"/>
                <a:gd name="connsiteY36" fmla="*/ 102584 h 161925"/>
                <a:gd name="connsiteX37" fmla="*/ 66484 w 161925"/>
                <a:gd name="connsiteY37" fmla="*/ 14763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1925" h="161925">
                  <a:moveTo>
                    <a:pt x="102584" y="161925"/>
                  </a:moveTo>
                  <a:lnTo>
                    <a:pt x="59341" y="161925"/>
                  </a:lnTo>
                  <a:cubicBezTo>
                    <a:pt x="55436" y="161925"/>
                    <a:pt x="52197" y="158687"/>
                    <a:pt x="52197" y="154781"/>
                  </a:cubicBezTo>
                  <a:lnTo>
                    <a:pt x="52197" y="109728"/>
                  </a:lnTo>
                  <a:lnTo>
                    <a:pt x="7144" y="109728"/>
                  </a:lnTo>
                  <a:cubicBezTo>
                    <a:pt x="3239" y="109728"/>
                    <a:pt x="0" y="106490"/>
                    <a:pt x="0" y="102584"/>
                  </a:cubicBezTo>
                  <a:lnTo>
                    <a:pt x="0" y="59341"/>
                  </a:lnTo>
                  <a:cubicBezTo>
                    <a:pt x="0" y="55436"/>
                    <a:pt x="3239" y="52197"/>
                    <a:pt x="7144" y="52197"/>
                  </a:cubicBezTo>
                  <a:lnTo>
                    <a:pt x="52197" y="52197"/>
                  </a:lnTo>
                  <a:lnTo>
                    <a:pt x="52197" y="7144"/>
                  </a:lnTo>
                  <a:cubicBezTo>
                    <a:pt x="52197" y="3239"/>
                    <a:pt x="55436" y="0"/>
                    <a:pt x="59341" y="0"/>
                  </a:cubicBezTo>
                  <a:lnTo>
                    <a:pt x="102584" y="0"/>
                  </a:lnTo>
                  <a:cubicBezTo>
                    <a:pt x="106489" y="0"/>
                    <a:pt x="109728" y="3239"/>
                    <a:pt x="109728" y="7144"/>
                  </a:cubicBezTo>
                  <a:lnTo>
                    <a:pt x="109728" y="52197"/>
                  </a:lnTo>
                  <a:lnTo>
                    <a:pt x="154781" y="52197"/>
                  </a:lnTo>
                  <a:cubicBezTo>
                    <a:pt x="158686" y="52197"/>
                    <a:pt x="161925" y="55436"/>
                    <a:pt x="161925" y="59341"/>
                  </a:cubicBezTo>
                  <a:lnTo>
                    <a:pt x="161925" y="102584"/>
                  </a:lnTo>
                  <a:cubicBezTo>
                    <a:pt x="161925" y="106490"/>
                    <a:pt x="158686" y="109728"/>
                    <a:pt x="154781" y="109728"/>
                  </a:cubicBezTo>
                  <a:lnTo>
                    <a:pt x="109728" y="109728"/>
                  </a:lnTo>
                  <a:lnTo>
                    <a:pt x="109728" y="154781"/>
                  </a:lnTo>
                  <a:cubicBezTo>
                    <a:pt x="109728" y="158782"/>
                    <a:pt x="106585" y="161925"/>
                    <a:pt x="102584" y="161925"/>
                  </a:cubicBezTo>
                  <a:close/>
                  <a:moveTo>
                    <a:pt x="66484" y="147638"/>
                  </a:moveTo>
                  <a:lnTo>
                    <a:pt x="95441" y="147638"/>
                  </a:lnTo>
                  <a:lnTo>
                    <a:pt x="95441" y="102584"/>
                  </a:lnTo>
                  <a:cubicBezTo>
                    <a:pt x="95441" y="98679"/>
                    <a:pt x="98679" y="95441"/>
                    <a:pt x="102584" y="95441"/>
                  </a:cubicBezTo>
                  <a:lnTo>
                    <a:pt x="147638" y="95441"/>
                  </a:lnTo>
                  <a:lnTo>
                    <a:pt x="147638" y="66485"/>
                  </a:lnTo>
                  <a:lnTo>
                    <a:pt x="102584" y="66485"/>
                  </a:lnTo>
                  <a:cubicBezTo>
                    <a:pt x="98679" y="66485"/>
                    <a:pt x="95441" y="63246"/>
                    <a:pt x="95441" y="59341"/>
                  </a:cubicBezTo>
                  <a:lnTo>
                    <a:pt x="95441" y="14288"/>
                  </a:lnTo>
                  <a:lnTo>
                    <a:pt x="66484" y="14288"/>
                  </a:lnTo>
                  <a:lnTo>
                    <a:pt x="66484" y="59341"/>
                  </a:lnTo>
                  <a:cubicBezTo>
                    <a:pt x="66484" y="63246"/>
                    <a:pt x="63246" y="66485"/>
                    <a:pt x="59341" y="66485"/>
                  </a:cubicBezTo>
                  <a:lnTo>
                    <a:pt x="14288" y="66485"/>
                  </a:lnTo>
                  <a:lnTo>
                    <a:pt x="14288" y="95441"/>
                  </a:lnTo>
                  <a:lnTo>
                    <a:pt x="59341" y="95441"/>
                  </a:lnTo>
                  <a:cubicBezTo>
                    <a:pt x="63246" y="95441"/>
                    <a:pt x="66484" y="98679"/>
                    <a:pt x="66484" y="102584"/>
                  </a:cubicBezTo>
                  <a:lnTo>
                    <a:pt x="66484" y="14763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sp>
          <p:nvSpPr>
            <p:cNvPr id="42" name="Freeform: Shape 791">
              <a:extLst>
                <a:ext uri="{FF2B5EF4-FFF2-40B4-BE49-F238E27FC236}">
                  <a16:creationId xmlns:a16="http://schemas.microsoft.com/office/drawing/2014/main" id="{0F341728-FCF3-4C01-A2EE-A98D9B71CE74}"/>
                </a:ext>
              </a:extLst>
            </p:cNvPr>
            <p:cNvSpPr/>
            <p:nvPr/>
          </p:nvSpPr>
          <p:spPr>
            <a:xfrm>
              <a:off x="7900129" y="225361"/>
              <a:ext cx="60960" cy="37528"/>
            </a:xfrm>
            <a:custGeom>
              <a:avLst/>
              <a:gdLst>
                <a:gd name="connsiteX0" fmla="*/ 53816 w 60960"/>
                <a:gd name="connsiteY0" fmla="*/ 37529 h 37528"/>
                <a:gd name="connsiteX1" fmla="*/ 7144 w 60960"/>
                <a:gd name="connsiteY1" fmla="*/ 37529 h 37528"/>
                <a:gd name="connsiteX2" fmla="*/ 0 w 60960"/>
                <a:gd name="connsiteY2" fmla="*/ 30385 h 37528"/>
                <a:gd name="connsiteX3" fmla="*/ 30480 w 60960"/>
                <a:gd name="connsiteY3" fmla="*/ 0 h 37528"/>
                <a:gd name="connsiteX4" fmla="*/ 60960 w 60960"/>
                <a:gd name="connsiteY4" fmla="*/ 30385 h 37528"/>
                <a:gd name="connsiteX5" fmla="*/ 53816 w 60960"/>
                <a:gd name="connsiteY5" fmla="*/ 37529 h 37528"/>
                <a:gd name="connsiteX6" fmla="*/ 16003 w 60960"/>
                <a:gd name="connsiteY6" fmla="*/ 23241 h 37528"/>
                <a:gd name="connsiteX7" fmla="*/ 45054 w 60960"/>
                <a:gd name="connsiteY7" fmla="*/ 23241 h 37528"/>
                <a:gd name="connsiteX8" fmla="*/ 30575 w 60960"/>
                <a:gd name="connsiteY8" fmla="*/ 14288 h 37528"/>
                <a:gd name="connsiteX9" fmla="*/ 16003 w 60960"/>
                <a:gd name="connsiteY9" fmla="*/ 23241 h 3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 h="37528">
                  <a:moveTo>
                    <a:pt x="53816" y="37529"/>
                  </a:moveTo>
                  <a:lnTo>
                    <a:pt x="7144" y="37529"/>
                  </a:lnTo>
                  <a:cubicBezTo>
                    <a:pt x="3239" y="37529"/>
                    <a:pt x="0" y="34290"/>
                    <a:pt x="0" y="30385"/>
                  </a:cubicBezTo>
                  <a:cubicBezTo>
                    <a:pt x="0" y="13621"/>
                    <a:pt x="13716" y="0"/>
                    <a:pt x="30480" y="0"/>
                  </a:cubicBezTo>
                  <a:cubicBezTo>
                    <a:pt x="47244" y="0"/>
                    <a:pt x="60960" y="13621"/>
                    <a:pt x="60960" y="30385"/>
                  </a:cubicBezTo>
                  <a:cubicBezTo>
                    <a:pt x="60960" y="34290"/>
                    <a:pt x="57817" y="37529"/>
                    <a:pt x="53816" y="37529"/>
                  </a:cubicBezTo>
                  <a:close/>
                  <a:moveTo>
                    <a:pt x="16003" y="23241"/>
                  </a:moveTo>
                  <a:lnTo>
                    <a:pt x="45054" y="23241"/>
                  </a:lnTo>
                  <a:cubicBezTo>
                    <a:pt x="42386" y="17907"/>
                    <a:pt x="36862" y="14288"/>
                    <a:pt x="30575" y="14288"/>
                  </a:cubicBezTo>
                  <a:cubicBezTo>
                    <a:pt x="24289" y="14288"/>
                    <a:pt x="18669" y="17907"/>
                    <a:pt x="16003" y="23241"/>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sp>
          <p:nvSpPr>
            <p:cNvPr id="43" name="Freeform: Shape 792">
              <a:extLst>
                <a:ext uri="{FF2B5EF4-FFF2-40B4-BE49-F238E27FC236}">
                  <a16:creationId xmlns:a16="http://schemas.microsoft.com/office/drawing/2014/main" id="{34D13AAB-F124-47E1-87F4-3479E84DBCF2}"/>
                </a:ext>
              </a:extLst>
            </p:cNvPr>
            <p:cNvSpPr/>
            <p:nvPr/>
          </p:nvSpPr>
          <p:spPr>
            <a:xfrm>
              <a:off x="8216645" y="225361"/>
              <a:ext cx="60959" cy="37528"/>
            </a:xfrm>
            <a:custGeom>
              <a:avLst/>
              <a:gdLst>
                <a:gd name="connsiteX0" fmla="*/ 53816 w 60959"/>
                <a:gd name="connsiteY0" fmla="*/ 37529 h 37528"/>
                <a:gd name="connsiteX1" fmla="*/ 7144 w 60959"/>
                <a:gd name="connsiteY1" fmla="*/ 37529 h 37528"/>
                <a:gd name="connsiteX2" fmla="*/ 0 w 60959"/>
                <a:gd name="connsiteY2" fmla="*/ 30385 h 37528"/>
                <a:gd name="connsiteX3" fmla="*/ 30480 w 60959"/>
                <a:gd name="connsiteY3" fmla="*/ 0 h 37528"/>
                <a:gd name="connsiteX4" fmla="*/ 60960 w 60959"/>
                <a:gd name="connsiteY4" fmla="*/ 30385 h 37528"/>
                <a:gd name="connsiteX5" fmla="*/ 53816 w 60959"/>
                <a:gd name="connsiteY5" fmla="*/ 37529 h 37528"/>
                <a:gd name="connsiteX6" fmla="*/ 16002 w 60959"/>
                <a:gd name="connsiteY6" fmla="*/ 23241 h 37528"/>
                <a:gd name="connsiteX7" fmla="*/ 45053 w 60959"/>
                <a:gd name="connsiteY7" fmla="*/ 23241 h 37528"/>
                <a:gd name="connsiteX8" fmla="*/ 30575 w 60959"/>
                <a:gd name="connsiteY8" fmla="*/ 14288 h 37528"/>
                <a:gd name="connsiteX9" fmla="*/ 16002 w 60959"/>
                <a:gd name="connsiteY9" fmla="*/ 23241 h 3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59" h="37528">
                  <a:moveTo>
                    <a:pt x="53816" y="37529"/>
                  </a:moveTo>
                  <a:lnTo>
                    <a:pt x="7144" y="37529"/>
                  </a:lnTo>
                  <a:cubicBezTo>
                    <a:pt x="3238" y="37529"/>
                    <a:pt x="0" y="34290"/>
                    <a:pt x="0" y="30385"/>
                  </a:cubicBezTo>
                  <a:cubicBezTo>
                    <a:pt x="0" y="13621"/>
                    <a:pt x="13716" y="0"/>
                    <a:pt x="30480" y="0"/>
                  </a:cubicBezTo>
                  <a:cubicBezTo>
                    <a:pt x="47244" y="0"/>
                    <a:pt x="60960" y="13621"/>
                    <a:pt x="60960" y="30385"/>
                  </a:cubicBezTo>
                  <a:cubicBezTo>
                    <a:pt x="60960" y="34290"/>
                    <a:pt x="57817" y="37529"/>
                    <a:pt x="53816" y="37529"/>
                  </a:cubicBezTo>
                  <a:close/>
                  <a:moveTo>
                    <a:pt x="16002" y="23241"/>
                  </a:moveTo>
                  <a:lnTo>
                    <a:pt x="45053" y="23241"/>
                  </a:lnTo>
                  <a:cubicBezTo>
                    <a:pt x="42386" y="17907"/>
                    <a:pt x="36862" y="14288"/>
                    <a:pt x="30575" y="14288"/>
                  </a:cubicBezTo>
                  <a:cubicBezTo>
                    <a:pt x="24193" y="14288"/>
                    <a:pt x="18669" y="17907"/>
                    <a:pt x="16002" y="23241"/>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sp>
          <p:nvSpPr>
            <p:cNvPr id="44" name="Freeform: Shape 793">
              <a:extLst>
                <a:ext uri="{FF2B5EF4-FFF2-40B4-BE49-F238E27FC236}">
                  <a16:creationId xmlns:a16="http://schemas.microsoft.com/office/drawing/2014/main" id="{2AF1CCB0-3744-42BE-A21E-2EACFF9D815C}"/>
                </a:ext>
              </a:extLst>
            </p:cNvPr>
            <p:cNvSpPr/>
            <p:nvPr/>
          </p:nvSpPr>
          <p:spPr>
            <a:xfrm>
              <a:off x="7923465" y="154685"/>
              <a:ext cx="330803" cy="84963"/>
            </a:xfrm>
            <a:custGeom>
              <a:avLst/>
              <a:gdLst>
                <a:gd name="connsiteX0" fmla="*/ 323660 w 330803"/>
                <a:gd name="connsiteY0" fmla="*/ 84963 h 84963"/>
                <a:gd name="connsiteX1" fmla="*/ 316516 w 330803"/>
                <a:gd name="connsiteY1" fmla="*/ 77819 h 84963"/>
                <a:gd name="connsiteX2" fmla="*/ 316516 w 330803"/>
                <a:gd name="connsiteY2" fmla="*/ 38957 h 84963"/>
                <a:gd name="connsiteX3" fmla="*/ 291846 w 330803"/>
                <a:gd name="connsiteY3" fmla="*/ 14288 h 84963"/>
                <a:gd name="connsiteX4" fmla="*/ 38958 w 330803"/>
                <a:gd name="connsiteY4" fmla="*/ 14288 h 84963"/>
                <a:gd name="connsiteX5" fmla="*/ 14288 w 330803"/>
                <a:gd name="connsiteY5" fmla="*/ 38957 h 84963"/>
                <a:gd name="connsiteX6" fmla="*/ 14288 w 330803"/>
                <a:gd name="connsiteY6" fmla="*/ 77819 h 84963"/>
                <a:gd name="connsiteX7" fmla="*/ 7144 w 330803"/>
                <a:gd name="connsiteY7" fmla="*/ 84963 h 84963"/>
                <a:gd name="connsiteX8" fmla="*/ 0 w 330803"/>
                <a:gd name="connsiteY8" fmla="*/ 77819 h 84963"/>
                <a:gd name="connsiteX9" fmla="*/ 0 w 330803"/>
                <a:gd name="connsiteY9" fmla="*/ 38957 h 84963"/>
                <a:gd name="connsiteX10" fmla="*/ 38958 w 330803"/>
                <a:gd name="connsiteY10" fmla="*/ 0 h 84963"/>
                <a:gd name="connsiteX11" fmla="*/ 291846 w 330803"/>
                <a:gd name="connsiteY11" fmla="*/ 0 h 84963"/>
                <a:gd name="connsiteX12" fmla="*/ 330804 w 330803"/>
                <a:gd name="connsiteY12" fmla="*/ 38957 h 84963"/>
                <a:gd name="connsiteX13" fmla="*/ 330804 w 330803"/>
                <a:gd name="connsiteY13" fmla="*/ 77819 h 84963"/>
                <a:gd name="connsiteX14" fmla="*/ 323660 w 330803"/>
                <a:gd name="connsiteY14" fmla="*/ 84963 h 8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0803" h="84963">
                  <a:moveTo>
                    <a:pt x="323660" y="84963"/>
                  </a:moveTo>
                  <a:cubicBezTo>
                    <a:pt x="319754" y="84963"/>
                    <a:pt x="316516" y="81725"/>
                    <a:pt x="316516" y="77819"/>
                  </a:cubicBezTo>
                  <a:lnTo>
                    <a:pt x="316516" y="38957"/>
                  </a:lnTo>
                  <a:cubicBezTo>
                    <a:pt x="316516" y="25337"/>
                    <a:pt x="305467" y="14288"/>
                    <a:pt x="291846" y="14288"/>
                  </a:cubicBezTo>
                  <a:lnTo>
                    <a:pt x="38958" y="14288"/>
                  </a:lnTo>
                  <a:cubicBezTo>
                    <a:pt x="25337" y="14288"/>
                    <a:pt x="14288" y="25337"/>
                    <a:pt x="14288" y="38957"/>
                  </a:cubicBezTo>
                  <a:lnTo>
                    <a:pt x="14288" y="77819"/>
                  </a:lnTo>
                  <a:cubicBezTo>
                    <a:pt x="14288" y="81725"/>
                    <a:pt x="11049" y="84963"/>
                    <a:pt x="7144" y="84963"/>
                  </a:cubicBezTo>
                  <a:cubicBezTo>
                    <a:pt x="3239" y="84963"/>
                    <a:pt x="0" y="81725"/>
                    <a:pt x="0" y="77819"/>
                  </a:cubicBezTo>
                  <a:lnTo>
                    <a:pt x="0" y="38957"/>
                  </a:lnTo>
                  <a:cubicBezTo>
                    <a:pt x="0" y="17431"/>
                    <a:pt x="17526" y="0"/>
                    <a:pt x="38958" y="0"/>
                  </a:cubicBezTo>
                  <a:lnTo>
                    <a:pt x="291846" y="0"/>
                  </a:lnTo>
                  <a:cubicBezTo>
                    <a:pt x="313373" y="0"/>
                    <a:pt x="330804" y="17526"/>
                    <a:pt x="330804" y="38957"/>
                  </a:cubicBezTo>
                  <a:lnTo>
                    <a:pt x="330804" y="77819"/>
                  </a:lnTo>
                  <a:cubicBezTo>
                    <a:pt x="330804" y="81725"/>
                    <a:pt x="327660" y="84963"/>
                    <a:pt x="323660" y="8496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grpSp>
      <p:sp>
        <p:nvSpPr>
          <p:cNvPr id="16" name="Rectangle: Rounded Corners 37">
            <a:extLst>
              <a:ext uri="{FF2B5EF4-FFF2-40B4-BE49-F238E27FC236}">
                <a16:creationId xmlns:a16="http://schemas.microsoft.com/office/drawing/2014/main" id="{D916513C-444B-0F4D-848E-CF24A5C6741A}"/>
              </a:ext>
            </a:extLst>
          </p:cNvPr>
          <p:cNvSpPr/>
          <p:nvPr/>
        </p:nvSpPr>
        <p:spPr>
          <a:xfrm>
            <a:off x="6980467" y="1613063"/>
            <a:ext cx="1903967" cy="1483235"/>
          </a:xfrm>
          <a:prstGeom prst="roundRect">
            <a:avLst>
              <a:gd name="adj" fmla="val 154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Freeform 17"/>
          <p:cNvSpPr/>
          <p:nvPr/>
        </p:nvSpPr>
        <p:spPr>
          <a:xfrm flipH="1">
            <a:off x="7167761" y="1962929"/>
            <a:ext cx="1501075" cy="738664"/>
          </a:xfrm>
          <a:custGeom>
            <a:avLst/>
            <a:gdLst>
              <a:gd name="connsiteX0" fmla="*/ 0 w 2150541"/>
              <a:gd name="connsiteY0" fmla="*/ 0 h 1075270"/>
              <a:gd name="connsiteX1" fmla="*/ 2150541 w 2150541"/>
              <a:gd name="connsiteY1" fmla="*/ 0 h 1075270"/>
              <a:gd name="connsiteX2" fmla="*/ 2150541 w 2150541"/>
              <a:gd name="connsiteY2" fmla="*/ 1075270 h 1075270"/>
              <a:gd name="connsiteX3" fmla="*/ 0 w 2150541"/>
              <a:gd name="connsiteY3" fmla="*/ 1075270 h 1075270"/>
              <a:gd name="connsiteX4" fmla="*/ 0 w 2150541"/>
              <a:gd name="connsiteY4" fmla="*/ 0 h 107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41" h="1075270">
                <a:moveTo>
                  <a:pt x="0" y="0"/>
                </a:moveTo>
                <a:lnTo>
                  <a:pt x="2150541" y="0"/>
                </a:lnTo>
                <a:lnTo>
                  <a:pt x="2150541" y="1075270"/>
                </a:lnTo>
                <a:lnTo>
                  <a:pt x="0" y="1075270"/>
                </a:lnTo>
                <a:lnTo>
                  <a:pt x="0" y="0"/>
                </a:lnTo>
                <a:close/>
              </a:path>
            </a:pathLst>
          </a:cu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1">
            <a:spAutoFit/>
          </a:bodyPr>
          <a:lstStyle/>
          <a:p>
            <a:pPr lvl="0" defTabSz="800100">
              <a:spcBef>
                <a:spcPct val="0"/>
              </a:spcBef>
            </a:pPr>
            <a:r>
              <a:rPr lang="en-US" sz="1600" b="1" dirty="0">
                <a:solidFill>
                  <a:schemeClr val="accent2">
                    <a:lumMod val="75000"/>
                  </a:schemeClr>
                </a:solidFill>
              </a:rPr>
              <a:t>Plan costs and structure vary significantly</a:t>
            </a:r>
            <a:endParaRPr lang="en-US" sz="1600" b="1" kern="1200" dirty="0">
              <a:solidFill>
                <a:schemeClr val="accent2">
                  <a:lumMod val="75000"/>
                </a:schemeClr>
              </a:solidFill>
            </a:endParaRPr>
          </a:p>
        </p:txBody>
      </p:sp>
      <p:sp>
        <p:nvSpPr>
          <p:cNvPr id="19" name="Rectangle: Rounded Corners 37">
            <a:extLst>
              <a:ext uri="{FF2B5EF4-FFF2-40B4-BE49-F238E27FC236}">
                <a16:creationId xmlns:a16="http://schemas.microsoft.com/office/drawing/2014/main" id="{D916513C-444B-0F4D-848E-CF24A5C6741A}"/>
              </a:ext>
            </a:extLst>
          </p:cNvPr>
          <p:cNvSpPr/>
          <p:nvPr/>
        </p:nvSpPr>
        <p:spPr>
          <a:xfrm>
            <a:off x="9144718" y="2772606"/>
            <a:ext cx="1903967" cy="1483235"/>
          </a:xfrm>
          <a:prstGeom prst="roundRect">
            <a:avLst>
              <a:gd name="adj" fmla="val 154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1" name="Freeform 20"/>
          <p:cNvSpPr/>
          <p:nvPr/>
        </p:nvSpPr>
        <p:spPr>
          <a:xfrm flipH="1">
            <a:off x="9274833" y="3124091"/>
            <a:ext cx="1673396" cy="738664"/>
          </a:xfrm>
          <a:custGeom>
            <a:avLst/>
            <a:gdLst>
              <a:gd name="connsiteX0" fmla="*/ 0 w 2150541"/>
              <a:gd name="connsiteY0" fmla="*/ 0 h 1075270"/>
              <a:gd name="connsiteX1" fmla="*/ 2150541 w 2150541"/>
              <a:gd name="connsiteY1" fmla="*/ 0 h 1075270"/>
              <a:gd name="connsiteX2" fmla="*/ 2150541 w 2150541"/>
              <a:gd name="connsiteY2" fmla="*/ 1075270 h 1075270"/>
              <a:gd name="connsiteX3" fmla="*/ 0 w 2150541"/>
              <a:gd name="connsiteY3" fmla="*/ 1075270 h 1075270"/>
              <a:gd name="connsiteX4" fmla="*/ 0 w 2150541"/>
              <a:gd name="connsiteY4" fmla="*/ 0 h 107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41" h="1075270">
                <a:moveTo>
                  <a:pt x="0" y="0"/>
                </a:moveTo>
                <a:lnTo>
                  <a:pt x="2150541" y="0"/>
                </a:lnTo>
                <a:lnTo>
                  <a:pt x="2150541" y="1075270"/>
                </a:lnTo>
                <a:lnTo>
                  <a:pt x="0" y="1075270"/>
                </a:lnTo>
                <a:lnTo>
                  <a:pt x="0" y="0"/>
                </a:lnTo>
                <a:close/>
              </a:path>
            </a:pathLst>
          </a:cu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1">
            <a:spAutoFit/>
          </a:bodyPr>
          <a:lstStyle/>
          <a:p>
            <a:pPr lvl="0" defTabSz="800100">
              <a:spcBef>
                <a:spcPct val="0"/>
              </a:spcBef>
            </a:pPr>
            <a:r>
              <a:rPr lang="en-US" sz="1600" b="1" dirty="0">
                <a:solidFill>
                  <a:schemeClr val="accent2">
                    <a:lumMod val="75000"/>
                  </a:schemeClr>
                </a:solidFill>
              </a:rPr>
              <a:t>Still required to pay part B premiums</a:t>
            </a:r>
            <a:endParaRPr lang="en-US" sz="1600" b="1" kern="1200" dirty="0">
              <a:solidFill>
                <a:schemeClr val="accent2">
                  <a:lumMod val="75000"/>
                </a:schemeClr>
              </a:solidFill>
            </a:endParaRPr>
          </a:p>
        </p:txBody>
      </p:sp>
      <p:sp>
        <p:nvSpPr>
          <p:cNvPr id="22" name="Rectangle: Rounded Corners 37">
            <a:extLst>
              <a:ext uri="{FF2B5EF4-FFF2-40B4-BE49-F238E27FC236}">
                <a16:creationId xmlns:a16="http://schemas.microsoft.com/office/drawing/2014/main" id="{D916513C-444B-0F4D-848E-CF24A5C6741A}"/>
              </a:ext>
            </a:extLst>
          </p:cNvPr>
          <p:cNvSpPr/>
          <p:nvPr/>
        </p:nvSpPr>
        <p:spPr>
          <a:xfrm>
            <a:off x="6980467" y="4198367"/>
            <a:ext cx="1903967" cy="1483235"/>
          </a:xfrm>
          <a:prstGeom prst="roundRect">
            <a:avLst>
              <a:gd name="adj" fmla="val 154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0" name="Freeform 29"/>
          <p:cNvSpPr/>
          <p:nvPr/>
        </p:nvSpPr>
        <p:spPr>
          <a:xfrm flipH="1">
            <a:off x="6990894" y="4936255"/>
            <a:ext cx="1893540" cy="492443"/>
          </a:xfrm>
          <a:custGeom>
            <a:avLst/>
            <a:gdLst>
              <a:gd name="connsiteX0" fmla="*/ 0 w 2150541"/>
              <a:gd name="connsiteY0" fmla="*/ 0 h 1075270"/>
              <a:gd name="connsiteX1" fmla="*/ 2150541 w 2150541"/>
              <a:gd name="connsiteY1" fmla="*/ 0 h 1075270"/>
              <a:gd name="connsiteX2" fmla="*/ 2150541 w 2150541"/>
              <a:gd name="connsiteY2" fmla="*/ 1075270 h 1075270"/>
              <a:gd name="connsiteX3" fmla="*/ 0 w 2150541"/>
              <a:gd name="connsiteY3" fmla="*/ 1075270 h 1075270"/>
              <a:gd name="connsiteX4" fmla="*/ 0 w 2150541"/>
              <a:gd name="connsiteY4" fmla="*/ 0 h 107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41" h="1075270">
                <a:moveTo>
                  <a:pt x="0" y="0"/>
                </a:moveTo>
                <a:lnTo>
                  <a:pt x="2150541" y="0"/>
                </a:lnTo>
                <a:lnTo>
                  <a:pt x="2150541" y="1075270"/>
                </a:lnTo>
                <a:lnTo>
                  <a:pt x="0" y="1075270"/>
                </a:lnTo>
                <a:lnTo>
                  <a:pt x="0" y="0"/>
                </a:lnTo>
                <a:close/>
              </a:path>
            </a:pathLst>
          </a:cu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1">
            <a:spAutoFit/>
          </a:bodyPr>
          <a:lstStyle/>
          <a:p>
            <a:pPr lvl="0" algn="ctr" defTabSz="800100">
              <a:spcBef>
                <a:spcPct val="0"/>
              </a:spcBef>
            </a:pPr>
            <a:r>
              <a:rPr lang="en-US" sz="1600" b="1" dirty="0">
                <a:solidFill>
                  <a:schemeClr val="accent2">
                    <a:lumMod val="75000"/>
                  </a:schemeClr>
                </a:solidFill>
              </a:rPr>
              <a:t>2025 annual out-of-pocket maximum</a:t>
            </a:r>
            <a:endParaRPr lang="en-US" sz="1600" b="1" kern="1200" dirty="0">
              <a:solidFill>
                <a:schemeClr val="accent2">
                  <a:lumMod val="75000"/>
                </a:schemeClr>
              </a:solidFill>
            </a:endParaRPr>
          </a:p>
        </p:txBody>
      </p:sp>
      <p:sp>
        <p:nvSpPr>
          <p:cNvPr id="31" name="Content Placeholder 11">
            <a:extLst>
              <a:ext uri="{FF2B5EF4-FFF2-40B4-BE49-F238E27FC236}">
                <a16:creationId xmlns:a16="http://schemas.microsoft.com/office/drawing/2014/main" id="{E0881E10-2429-C64A-AFBD-EBD96F65BFBB}"/>
              </a:ext>
            </a:extLst>
          </p:cNvPr>
          <p:cNvSpPr txBox="1">
            <a:spLocks/>
          </p:cNvSpPr>
          <p:nvPr/>
        </p:nvSpPr>
        <p:spPr>
          <a:xfrm>
            <a:off x="6961845" y="4460378"/>
            <a:ext cx="1912906" cy="425598"/>
          </a:xfrm>
          <a:prstGeom prst="rect">
            <a:avLst/>
          </a:prstGeom>
          <a:noFill/>
        </p:spPr>
        <p:txBody>
          <a:bodyPr vert="horz" lIns="0" tIns="0" rIns="0" bIns="0" rtlCol="0">
            <a:noAutofit/>
          </a:bodyPr>
          <a:lst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2400" b="1" dirty="0">
                <a:solidFill>
                  <a:schemeClr val="accent2">
                    <a:lumMod val="75000"/>
                  </a:schemeClr>
                </a:solidFill>
              </a:rPr>
              <a:t>$9350</a:t>
            </a:r>
          </a:p>
        </p:txBody>
      </p:sp>
      <p:cxnSp>
        <p:nvCxnSpPr>
          <p:cNvPr id="3" name="Straight Connector 2">
            <a:extLst>
              <a:ext uri="{FF2B5EF4-FFF2-40B4-BE49-F238E27FC236}">
                <a16:creationId xmlns:a16="http://schemas.microsoft.com/office/drawing/2014/main" id="{E81F1F34-EAF6-9C14-9927-19A704EC08C0}"/>
              </a:ext>
            </a:extLst>
          </p:cNvPr>
          <p:cNvCxnSpPr>
            <a:stCxn id="4" idx="1"/>
          </p:cNvCxnSpPr>
          <p:nvPr/>
        </p:nvCxnSpPr>
        <p:spPr>
          <a:xfrm>
            <a:off x="685800" y="1137958"/>
            <a:ext cx="11014113" cy="7796"/>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732656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a:t>Part C: Medicare Advantage – HMO vs. PPO</a:t>
            </a:r>
          </a:p>
        </p:txBody>
      </p:sp>
      <p:sp>
        <p:nvSpPr>
          <p:cNvPr id="2" name="Footer Placeholder 1">
            <a:extLst>
              <a:ext uri="{FF2B5EF4-FFF2-40B4-BE49-F238E27FC236}">
                <a16:creationId xmlns:a16="http://schemas.microsoft.com/office/drawing/2014/main" id="{9DC089D0-D583-4906-87CF-28AC86FEB3CC}"/>
              </a:ext>
            </a:extLst>
          </p:cNvPr>
          <p:cNvSpPr>
            <a:spLocks noGrp="1"/>
          </p:cNvSpPr>
          <p:nvPr>
            <p:ph type="ftr" sz="quarter" idx="11"/>
          </p:nvPr>
        </p:nvSpPr>
        <p:spPr/>
        <p:txBody>
          <a:bodyPr/>
          <a:lstStyle/>
          <a:p>
            <a:r>
              <a:rPr lang="en-US" dirty="0"/>
              <a:t>*All services subject to frequency and other limitations.</a:t>
            </a:r>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24</a:t>
            </a:fld>
            <a:endParaRPr lang="en-US"/>
          </a:p>
        </p:txBody>
      </p:sp>
      <p:graphicFrame>
        <p:nvGraphicFramePr>
          <p:cNvPr id="6" name="Table 5">
            <a:extLst>
              <a:ext uri="{FF2B5EF4-FFF2-40B4-BE49-F238E27FC236}">
                <a16:creationId xmlns:a16="http://schemas.microsoft.com/office/drawing/2014/main" id="{6E0CEECD-FF45-4F6F-BFC8-E4BBF8837C88}"/>
              </a:ext>
            </a:extLst>
          </p:cNvPr>
          <p:cNvGraphicFramePr>
            <a:graphicFrameLocks noGrp="1"/>
          </p:cNvGraphicFramePr>
          <p:nvPr>
            <p:extLst>
              <p:ext uri="{D42A27DB-BD31-4B8C-83A1-F6EECF244321}">
                <p14:modId xmlns:p14="http://schemas.microsoft.com/office/powerpoint/2010/main" val="3323697213"/>
              </p:ext>
            </p:extLst>
          </p:nvPr>
        </p:nvGraphicFramePr>
        <p:xfrm>
          <a:off x="450166" y="1280161"/>
          <a:ext cx="11056035" cy="4798776"/>
        </p:xfrm>
        <a:graphic>
          <a:graphicData uri="http://schemas.openxmlformats.org/drawingml/2006/table">
            <a:tbl>
              <a:tblPr firstRow="1" bandRow="1">
                <a:tableStyleId>{B301B821-A1FF-4177-AEE7-76D212191A09}</a:tableStyleId>
              </a:tblPr>
              <a:tblGrid>
                <a:gridCol w="3685345">
                  <a:extLst>
                    <a:ext uri="{9D8B030D-6E8A-4147-A177-3AD203B41FA5}">
                      <a16:colId xmlns:a16="http://schemas.microsoft.com/office/drawing/2014/main" val="20000"/>
                    </a:ext>
                  </a:extLst>
                </a:gridCol>
                <a:gridCol w="3685345">
                  <a:extLst>
                    <a:ext uri="{9D8B030D-6E8A-4147-A177-3AD203B41FA5}">
                      <a16:colId xmlns:a16="http://schemas.microsoft.com/office/drawing/2014/main" val="20001"/>
                    </a:ext>
                  </a:extLst>
                </a:gridCol>
                <a:gridCol w="3685345">
                  <a:extLst>
                    <a:ext uri="{9D8B030D-6E8A-4147-A177-3AD203B41FA5}">
                      <a16:colId xmlns:a16="http://schemas.microsoft.com/office/drawing/2014/main" val="20002"/>
                    </a:ext>
                  </a:extLst>
                </a:gridCol>
              </a:tblGrid>
              <a:tr h="364065">
                <a:tc>
                  <a:txBody>
                    <a:bodyPr/>
                    <a:lstStyle/>
                    <a:p>
                      <a:r>
                        <a:rPr lang="en-US" sz="1800" dirty="0"/>
                        <a:t>Considerations</a:t>
                      </a:r>
                    </a:p>
                  </a:txBody>
                  <a:tcPr/>
                </a:tc>
                <a:tc>
                  <a:txBody>
                    <a:bodyPr/>
                    <a:lstStyle/>
                    <a:p>
                      <a:r>
                        <a:rPr lang="en-US" sz="1800" dirty="0"/>
                        <a:t>HMO</a:t>
                      </a:r>
                    </a:p>
                  </a:txBody>
                  <a:tcPr/>
                </a:tc>
                <a:tc>
                  <a:txBody>
                    <a:bodyPr/>
                    <a:lstStyle/>
                    <a:p>
                      <a:r>
                        <a:rPr lang="en-US" sz="1800" dirty="0"/>
                        <a:t>PPO</a:t>
                      </a:r>
                    </a:p>
                  </a:txBody>
                  <a:tcPr/>
                </a:tc>
                <a:extLst>
                  <a:ext uri="{0D108BD9-81ED-4DB2-BD59-A6C34878D82A}">
                    <a16:rowId xmlns:a16="http://schemas.microsoft.com/office/drawing/2014/main" val="10000"/>
                  </a:ext>
                </a:extLst>
              </a:tr>
              <a:tr h="599635">
                <a:tc>
                  <a:txBody>
                    <a:bodyPr/>
                    <a:lstStyle/>
                    <a:p>
                      <a:r>
                        <a:rPr lang="en-US" sz="1600" dirty="0"/>
                        <a:t>Can I get my medical care from any doctor/hospital?</a:t>
                      </a:r>
                    </a:p>
                  </a:txBody>
                  <a:tcPr/>
                </a:tc>
                <a:tc>
                  <a:txBody>
                    <a:bodyPr/>
                    <a:lstStyle/>
                    <a:p>
                      <a:r>
                        <a:rPr lang="en-US" sz="1600" dirty="0"/>
                        <a:t>No. You</a:t>
                      </a:r>
                      <a:r>
                        <a:rPr lang="en-US" sz="1600" baseline="0" dirty="0"/>
                        <a:t> must go in-network, except in case of an emergency.</a:t>
                      </a:r>
                      <a:endParaRPr lang="en-US" sz="1600" dirty="0"/>
                    </a:p>
                  </a:txBody>
                  <a:tcPr/>
                </a:tc>
                <a:tc>
                  <a:txBody>
                    <a:bodyPr/>
                    <a:lstStyle/>
                    <a:p>
                      <a:r>
                        <a:rPr lang="en-US" sz="1600" dirty="0"/>
                        <a:t>Yes,</a:t>
                      </a:r>
                      <a:r>
                        <a:rPr lang="en-US" sz="1600" baseline="0" dirty="0"/>
                        <a:t> but y</a:t>
                      </a:r>
                      <a:r>
                        <a:rPr lang="en-US" sz="1600" dirty="0"/>
                        <a:t>our copay may be higher.</a:t>
                      </a:r>
                    </a:p>
                  </a:txBody>
                  <a:tcPr/>
                </a:tc>
                <a:extLst>
                  <a:ext uri="{0D108BD9-81ED-4DB2-BD59-A6C34878D82A}">
                    <a16:rowId xmlns:a16="http://schemas.microsoft.com/office/drawing/2014/main" val="10001"/>
                  </a:ext>
                </a:extLst>
              </a:tr>
              <a:tr h="599635">
                <a:tc>
                  <a:txBody>
                    <a:bodyPr/>
                    <a:lstStyle/>
                    <a:p>
                      <a:r>
                        <a:rPr lang="en-US" sz="1600" dirty="0"/>
                        <a:t>Must I have a primary care doctor?</a:t>
                      </a:r>
                    </a:p>
                  </a:txBody>
                  <a:tcPr/>
                </a:tc>
                <a:tc>
                  <a:txBody>
                    <a:bodyPr/>
                    <a:lstStyle/>
                    <a:p>
                      <a:r>
                        <a:rPr lang="en-US" sz="1600" dirty="0"/>
                        <a:t>Yes</a:t>
                      </a:r>
                    </a:p>
                  </a:txBody>
                  <a:tcPr/>
                </a:tc>
                <a:tc>
                  <a:txBody>
                    <a:bodyPr/>
                    <a:lstStyle/>
                    <a:p>
                      <a:r>
                        <a:rPr lang="en-US" sz="1600" dirty="0"/>
                        <a:t>No</a:t>
                      </a:r>
                    </a:p>
                  </a:txBody>
                  <a:tcPr/>
                </a:tc>
                <a:extLst>
                  <a:ext uri="{0D108BD9-81ED-4DB2-BD59-A6C34878D82A}">
                    <a16:rowId xmlns:a16="http://schemas.microsoft.com/office/drawing/2014/main" val="10002"/>
                  </a:ext>
                </a:extLst>
              </a:tr>
              <a:tr h="599635">
                <a:tc>
                  <a:txBody>
                    <a:bodyPr/>
                    <a:lstStyle/>
                    <a:p>
                      <a:r>
                        <a:rPr lang="en-US" sz="1600" dirty="0"/>
                        <a:t>Do I need a referral</a:t>
                      </a:r>
                      <a:r>
                        <a:rPr lang="en-US" sz="1600" baseline="0" dirty="0"/>
                        <a:t> to a specialist?</a:t>
                      </a:r>
                      <a:endParaRPr lang="en-US" sz="1600" dirty="0"/>
                    </a:p>
                  </a:txBody>
                  <a:tcPr/>
                </a:tc>
                <a:tc>
                  <a:txBody>
                    <a:bodyPr/>
                    <a:lstStyle/>
                    <a:p>
                      <a:r>
                        <a:rPr lang="en-US" sz="1600" dirty="0"/>
                        <a:t>Usually</a:t>
                      </a:r>
                    </a:p>
                  </a:txBody>
                  <a:tcPr/>
                </a:tc>
                <a:tc>
                  <a:txBody>
                    <a:bodyPr/>
                    <a:lstStyle/>
                    <a:p>
                      <a:r>
                        <a:rPr lang="en-US" sz="1600" dirty="0"/>
                        <a:t>No</a:t>
                      </a:r>
                    </a:p>
                  </a:txBody>
                  <a:tcPr/>
                </a:tc>
                <a:extLst>
                  <a:ext uri="{0D108BD9-81ED-4DB2-BD59-A6C34878D82A}">
                    <a16:rowId xmlns:a16="http://schemas.microsoft.com/office/drawing/2014/main" val="10003"/>
                  </a:ext>
                </a:extLst>
              </a:tr>
              <a:tr h="599635">
                <a:tc>
                  <a:txBody>
                    <a:bodyPr/>
                    <a:lstStyle/>
                    <a:p>
                      <a:r>
                        <a:rPr lang="en-US" sz="1600" dirty="0"/>
                        <a:t>Can I get more benefits if</a:t>
                      </a:r>
                      <a:r>
                        <a:rPr lang="en-US" sz="1600" baseline="0" dirty="0"/>
                        <a:t> I pay a higher premium?</a:t>
                      </a:r>
                      <a:endParaRPr lang="en-US" sz="1600" dirty="0"/>
                    </a:p>
                  </a:txBody>
                  <a:tcPr/>
                </a:tc>
                <a:tc>
                  <a:txBody>
                    <a:bodyPr/>
                    <a:lstStyle/>
                    <a:p>
                      <a:r>
                        <a:rPr lang="en-US" sz="1600" dirty="0"/>
                        <a:t>Some plans offer additional</a:t>
                      </a:r>
                      <a:r>
                        <a:rPr lang="en-US" sz="1600" baseline="0" dirty="0"/>
                        <a:t> coverage.</a:t>
                      </a:r>
                      <a:endParaRPr lang="en-US" sz="1600" dirty="0"/>
                    </a:p>
                  </a:txBody>
                  <a:tcPr/>
                </a:tc>
                <a:tc>
                  <a:txBody>
                    <a:bodyPr/>
                    <a:lstStyle/>
                    <a:p>
                      <a:r>
                        <a:rPr lang="en-US" sz="1600" dirty="0"/>
                        <a:t>Some plans offer additional coverage.</a:t>
                      </a:r>
                    </a:p>
                  </a:txBody>
                  <a:tcPr/>
                </a:tc>
                <a:extLst>
                  <a:ext uri="{0D108BD9-81ED-4DB2-BD59-A6C34878D82A}">
                    <a16:rowId xmlns:a16="http://schemas.microsoft.com/office/drawing/2014/main" val="10004"/>
                  </a:ext>
                </a:extLst>
              </a:tr>
              <a:tr h="835206">
                <a:tc>
                  <a:txBody>
                    <a:bodyPr/>
                    <a:lstStyle/>
                    <a:p>
                      <a:r>
                        <a:rPr lang="en-US" sz="1600" dirty="0"/>
                        <a:t>How do I get prescription drugs?</a:t>
                      </a:r>
                    </a:p>
                  </a:txBody>
                  <a:tcPr/>
                </a:tc>
                <a:tc>
                  <a:txBody>
                    <a:bodyPr/>
                    <a:lstStyle/>
                    <a:p>
                      <a:r>
                        <a:rPr lang="en-US" sz="1600" dirty="0"/>
                        <a:t>By joining an HMO that offers part D drug coverage in its benefits package.</a:t>
                      </a:r>
                    </a:p>
                  </a:txBody>
                  <a:tcPr/>
                </a:tc>
                <a:tc>
                  <a:txBody>
                    <a:bodyPr/>
                    <a:lstStyle/>
                    <a:p>
                      <a:r>
                        <a:rPr lang="en-US" sz="1600" dirty="0"/>
                        <a:t>By joining a</a:t>
                      </a:r>
                      <a:r>
                        <a:rPr lang="en-US" sz="1600" baseline="0" dirty="0"/>
                        <a:t> PPO </a:t>
                      </a:r>
                      <a:r>
                        <a:rPr lang="en-US" sz="1600" dirty="0"/>
                        <a:t>that offers part D drug coverage in its benefits package.</a:t>
                      </a:r>
                    </a:p>
                  </a:txBody>
                  <a:tcPr/>
                </a:tc>
                <a:extLst>
                  <a:ext uri="{0D108BD9-81ED-4DB2-BD59-A6C34878D82A}">
                    <a16:rowId xmlns:a16="http://schemas.microsoft.com/office/drawing/2014/main" val="10005"/>
                  </a:ext>
                </a:extLst>
              </a:tr>
              <a:tr h="599635">
                <a:tc>
                  <a:txBody>
                    <a:bodyPr/>
                    <a:lstStyle/>
                    <a:p>
                      <a:r>
                        <a:rPr lang="en-US" sz="1600" dirty="0"/>
                        <a:t>How is my share of the cost decided?</a:t>
                      </a:r>
                    </a:p>
                  </a:txBody>
                  <a:tcPr/>
                </a:tc>
                <a:tc>
                  <a:txBody>
                    <a:bodyPr/>
                    <a:lstStyle/>
                    <a:p>
                      <a:r>
                        <a:rPr lang="en-US" sz="1600" dirty="0"/>
                        <a:t>Plan</a:t>
                      </a:r>
                      <a:r>
                        <a:rPr lang="en-US" sz="1600" baseline="0" dirty="0"/>
                        <a:t> dependent. Going out of network may mean full cost.</a:t>
                      </a:r>
                      <a:endParaRPr lang="en-US" sz="1600" dirty="0"/>
                    </a:p>
                  </a:txBody>
                  <a:tcPr/>
                </a:tc>
                <a:tc>
                  <a:txBody>
                    <a:bodyPr/>
                    <a:lstStyle/>
                    <a:p>
                      <a:r>
                        <a:rPr lang="en-US" sz="1600" dirty="0"/>
                        <a:t>Plan dependent. Going out of network means</a:t>
                      </a:r>
                      <a:r>
                        <a:rPr lang="en-US" sz="1600" baseline="0" dirty="0"/>
                        <a:t> higher copays.</a:t>
                      </a:r>
                      <a:endParaRPr lang="en-US" sz="1600" dirty="0"/>
                    </a:p>
                  </a:txBody>
                  <a:tcPr/>
                </a:tc>
                <a:extLst>
                  <a:ext uri="{0D108BD9-81ED-4DB2-BD59-A6C34878D82A}">
                    <a16:rowId xmlns:a16="http://schemas.microsoft.com/office/drawing/2014/main" val="10006"/>
                  </a:ext>
                </a:extLst>
              </a:tr>
              <a:tr h="599635">
                <a:tc>
                  <a:txBody>
                    <a:bodyPr/>
                    <a:lstStyle/>
                    <a:p>
                      <a:r>
                        <a:rPr lang="en-US" sz="1600" dirty="0"/>
                        <a:t>Is there an annual out of pocket limit?</a:t>
                      </a:r>
                    </a:p>
                  </a:txBody>
                  <a:tcPr/>
                </a:tc>
                <a:tc>
                  <a:txBody>
                    <a:bodyPr/>
                    <a:lstStyle/>
                    <a:p>
                      <a:r>
                        <a:rPr lang="en-US" sz="1600" dirty="0"/>
                        <a:t>Yes</a:t>
                      </a:r>
                    </a:p>
                  </a:txBody>
                  <a:tcPr/>
                </a:tc>
                <a:tc>
                  <a:txBody>
                    <a:bodyPr/>
                    <a:lstStyle/>
                    <a:p>
                      <a:r>
                        <a:rPr lang="en-US" sz="1600" dirty="0"/>
                        <a:t>Yes</a:t>
                      </a:r>
                    </a:p>
                  </a:txBody>
                  <a:tcPr/>
                </a:tc>
                <a:extLst>
                  <a:ext uri="{0D108BD9-81ED-4DB2-BD59-A6C34878D82A}">
                    <a16:rowId xmlns:a16="http://schemas.microsoft.com/office/drawing/2014/main" val="10007"/>
                  </a:ext>
                </a:extLst>
              </a:tr>
            </a:tbl>
          </a:graphicData>
        </a:graphic>
      </p:graphicFrame>
      <p:cxnSp>
        <p:nvCxnSpPr>
          <p:cNvPr id="9" name="Straight Connector 8">
            <a:extLst>
              <a:ext uri="{FF2B5EF4-FFF2-40B4-BE49-F238E27FC236}">
                <a16:creationId xmlns:a16="http://schemas.microsoft.com/office/drawing/2014/main" id="{DC5B26B3-0586-26CC-6E3D-AE8606D9DA37}"/>
              </a:ext>
            </a:extLst>
          </p:cNvPr>
          <p:cNvCxnSpPr>
            <a:stCxn id="4" idx="1"/>
            <a:endCxn id="4" idx="3"/>
          </p:cNvCxnSpPr>
          <p:nvPr/>
        </p:nvCxnSpPr>
        <p:spPr>
          <a:xfrm>
            <a:off x="685800" y="1137958"/>
            <a:ext cx="10820400" cy="0"/>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532486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a:t>Part C: Medicare Advantage Cost Structure</a:t>
            </a:r>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25</a:t>
            </a:fld>
            <a:endParaRPr lang="en-US"/>
          </a:p>
        </p:txBody>
      </p:sp>
      <p:sp>
        <p:nvSpPr>
          <p:cNvPr id="28" name="Content Placeholder 10">
            <a:extLst>
              <a:ext uri="{FF2B5EF4-FFF2-40B4-BE49-F238E27FC236}">
                <a16:creationId xmlns:a16="http://schemas.microsoft.com/office/drawing/2014/main" id="{BC5739CE-6C65-4E25-92C8-B98FABCAF945}"/>
              </a:ext>
            </a:extLst>
          </p:cNvPr>
          <p:cNvSpPr txBox="1">
            <a:spLocks/>
          </p:cNvSpPr>
          <p:nvPr/>
        </p:nvSpPr>
        <p:spPr>
          <a:xfrm>
            <a:off x="947113" y="2319106"/>
            <a:ext cx="9758424" cy="1966896"/>
          </a:xfrm>
          <a:prstGeom prst="rect">
            <a:avLst/>
          </a:prstGeom>
        </p:spPr>
        <p:txBody>
          <a:bodyPr vert="horz" lIns="0" tIns="0" rIns="0" bIns="0" numCol="2" rtlCol="0">
            <a:noAutofit/>
          </a:bodyPr>
          <a:lst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Ambulance – $300</a:t>
            </a:r>
          </a:p>
          <a:p>
            <a:r>
              <a:rPr lang="en-US" dirty="0"/>
              <a:t>Hospital stay – $175 per day for first 10 days</a:t>
            </a:r>
          </a:p>
          <a:p>
            <a:r>
              <a:rPr lang="en-US" dirty="0"/>
              <a:t>Diabetes supplies – up to 20% copay</a:t>
            </a:r>
          </a:p>
          <a:p>
            <a:r>
              <a:rPr lang="en-US" dirty="0"/>
              <a:t>Diagnostic radiology – up to $125 copay</a:t>
            </a:r>
          </a:p>
          <a:p>
            <a:r>
              <a:rPr lang="en-US" dirty="0"/>
              <a:t>Lab services – up to $100 copay</a:t>
            </a:r>
          </a:p>
          <a:p>
            <a:r>
              <a:rPr lang="en-US" dirty="0"/>
              <a:t>Outpatient x-rays – up to $100 copay</a:t>
            </a:r>
          </a:p>
          <a:p>
            <a:r>
              <a:rPr lang="en-US" dirty="0"/>
              <a:t>Therapeutic radiology – $35 or up to 20% copay depending on the service</a:t>
            </a:r>
          </a:p>
          <a:p>
            <a:r>
              <a:rPr lang="en-US" dirty="0"/>
              <a:t>Renal dialysis – 20% of the cost</a:t>
            </a:r>
          </a:p>
        </p:txBody>
      </p:sp>
      <p:grpSp>
        <p:nvGrpSpPr>
          <p:cNvPr id="29" name="Graphic 1">
            <a:extLst>
              <a:ext uri="{FF2B5EF4-FFF2-40B4-BE49-F238E27FC236}">
                <a16:creationId xmlns:a16="http://schemas.microsoft.com/office/drawing/2014/main" id="{EA022376-5B20-4694-B3B1-725A6D5F0757}"/>
              </a:ext>
            </a:extLst>
          </p:cNvPr>
          <p:cNvGrpSpPr/>
          <p:nvPr/>
        </p:nvGrpSpPr>
        <p:grpSpPr>
          <a:xfrm>
            <a:off x="790933" y="1314512"/>
            <a:ext cx="759024" cy="675450"/>
            <a:chOff x="7807356" y="154685"/>
            <a:chExt cx="568357" cy="505777"/>
          </a:xfrm>
          <a:solidFill>
            <a:srgbClr val="0B2949"/>
          </a:solidFill>
        </p:grpSpPr>
        <p:sp>
          <p:nvSpPr>
            <p:cNvPr id="39" name="Freeform: Shape 788">
              <a:extLst>
                <a:ext uri="{FF2B5EF4-FFF2-40B4-BE49-F238E27FC236}">
                  <a16:creationId xmlns:a16="http://schemas.microsoft.com/office/drawing/2014/main" id="{5EB12DED-46A4-407A-A215-4B0A2A751F84}"/>
                </a:ext>
              </a:extLst>
            </p:cNvPr>
            <p:cNvSpPr/>
            <p:nvPr/>
          </p:nvSpPr>
          <p:spPr>
            <a:xfrm>
              <a:off x="7807356" y="248602"/>
              <a:ext cx="568357" cy="411860"/>
            </a:xfrm>
            <a:custGeom>
              <a:avLst/>
              <a:gdLst>
                <a:gd name="connsiteX0" fmla="*/ 561213 w 568357"/>
                <a:gd name="connsiteY0" fmla="*/ 411861 h 411860"/>
                <a:gd name="connsiteX1" fmla="*/ 7144 w 568357"/>
                <a:gd name="connsiteY1" fmla="*/ 411861 h 411860"/>
                <a:gd name="connsiteX2" fmla="*/ 0 w 568357"/>
                <a:gd name="connsiteY2" fmla="*/ 404717 h 411860"/>
                <a:gd name="connsiteX3" fmla="*/ 0 w 568357"/>
                <a:gd name="connsiteY3" fmla="*/ 7144 h 411860"/>
                <a:gd name="connsiteX4" fmla="*/ 7144 w 568357"/>
                <a:gd name="connsiteY4" fmla="*/ 0 h 411860"/>
                <a:gd name="connsiteX5" fmla="*/ 561213 w 568357"/>
                <a:gd name="connsiteY5" fmla="*/ 0 h 411860"/>
                <a:gd name="connsiteX6" fmla="*/ 568357 w 568357"/>
                <a:gd name="connsiteY6" fmla="*/ 7144 h 411860"/>
                <a:gd name="connsiteX7" fmla="*/ 568357 w 568357"/>
                <a:gd name="connsiteY7" fmla="*/ 404717 h 411860"/>
                <a:gd name="connsiteX8" fmla="*/ 561213 w 568357"/>
                <a:gd name="connsiteY8" fmla="*/ 411861 h 411860"/>
                <a:gd name="connsiteX9" fmla="*/ 14288 w 568357"/>
                <a:gd name="connsiteY9" fmla="*/ 397574 h 411860"/>
                <a:gd name="connsiteX10" fmla="*/ 554070 w 568357"/>
                <a:gd name="connsiteY10" fmla="*/ 397574 h 411860"/>
                <a:gd name="connsiteX11" fmla="*/ 554070 w 568357"/>
                <a:gd name="connsiteY11" fmla="*/ 14288 h 411860"/>
                <a:gd name="connsiteX12" fmla="*/ 14288 w 568357"/>
                <a:gd name="connsiteY12" fmla="*/ 14288 h 411860"/>
                <a:gd name="connsiteX13" fmla="*/ 14288 w 568357"/>
                <a:gd name="connsiteY13" fmla="*/ 397574 h 41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8357" h="411860">
                  <a:moveTo>
                    <a:pt x="561213" y="411861"/>
                  </a:moveTo>
                  <a:lnTo>
                    <a:pt x="7144" y="411861"/>
                  </a:lnTo>
                  <a:cubicBezTo>
                    <a:pt x="3239" y="411861"/>
                    <a:pt x="0" y="408623"/>
                    <a:pt x="0" y="404717"/>
                  </a:cubicBezTo>
                  <a:lnTo>
                    <a:pt x="0" y="7144"/>
                  </a:lnTo>
                  <a:cubicBezTo>
                    <a:pt x="0" y="3238"/>
                    <a:pt x="3239" y="0"/>
                    <a:pt x="7144" y="0"/>
                  </a:cubicBezTo>
                  <a:lnTo>
                    <a:pt x="561213" y="0"/>
                  </a:lnTo>
                  <a:cubicBezTo>
                    <a:pt x="565118" y="0"/>
                    <a:pt x="568357" y="3238"/>
                    <a:pt x="568357" y="7144"/>
                  </a:cubicBezTo>
                  <a:lnTo>
                    <a:pt x="568357" y="404717"/>
                  </a:lnTo>
                  <a:cubicBezTo>
                    <a:pt x="568357" y="408623"/>
                    <a:pt x="565214" y="411861"/>
                    <a:pt x="561213" y="411861"/>
                  </a:cubicBezTo>
                  <a:close/>
                  <a:moveTo>
                    <a:pt x="14288" y="397574"/>
                  </a:moveTo>
                  <a:lnTo>
                    <a:pt x="554070" y="397574"/>
                  </a:lnTo>
                  <a:lnTo>
                    <a:pt x="554070" y="14288"/>
                  </a:lnTo>
                  <a:lnTo>
                    <a:pt x="14288" y="14288"/>
                  </a:lnTo>
                  <a:lnTo>
                    <a:pt x="14288" y="397574"/>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sp>
          <p:nvSpPr>
            <p:cNvPr id="40" name="Freeform: Shape 789">
              <a:extLst>
                <a:ext uri="{FF2B5EF4-FFF2-40B4-BE49-F238E27FC236}">
                  <a16:creationId xmlns:a16="http://schemas.microsoft.com/office/drawing/2014/main" id="{4AF698C3-B1C8-46D8-B892-23E3B9D2ABAE}"/>
                </a:ext>
              </a:extLst>
            </p:cNvPr>
            <p:cNvSpPr/>
            <p:nvPr/>
          </p:nvSpPr>
          <p:spPr>
            <a:xfrm>
              <a:off x="7949945" y="312991"/>
              <a:ext cx="283082" cy="283083"/>
            </a:xfrm>
            <a:custGeom>
              <a:avLst/>
              <a:gdLst>
                <a:gd name="connsiteX0" fmla="*/ 141541 w 283082"/>
                <a:gd name="connsiteY0" fmla="*/ 283083 h 283083"/>
                <a:gd name="connsiteX1" fmla="*/ 0 w 283082"/>
                <a:gd name="connsiteY1" fmla="*/ 141542 h 283083"/>
                <a:gd name="connsiteX2" fmla="*/ 141541 w 283082"/>
                <a:gd name="connsiteY2" fmla="*/ 0 h 283083"/>
                <a:gd name="connsiteX3" fmla="*/ 283083 w 283082"/>
                <a:gd name="connsiteY3" fmla="*/ 141542 h 283083"/>
                <a:gd name="connsiteX4" fmla="*/ 141541 w 283082"/>
                <a:gd name="connsiteY4" fmla="*/ 283083 h 283083"/>
                <a:gd name="connsiteX5" fmla="*/ 141541 w 283082"/>
                <a:gd name="connsiteY5" fmla="*/ 14288 h 283083"/>
                <a:gd name="connsiteX6" fmla="*/ 14288 w 283082"/>
                <a:gd name="connsiteY6" fmla="*/ 141542 h 283083"/>
                <a:gd name="connsiteX7" fmla="*/ 141541 w 283082"/>
                <a:gd name="connsiteY7" fmla="*/ 268796 h 283083"/>
                <a:gd name="connsiteX8" fmla="*/ 268795 w 283082"/>
                <a:gd name="connsiteY8" fmla="*/ 141542 h 283083"/>
                <a:gd name="connsiteX9" fmla="*/ 141541 w 283082"/>
                <a:gd name="connsiteY9" fmla="*/ 14288 h 28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082" h="283083">
                  <a:moveTo>
                    <a:pt x="141541" y="283083"/>
                  </a:moveTo>
                  <a:cubicBezTo>
                    <a:pt x="63532" y="283083"/>
                    <a:pt x="0" y="219551"/>
                    <a:pt x="0" y="141542"/>
                  </a:cubicBezTo>
                  <a:cubicBezTo>
                    <a:pt x="0" y="63532"/>
                    <a:pt x="63532" y="0"/>
                    <a:pt x="141541" y="0"/>
                  </a:cubicBezTo>
                  <a:cubicBezTo>
                    <a:pt x="219551" y="0"/>
                    <a:pt x="283083" y="63532"/>
                    <a:pt x="283083" y="141542"/>
                  </a:cubicBezTo>
                  <a:cubicBezTo>
                    <a:pt x="283083" y="219551"/>
                    <a:pt x="219646" y="283083"/>
                    <a:pt x="141541" y="283083"/>
                  </a:cubicBezTo>
                  <a:close/>
                  <a:moveTo>
                    <a:pt x="141541" y="14288"/>
                  </a:moveTo>
                  <a:cubicBezTo>
                    <a:pt x="71342" y="14288"/>
                    <a:pt x="14288" y="71342"/>
                    <a:pt x="14288" y="141542"/>
                  </a:cubicBezTo>
                  <a:cubicBezTo>
                    <a:pt x="14288" y="211741"/>
                    <a:pt x="71342" y="268796"/>
                    <a:pt x="141541" y="268796"/>
                  </a:cubicBezTo>
                  <a:cubicBezTo>
                    <a:pt x="211741" y="268796"/>
                    <a:pt x="268795" y="211741"/>
                    <a:pt x="268795" y="141542"/>
                  </a:cubicBezTo>
                  <a:cubicBezTo>
                    <a:pt x="268795" y="71342"/>
                    <a:pt x="211741" y="14288"/>
                    <a:pt x="141541" y="14288"/>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sp>
          <p:nvSpPr>
            <p:cNvPr id="41" name="Freeform: Shape 790">
              <a:extLst>
                <a:ext uri="{FF2B5EF4-FFF2-40B4-BE49-F238E27FC236}">
                  <a16:creationId xmlns:a16="http://schemas.microsoft.com/office/drawing/2014/main" id="{4866E299-6836-49CE-8B68-75EBD47D842B}"/>
                </a:ext>
              </a:extLst>
            </p:cNvPr>
            <p:cNvSpPr/>
            <p:nvPr/>
          </p:nvSpPr>
          <p:spPr>
            <a:xfrm>
              <a:off x="8010524" y="373570"/>
              <a:ext cx="161925" cy="161925"/>
            </a:xfrm>
            <a:custGeom>
              <a:avLst/>
              <a:gdLst>
                <a:gd name="connsiteX0" fmla="*/ 102584 w 161925"/>
                <a:gd name="connsiteY0" fmla="*/ 161925 h 161925"/>
                <a:gd name="connsiteX1" fmla="*/ 59341 w 161925"/>
                <a:gd name="connsiteY1" fmla="*/ 161925 h 161925"/>
                <a:gd name="connsiteX2" fmla="*/ 52197 w 161925"/>
                <a:gd name="connsiteY2" fmla="*/ 154781 h 161925"/>
                <a:gd name="connsiteX3" fmla="*/ 52197 w 161925"/>
                <a:gd name="connsiteY3" fmla="*/ 109728 h 161925"/>
                <a:gd name="connsiteX4" fmla="*/ 7144 w 161925"/>
                <a:gd name="connsiteY4" fmla="*/ 109728 h 161925"/>
                <a:gd name="connsiteX5" fmla="*/ 0 w 161925"/>
                <a:gd name="connsiteY5" fmla="*/ 102584 h 161925"/>
                <a:gd name="connsiteX6" fmla="*/ 0 w 161925"/>
                <a:gd name="connsiteY6" fmla="*/ 59341 h 161925"/>
                <a:gd name="connsiteX7" fmla="*/ 7144 w 161925"/>
                <a:gd name="connsiteY7" fmla="*/ 52197 h 161925"/>
                <a:gd name="connsiteX8" fmla="*/ 52197 w 161925"/>
                <a:gd name="connsiteY8" fmla="*/ 52197 h 161925"/>
                <a:gd name="connsiteX9" fmla="*/ 52197 w 161925"/>
                <a:gd name="connsiteY9" fmla="*/ 7144 h 161925"/>
                <a:gd name="connsiteX10" fmla="*/ 59341 w 161925"/>
                <a:gd name="connsiteY10" fmla="*/ 0 h 161925"/>
                <a:gd name="connsiteX11" fmla="*/ 102584 w 161925"/>
                <a:gd name="connsiteY11" fmla="*/ 0 h 161925"/>
                <a:gd name="connsiteX12" fmla="*/ 109728 w 161925"/>
                <a:gd name="connsiteY12" fmla="*/ 7144 h 161925"/>
                <a:gd name="connsiteX13" fmla="*/ 109728 w 161925"/>
                <a:gd name="connsiteY13" fmla="*/ 52197 h 161925"/>
                <a:gd name="connsiteX14" fmla="*/ 154781 w 161925"/>
                <a:gd name="connsiteY14" fmla="*/ 52197 h 161925"/>
                <a:gd name="connsiteX15" fmla="*/ 161925 w 161925"/>
                <a:gd name="connsiteY15" fmla="*/ 59341 h 161925"/>
                <a:gd name="connsiteX16" fmla="*/ 161925 w 161925"/>
                <a:gd name="connsiteY16" fmla="*/ 102584 h 161925"/>
                <a:gd name="connsiteX17" fmla="*/ 154781 w 161925"/>
                <a:gd name="connsiteY17" fmla="*/ 109728 h 161925"/>
                <a:gd name="connsiteX18" fmla="*/ 109728 w 161925"/>
                <a:gd name="connsiteY18" fmla="*/ 109728 h 161925"/>
                <a:gd name="connsiteX19" fmla="*/ 109728 w 161925"/>
                <a:gd name="connsiteY19" fmla="*/ 154781 h 161925"/>
                <a:gd name="connsiteX20" fmla="*/ 102584 w 161925"/>
                <a:gd name="connsiteY20" fmla="*/ 161925 h 161925"/>
                <a:gd name="connsiteX21" fmla="*/ 66484 w 161925"/>
                <a:gd name="connsiteY21" fmla="*/ 147638 h 161925"/>
                <a:gd name="connsiteX22" fmla="*/ 95441 w 161925"/>
                <a:gd name="connsiteY22" fmla="*/ 147638 h 161925"/>
                <a:gd name="connsiteX23" fmla="*/ 95441 w 161925"/>
                <a:gd name="connsiteY23" fmla="*/ 102584 h 161925"/>
                <a:gd name="connsiteX24" fmla="*/ 102584 w 161925"/>
                <a:gd name="connsiteY24" fmla="*/ 95441 h 161925"/>
                <a:gd name="connsiteX25" fmla="*/ 147638 w 161925"/>
                <a:gd name="connsiteY25" fmla="*/ 95441 h 161925"/>
                <a:gd name="connsiteX26" fmla="*/ 147638 w 161925"/>
                <a:gd name="connsiteY26" fmla="*/ 66485 h 161925"/>
                <a:gd name="connsiteX27" fmla="*/ 102584 w 161925"/>
                <a:gd name="connsiteY27" fmla="*/ 66485 h 161925"/>
                <a:gd name="connsiteX28" fmla="*/ 95441 w 161925"/>
                <a:gd name="connsiteY28" fmla="*/ 59341 h 161925"/>
                <a:gd name="connsiteX29" fmla="*/ 95441 w 161925"/>
                <a:gd name="connsiteY29" fmla="*/ 14288 h 161925"/>
                <a:gd name="connsiteX30" fmla="*/ 66484 w 161925"/>
                <a:gd name="connsiteY30" fmla="*/ 14288 h 161925"/>
                <a:gd name="connsiteX31" fmla="*/ 66484 w 161925"/>
                <a:gd name="connsiteY31" fmla="*/ 59341 h 161925"/>
                <a:gd name="connsiteX32" fmla="*/ 59341 w 161925"/>
                <a:gd name="connsiteY32" fmla="*/ 66485 h 161925"/>
                <a:gd name="connsiteX33" fmla="*/ 14288 w 161925"/>
                <a:gd name="connsiteY33" fmla="*/ 66485 h 161925"/>
                <a:gd name="connsiteX34" fmla="*/ 14288 w 161925"/>
                <a:gd name="connsiteY34" fmla="*/ 95441 h 161925"/>
                <a:gd name="connsiteX35" fmla="*/ 59341 w 161925"/>
                <a:gd name="connsiteY35" fmla="*/ 95441 h 161925"/>
                <a:gd name="connsiteX36" fmla="*/ 66484 w 161925"/>
                <a:gd name="connsiteY36" fmla="*/ 102584 h 161925"/>
                <a:gd name="connsiteX37" fmla="*/ 66484 w 161925"/>
                <a:gd name="connsiteY37" fmla="*/ 14763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1925" h="161925">
                  <a:moveTo>
                    <a:pt x="102584" y="161925"/>
                  </a:moveTo>
                  <a:lnTo>
                    <a:pt x="59341" y="161925"/>
                  </a:lnTo>
                  <a:cubicBezTo>
                    <a:pt x="55436" y="161925"/>
                    <a:pt x="52197" y="158687"/>
                    <a:pt x="52197" y="154781"/>
                  </a:cubicBezTo>
                  <a:lnTo>
                    <a:pt x="52197" y="109728"/>
                  </a:lnTo>
                  <a:lnTo>
                    <a:pt x="7144" y="109728"/>
                  </a:lnTo>
                  <a:cubicBezTo>
                    <a:pt x="3239" y="109728"/>
                    <a:pt x="0" y="106490"/>
                    <a:pt x="0" y="102584"/>
                  </a:cubicBezTo>
                  <a:lnTo>
                    <a:pt x="0" y="59341"/>
                  </a:lnTo>
                  <a:cubicBezTo>
                    <a:pt x="0" y="55436"/>
                    <a:pt x="3239" y="52197"/>
                    <a:pt x="7144" y="52197"/>
                  </a:cubicBezTo>
                  <a:lnTo>
                    <a:pt x="52197" y="52197"/>
                  </a:lnTo>
                  <a:lnTo>
                    <a:pt x="52197" y="7144"/>
                  </a:lnTo>
                  <a:cubicBezTo>
                    <a:pt x="52197" y="3239"/>
                    <a:pt x="55436" y="0"/>
                    <a:pt x="59341" y="0"/>
                  </a:cubicBezTo>
                  <a:lnTo>
                    <a:pt x="102584" y="0"/>
                  </a:lnTo>
                  <a:cubicBezTo>
                    <a:pt x="106489" y="0"/>
                    <a:pt x="109728" y="3239"/>
                    <a:pt x="109728" y="7144"/>
                  </a:cubicBezTo>
                  <a:lnTo>
                    <a:pt x="109728" y="52197"/>
                  </a:lnTo>
                  <a:lnTo>
                    <a:pt x="154781" y="52197"/>
                  </a:lnTo>
                  <a:cubicBezTo>
                    <a:pt x="158686" y="52197"/>
                    <a:pt x="161925" y="55436"/>
                    <a:pt x="161925" y="59341"/>
                  </a:cubicBezTo>
                  <a:lnTo>
                    <a:pt x="161925" y="102584"/>
                  </a:lnTo>
                  <a:cubicBezTo>
                    <a:pt x="161925" y="106490"/>
                    <a:pt x="158686" y="109728"/>
                    <a:pt x="154781" y="109728"/>
                  </a:cubicBezTo>
                  <a:lnTo>
                    <a:pt x="109728" y="109728"/>
                  </a:lnTo>
                  <a:lnTo>
                    <a:pt x="109728" y="154781"/>
                  </a:lnTo>
                  <a:cubicBezTo>
                    <a:pt x="109728" y="158782"/>
                    <a:pt x="106585" y="161925"/>
                    <a:pt x="102584" y="161925"/>
                  </a:cubicBezTo>
                  <a:close/>
                  <a:moveTo>
                    <a:pt x="66484" y="147638"/>
                  </a:moveTo>
                  <a:lnTo>
                    <a:pt x="95441" y="147638"/>
                  </a:lnTo>
                  <a:lnTo>
                    <a:pt x="95441" y="102584"/>
                  </a:lnTo>
                  <a:cubicBezTo>
                    <a:pt x="95441" y="98679"/>
                    <a:pt x="98679" y="95441"/>
                    <a:pt x="102584" y="95441"/>
                  </a:cubicBezTo>
                  <a:lnTo>
                    <a:pt x="147638" y="95441"/>
                  </a:lnTo>
                  <a:lnTo>
                    <a:pt x="147638" y="66485"/>
                  </a:lnTo>
                  <a:lnTo>
                    <a:pt x="102584" y="66485"/>
                  </a:lnTo>
                  <a:cubicBezTo>
                    <a:pt x="98679" y="66485"/>
                    <a:pt x="95441" y="63246"/>
                    <a:pt x="95441" y="59341"/>
                  </a:cubicBezTo>
                  <a:lnTo>
                    <a:pt x="95441" y="14288"/>
                  </a:lnTo>
                  <a:lnTo>
                    <a:pt x="66484" y="14288"/>
                  </a:lnTo>
                  <a:lnTo>
                    <a:pt x="66484" y="59341"/>
                  </a:lnTo>
                  <a:cubicBezTo>
                    <a:pt x="66484" y="63246"/>
                    <a:pt x="63246" y="66485"/>
                    <a:pt x="59341" y="66485"/>
                  </a:cubicBezTo>
                  <a:lnTo>
                    <a:pt x="14288" y="66485"/>
                  </a:lnTo>
                  <a:lnTo>
                    <a:pt x="14288" y="95441"/>
                  </a:lnTo>
                  <a:lnTo>
                    <a:pt x="59341" y="95441"/>
                  </a:lnTo>
                  <a:cubicBezTo>
                    <a:pt x="63246" y="95441"/>
                    <a:pt x="66484" y="98679"/>
                    <a:pt x="66484" y="102584"/>
                  </a:cubicBezTo>
                  <a:lnTo>
                    <a:pt x="66484" y="14763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C5E5B"/>
                </a:solidFill>
                <a:effectLst/>
                <a:uLnTx/>
                <a:uFillTx/>
              </a:endParaRPr>
            </a:p>
          </p:txBody>
        </p:sp>
        <p:sp>
          <p:nvSpPr>
            <p:cNvPr id="42" name="Freeform: Shape 791">
              <a:extLst>
                <a:ext uri="{FF2B5EF4-FFF2-40B4-BE49-F238E27FC236}">
                  <a16:creationId xmlns:a16="http://schemas.microsoft.com/office/drawing/2014/main" id="{0F341728-FCF3-4C01-A2EE-A98D9B71CE74}"/>
                </a:ext>
              </a:extLst>
            </p:cNvPr>
            <p:cNvSpPr/>
            <p:nvPr/>
          </p:nvSpPr>
          <p:spPr>
            <a:xfrm>
              <a:off x="7900129" y="225361"/>
              <a:ext cx="60960" cy="37528"/>
            </a:xfrm>
            <a:custGeom>
              <a:avLst/>
              <a:gdLst>
                <a:gd name="connsiteX0" fmla="*/ 53816 w 60960"/>
                <a:gd name="connsiteY0" fmla="*/ 37529 h 37528"/>
                <a:gd name="connsiteX1" fmla="*/ 7144 w 60960"/>
                <a:gd name="connsiteY1" fmla="*/ 37529 h 37528"/>
                <a:gd name="connsiteX2" fmla="*/ 0 w 60960"/>
                <a:gd name="connsiteY2" fmla="*/ 30385 h 37528"/>
                <a:gd name="connsiteX3" fmla="*/ 30480 w 60960"/>
                <a:gd name="connsiteY3" fmla="*/ 0 h 37528"/>
                <a:gd name="connsiteX4" fmla="*/ 60960 w 60960"/>
                <a:gd name="connsiteY4" fmla="*/ 30385 h 37528"/>
                <a:gd name="connsiteX5" fmla="*/ 53816 w 60960"/>
                <a:gd name="connsiteY5" fmla="*/ 37529 h 37528"/>
                <a:gd name="connsiteX6" fmla="*/ 16003 w 60960"/>
                <a:gd name="connsiteY6" fmla="*/ 23241 h 37528"/>
                <a:gd name="connsiteX7" fmla="*/ 45054 w 60960"/>
                <a:gd name="connsiteY7" fmla="*/ 23241 h 37528"/>
                <a:gd name="connsiteX8" fmla="*/ 30575 w 60960"/>
                <a:gd name="connsiteY8" fmla="*/ 14288 h 37528"/>
                <a:gd name="connsiteX9" fmla="*/ 16003 w 60960"/>
                <a:gd name="connsiteY9" fmla="*/ 23241 h 3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 h="37528">
                  <a:moveTo>
                    <a:pt x="53816" y="37529"/>
                  </a:moveTo>
                  <a:lnTo>
                    <a:pt x="7144" y="37529"/>
                  </a:lnTo>
                  <a:cubicBezTo>
                    <a:pt x="3239" y="37529"/>
                    <a:pt x="0" y="34290"/>
                    <a:pt x="0" y="30385"/>
                  </a:cubicBezTo>
                  <a:cubicBezTo>
                    <a:pt x="0" y="13621"/>
                    <a:pt x="13716" y="0"/>
                    <a:pt x="30480" y="0"/>
                  </a:cubicBezTo>
                  <a:cubicBezTo>
                    <a:pt x="47244" y="0"/>
                    <a:pt x="60960" y="13621"/>
                    <a:pt x="60960" y="30385"/>
                  </a:cubicBezTo>
                  <a:cubicBezTo>
                    <a:pt x="60960" y="34290"/>
                    <a:pt x="57817" y="37529"/>
                    <a:pt x="53816" y="37529"/>
                  </a:cubicBezTo>
                  <a:close/>
                  <a:moveTo>
                    <a:pt x="16003" y="23241"/>
                  </a:moveTo>
                  <a:lnTo>
                    <a:pt x="45054" y="23241"/>
                  </a:lnTo>
                  <a:cubicBezTo>
                    <a:pt x="42386" y="17907"/>
                    <a:pt x="36862" y="14288"/>
                    <a:pt x="30575" y="14288"/>
                  </a:cubicBezTo>
                  <a:cubicBezTo>
                    <a:pt x="24289" y="14288"/>
                    <a:pt x="18669" y="17907"/>
                    <a:pt x="16003" y="23241"/>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sp>
          <p:nvSpPr>
            <p:cNvPr id="43" name="Freeform: Shape 792">
              <a:extLst>
                <a:ext uri="{FF2B5EF4-FFF2-40B4-BE49-F238E27FC236}">
                  <a16:creationId xmlns:a16="http://schemas.microsoft.com/office/drawing/2014/main" id="{34D13AAB-F124-47E1-87F4-3479E84DBCF2}"/>
                </a:ext>
              </a:extLst>
            </p:cNvPr>
            <p:cNvSpPr/>
            <p:nvPr/>
          </p:nvSpPr>
          <p:spPr>
            <a:xfrm>
              <a:off x="8216645" y="225361"/>
              <a:ext cx="60959" cy="37528"/>
            </a:xfrm>
            <a:custGeom>
              <a:avLst/>
              <a:gdLst>
                <a:gd name="connsiteX0" fmla="*/ 53816 w 60959"/>
                <a:gd name="connsiteY0" fmla="*/ 37529 h 37528"/>
                <a:gd name="connsiteX1" fmla="*/ 7144 w 60959"/>
                <a:gd name="connsiteY1" fmla="*/ 37529 h 37528"/>
                <a:gd name="connsiteX2" fmla="*/ 0 w 60959"/>
                <a:gd name="connsiteY2" fmla="*/ 30385 h 37528"/>
                <a:gd name="connsiteX3" fmla="*/ 30480 w 60959"/>
                <a:gd name="connsiteY3" fmla="*/ 0 h 37528"/>
                <a:gd name="connsiteX4" fmla="*/ 60960 w 60959"/>
                <a:gd name="connsiteY4" fmla="*/ 30385 h 37528"/>
                <a:gd name="connsiteX5" fmla="*/ 53816 w 60959"/>
                <a:gd name="connsiteY5" fmla="*/ 37529 h 37528"/>
                <a:gd name="connsiteX6" fmla="*/ 16002 w 60959"/>
                <a:gd name="connsiteY6" fmla="*/ 23241 h 37528"/>
                <a:gd name="connsiteX7" fmla="*/ 45053 w 60959"/>
                <a:gd name="connsiteY7" fmla="*/ 23241 h 37528"/>
                <a:gd name="connsiteX8" fmla="*/ 30575 w 60959"/>
                <a:gd name="connsiteY8" fmla="*/ 14288 h 37528"/>
                <a:gd name="connsiteX9" fmla="*/ 16002 w 60959"/>
                <a:gd name="connsiteY9" fmla="*/ 23241 h 3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59" h="37528">
                  <a:moveTo>
                    <a:pt x="53816" y="37529"/>
                  </a:moveTo>
                  <a:lnTo>
                    <a:pt x="7144" y="37529"/>
                  </a:lnTo>
                  <a:cubicBezTo>
                    <a:pt x="3238" y="37529"/>
                    <a:pt x="0" y="34290"/>
                    <a:pt x="0" y="30385"/>
                  </a:cubicBezTo>
                  <a:cubicBezTo>
                    <a:pt x="0" y="13621"/>
                    <a:pt x="13716" y="0"/>
                    <a:pt x="30480" y="0"/>
                  </a:cubicBezTo>
                  <a:cubicBezTo>
                    <a:pt x="47244" y="0"/>
                    <a:pt x="60960" y="13621"/>
                    <a:pt x="60960" y="30385"/>
                  </a:cubicBezTo>
                  <a:cubicBezTo>
                    <a:pt x="60960" y="34290"/>
                    <a:pt x="57817" y="37529"/>
                    <a:pt x="53816" y="37529"/>
                  </a:cubicBezTo>
                  <a:close/>
                  <a:moveTo>
                    <a:pt x="16002" y="23241"/>
                  </a:moveTo>
                  <a:lnTo>
                    <a:pt x="45053" y="23241"/>
                  </a:lnTo>
                  <a:cubicBezTo>
                    <a:pt x="42386" y="17907"/>
                    <a:pt x="36862" y="14288"/>
                    <a:pt x="30575" y="14288"/>
                  </a:cubicBezTo>
                  <a:cubicBezTo>
                    <a:pt x="24193" y="14288"/>
                    <a:pt x="18669" y="17907"/>
                    <a:pt x="16002" y="23241"/>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sp>
          <p:nvSpPr>
            <p:cNvPr id="44" name="Freeform: Shape 793">
              <a:extLst>
                <a:ext uri="{FF2B5EF4-FFF2-40B4-BE49-F238E27FC236}">
                  <a16:creationId xmlns:a16="http://schemas.microsoft.com/office/drawing/2014/main" id="{2AF1CCB0-3744-42BE-A21E-2EACFF9D815C}"/>
                </a:ext>
              </a:extLst>
            </p:cNvPr>
            <p:cNvSpPr/>
            <p:nvPr/>
          </p:nvSpPr>
          <p:spPr>
            <a:xfrm>
              <a:off x="7923465" y="154685"/>
              <a:ext cx="330803" cy="84963"/>
            </a:xfrm>
            <a:custGeom>
              <a:avLst/>
              <a:gdLst>
                <a:gd name="connsiteX0" fmla="*/ 323660 w 330803"/>
                <a:gd name="connsiteY0" fmla="*/ 84963 h 84963"/>
                <a:gd name="connsiteX1" fmla="*/ 316516 w 330803"/>
                <a:gd name="connsiteY1" fmla="*/ 77819 h 84963"/>
                <a:gd name="connsiteX2" fmla="*/ 316516 w 330803"/>
                <a:gd name="connsiteY2" fmla="*/ 38957 h 84963"/>
                <a:gd name="connsiteX3" fmla="*/ 291846 w 330803"/>
                <a:gd name="connsiteY3" fmla="*/ 14288 h 84963"/>
                <a:gd name="connsiteX4" fmla="*/ 38958 w 330803"/>
                <a:gd name="connsiteY4" fmla="*/ 14288 h 84963"/>
                <a:gd name="connsiteX5" fmla="*/ 14288 w 330803"/>
                <a:gd name="connsiteY5" fmla="*/ 38957 h 84963"/>
                <a:gd name="connsiteX6" fmla="*/ 14288 w 330803"/>
                <a:gd name="connsiteY6" fmla="*/ 77819 h 84963"/>
                <a:gd name="connsiteX7" fmla="*/ 7144 w 330803"/>
                <a:gd name="connsiteY7" fmla="*/ 84963 h 84963"/>
                <a:gd name="connsiteX8" fmla="*/ 0 w 330803"/>
                <a:gd name="connsiteY8" fmla="*/ 77819 h 84963"/>
                <a:gd name="connsiteX9" fmla="*/ 0 w 330803"/>
                <a:gd name="connsiteY9" fmla="*/ 38957 h 84963"/>
                <a:gd name="connsiteX10" fmla="*/ 38958 w 330803"/>
                <a:gd name="connsiteY10" fmla="*/ 0 h 84963"/>
                <a:gd name="connsiteX11" fmla="*/ 291846 w 330803"/>
                <a:gd name="connsiteY11" fmla="*/ 0 h 84963"/>
                <a:gd name="connsiteX12" fmla="*/ 330804 w 330803"/>
                <a:gd name="connsiteY12" fmla="*/ 38957 h 84963"/>
                <a:gd name="connsiteX13" fmla="*/ 330804 w 330803"/>
                <a:gd name="connsiteY13" fmla="*/ 77819 h 84963"/>
                <a:gd name="connsiteX14" fmla="*/ 323660 w 330803"/>
                <a:gd name="connsiteY14" fmla="*/ 84963 h 8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0803" h="84963">
                  <a:moveTo>
                    <a:pt x="323660" y="84963"/>
                  </a:moveTo>
                  <a:cubicBezTo>
                    <a:pt x="319754" y="84963"/>
                    <a:pt x="316516" y="81725"/>
                    <a:pt x="316516" y="77819"/>
                  </a:cubicBezTo>
                  <a:lnTo>
                    <a:pt x="316516" y="38957"/>
                  </a:lnTo>
                  <a:cubicBezTo>
                    <a:pt x="316516" y="25337"/>
                    <a:pt x="305467" y="14288"/>
                    <a:pt x="291846" y="14288"/>
                  </a:cubicBezTo>
                  <a:lnTo>
                    <a:pt x="38958" y="14288"/>
                  </a:lnTo>
                  <a:cubicBezTo>
                    <a:pt x="25337" y="14288"/>
                    <a:pt x="14288" y="25337"/>
                    <a:pt x="14288" y="38957"/>
                  </a:cubicBezTo>
                  <a:lnTo>
                    <a:pt x="14288" y="77819"/>
                  </a:lnTo>
                  <a:cubicBezTo>
                    <a:pt x="14288" y="81725"/>
                    <a:pt x="11049" y="84963"/>
                    <a:pt x="7144" y="84963"/>
                  </a:cubicBezTo>
                  <a:cubicBezTo>
                    <a:pt x="3239" y="84963"/>
                    <a:pt x="0" y="81725"/>
                    <a:pt x="0" y="77819"/>
                  </a:cubicBezTo>
                  <a:lnTo>
                    <a:pt x="0" y="38957"/>
                  </a:lnTo>
                  <a:cubicBezTo>
                    <a:pt x="0" y="17431"/>
                    <a:pt x="17526" y="0"/>
                    <a:pt x="38958" y="0"/>
                  </a:cubicBezTo>
                  <a:lnTo>
                    <a:pt x="291846" y="0"/>
                  </a:lnTo>
                  <a:cubicBezTo>
                    <a:pt x="313373" y="0"/>
                    <a:pt x="330804" y="17526"/>
                    <a:pt x="330804" y="38957"/>
                  </a:cubicBezTo>
                  <a:lnTo>
                    <a:pt x="330804" y="77819"/>
                  </a:lnTo>
                  <a:cubicBezTo>
                    <a:pt x="330804" y="81725"/>
                    <a:pt x="327660" y="84963"/>
                    <a:pt x="323660" y="8496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grpSp>
      <p:sp>
        <p:nvSpPr>
          <p:cNvPr id="5" name="Rectangle 4"/>
          <p:cNvSpPr/>
          <p:nvPr/>
        </p:nvSpPr>
        <p:spPr>
          <a:xfrm>
            <a:off x="1655090" y="1542476"/>
            <a:ext cx="1617240" cy="461665"/>
          </a:xfrm>
          <a:prstGeom prst="rect">
            <a:avLst/>
          </a:prstGeom>
        </p:spPr>
        <p:txBody>
          <a:bodyPr wrap="square">
            <a:spAutoFit/>
          </a:bodyPr>
          <a:lstStyle/>
          <a:p>
            <a:pPr lvl="0"/>
            <a:r>
              <a:rPr lang="en-US" sz="2400" dirty="0">
                <a:solidFill>
                  <a:srgbClr val="5489B6"/>
                </a:solidFill>
              </a:rPr>
              <a:t>Example:</a:t>
            </a:r>
          </a:p>
        </p:txBody>
      </p:sp>
      <p:sp>
        <p:nvSpPr>
          <p:cNvPr id="9" name="Rectangle 8"/>
          <p:cNvSpPr/>
          <p:nvPr/>
        </p:nvSpPr>
        <p:spPr>
          <a:xfrm>
            <a:off x="1160523" y="4430601"/>
            <a:ext cx="9545014" cy="1754326"/>
          </a:xfrm>
          <a:prstGeom prst="rect">
            <a:avLst/>
          </a:prstGeom>
        </p:spPr>
        <p:txBody>
          <a:bodyPr wrap="square">
            <a:spAutoFit/>
          </a:bodyPr>
          <a:lstStyle/>
          <a:p>
            <a:r>
              <a:rPr lang="en-US" dirty="0"/>
              <a:t>The Medicare Advantage premium will look much lower on a monthly basis, but it is important to investigate the cost-sharing structure of the plans.</a:t>
            </a:r>
          </a:p>
          <a:p>
            <a:endParaRPr lang="en-US" dirty="0"/>
          </a:p>
          <a:p>
            <a:r>
              <a:rPr lang="en-US" dirty="0"/>
              <a:t>People need to look at what they will be paying in deductibles, what share of the doctors’ fees they will pay – whether it’s a fixed dollar amount or percentage of the total cost – and what will happen if they are hospitalized.</a:t>
            </a:r>
          </a:p>
        </p:txBody>
      </p:sp>
      <p:sp>
        <p:nvSpPr>
          <p:cNvPr id="3" name="Rectangle: Rounded Corners 2">
            <a:extLst>
              <a:ext uri="{FF2B5EF4-FFF2-40B4-BE49-F238E27FC236}">
                <a16:creationId xmlns:a16="http://schemas.microsoft.com/office/drawing/2014/main" id="{8BD519DF-859C-A002-7532-7014DE46B026}"/>
              </a:ext>
            </a:extLst>
          </p:cNvPr>
          <p:cNvSpPr/>
          <p:nvPr/>
        </p:nvSpPr>
        <p:spPr>
          <a:xfrm>
            <a:off x="685800" y="2129999"/>
            <a:ext cx="10281050" cy="2218612"/>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Tree>
    <p:extLst>
      <p:ext uri="{BB962C8B-B14F-4D97-AF65-F5344CB8AC3E}">
        <p14:creationId xmlns:p14="http://schemas.microsoft.com/office/powerpoint/2010/main" val="1247974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Rounded Corners 37">
            <a:extLst>
              <a:ext uri="{FF2B5EF4-FFF2-40B4-BE49-F238E27FC236}">
                <a16:creationId xmlns:a16="http://schemas.microsoft.com/office/drawing/2014/main" id="{D916513C-444B-0F4D-848E-CF24A5C6741A}"/>
              </a:ext>
            </a:extLst>
          </p:cNvPr>
          <p:cNvSpPr/>
          <p:nvPr/>
        </p:nvSpPr>
        <p:spPr>
          <a:xfrm>
            <a:off x="2938305" y="4171900"/>
            <a:ext cx="2790793" cy="777822"/>
          </a:xfrm>
          <a:prstGeom prst="roundRect">
            <a:avLst>
              <a:gd name="adj" fmla="val 1541"/>
            </a:avLst>
          </a:prstGeom>
          <a:solidFill>
            <a:schemeClr val="tx2">
              <a:lumMod val="25000"/>
              <a:lumOff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0" name="Rectangle: Rounded Corners 37">
            <a:extLst>
              <a:ext uri="{FF2B5EF4-FFF2-40B4-BE49-F238E27FC236}">
                <a16:creationId xmlns:a16="http://schemas.microsoft.com/office/drawing/2014/main" id="{D916513C-444B-0F4D-848E-CF24A5C6741A}"/>
              </a:ext>
            </a:extLst>
          </p:cNvPr>
          <p:cNvSpPr/>
          <p:nvPr/>
        </p:nvSpPr>
        <p:spPr>
          <a:xfrm>
            <a:off x="2938305" y="2928503"/>
            <a:ext cx="2790793" cy="777822"/>
          </a:xfrm>
          <a:prstGeom prst="roundRect">
            <a:avLst>
              <a:gd name="adj" fmla="val 1541"/>
            </a:avLst>
          </a:prstGeom>
          <a:solidFill>
            <a:schemeClr val="accent6">
              <a:lumMod val="9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6" name="Rectangle: Rounded Corners 37">
            <a:extLst>
              <a:ext uri="{FF2B5EF4-FFF2-40B4-BE49-F238E27FC236}">
                <a16:creationId xmlns:a16="http://schemas.microsoft.com/office/drawing/2014/main" id="{D916513C-444B-0F4D-848E-CF24A5C6741A}"/>
              </a:ext>
            </a:extLst>
          </p:cNvPr>
          <p:cNvSpPr/>
          <p:nvPr/>
        </p:nvSpPr>
        <p:spPr>
          <a:xfrm>
            <a:off x="6608380" y="1718440"/>
            <a:ext cx="2790793" cy="777822"/>
          </a:xfrm>
          <a:prstGeom prst="roundRect">
            <a:avLst>
              <a:gd name="adj" fmla="val 1541"/>
            </a:avLst>
          </a:prstGeom>
          <a:solidFill>
            <a:schemeClr val="accent1">
              <a:lumMod val="10000"/>
              <a:lumOff val="9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6" name="Rectangle: Rounded Corners 37">
            <a:extLst>
              <a:ext uri="{FF2B5EF4-FFF2-40B4-BE49-F238E27FC236}">
                <a16:creationId xmlns:a16="http://schemas.microsoft.com/office/drawing/2014/main" id="{D916513C-444B-0F4D-848E-CF24A5C6741A}"/>
              </a:ext>
            </a:extLst>
          </p:cNvPr>
          <p:cNvSpPr/>
          <p:nvPr/>
        </p:nvSpPr>
        <p:spPr>
          <a:xfrm>
            <a:off x="2938305" y="1718440"/>
            <a:ext cx="2790793" cy="777822"/>
          </a:xfrm>
          <a:prstGeom prst="roundRect">
            <a:avLst>
              <a:gd name="adj" fmla="val 1541"/>
            </a:avLst>
          </a:prstGeom>
          <a:solidFill>
            <a:schemeClr val="tx2">
              <a:lumMod val="10000"/>
              <a:lumOff val="9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a:t>Part C: Medicare Advantage</a:t>
            </a:r>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26</a:t>
            </a:fld>
            <a:endParaRPr lang="en-US"/>
          </a:p>
        </p:txBody>
      </p:sp>
      <p:sp>
        <p:nvSpPr>
          <p:cNvPr id="69" name="Freeform 68"/>
          <p:cNvSpPr/>
          <p:nvPr/>
        </p:nvSpPr>
        <p:spPr>
          <a:xfrm rot="10800000" flipH="1" flipV="1">
            <a:off x="3125091" y="1805730"/>
            <a:ext cx="2417221" cy="603242"/>
          </a:xfrm>
          <a:custGeom>
            <a:avLst/>
            <a:gdLst>
              <a:gd name="connsiteX0" fmla="*/ 0 w 2565540"/>
              <a:gd name="connsiteY0" fmla="*/ 0 h 4954227"/>
              <a:gd name="connsiteX1" fmla="*/ 2565540 w 2565540"/>
              <a:gd name="connsiteY1" fmla="*/ 0 h 4954227"/>
              <a:gd name="connsiteX2" fmla="*/ 2565540 w 2565540"/>
              <a:gd name="connsiteY2" fmla="*/ 4954227 h 4954227"/>
              <a:gd name="connsiteX3" fmla="*/ 0 w 2565540"/>
              <a:gd name="connsiteY3" fmla="*/ 4954227 h 4954227"/>
              <a:gd name="connsiteX4" fmla="*/ 0 w 2565540"/>
              <a:gd name="connsiteY4" fmla="*/ 0 h 4954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5540" h="4954227">
                <a:moveTo>
                  <a:pt x="0" y="0"/>
                </a:moveTo>
                <a:lnTo>
                  <a:pt x="2565540" y="0"/>
                </a:lnTo>
                <a:lnTo>
                  <a:pt x="2565540" y="4954227"/>
                </a:lnTo>
                <a:lnTo>
                  <a:pt x="0" y="4954227"/>
                </a:lnTo>
                <a:lnTo>
                  <a:pt x="0" y="0"/>
                </a:lnTo>
                <a:close/>
              </a:path>
            </a:pathLst>
          </a:custGeom>
          <a:noFill/>
          <a:ln w="25400">
            <a:noFill/>
          </a:ln>
        </p:spPr>
        <p:style>
          <a:lnRef idx="0">
            <a:scrgbClr r="0" g="0" b="0"/>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91440" tIns="45720" rIns="91440" bIns="64008" numCol="1" spcCol="1270" anchor="ctr" anchorCtr="0">
            <a:spAutoFit/>
          </a:bodyPr>
          <a:lstStyle/>
          <a:p>
            <a:pPr algn="ctr" defTabSz="800100">
              <a:spcBef>
                <a:spcPct val="0"/>
              </a:spcBef>
              <a:spcAft>
                <a:spcPct val="35000"/>
              </a:spcAft>
            </a:pPr>
            <a:r>
              <a:rPr lang="en-US" sz="1600" dirty="0">
                <a:solidFill>
                  <a:schemeClr val="tx2"/>
                </a:solidFill>
              </a:rPr>
              <a:t>Enrollee pays Medicare Part B premium</a:t>
            </a:r>
          </a:p>
        </p:txBody>
      </p:sp>
      <p:sp>
        <p:nvSpPr>
          <p:cNvPr id="112" name="Freeform 111"/>
          <p:cNvSpPr/>
          <p:nvPr/>
        </p:nvSpPr>
        <p:spPr>
          <a:xfrm flipH="1">
            <a:off x="2859575" y="5579743"/>
            <a:ext cx="923651" cy="215444"/>
          </a:xfrm>
          <a:custGeom>
            <a:avLst/>
            <a:gdLst>
              <a:gd name="connsiteX0" fmla="*/ 0 w 2150541"/>
              <a:gd name="connsiteY0" fmla="*/ 0 h 1075270"/>
              <a:gd name="connsiteX1" fmla="*/ 2150541 w 2150541"/>
              <a:gd name="connsiteY1" fmla="*/ 0 h 1075270"/>
              <a:gd name="connsiteX2" fmla="*/ 2150541 w 2150541"/>
              <a:gd name="connsiteY2" fmla="*/ 1075270 h 1075270"/>
              <a:gd name="connsiteX3" fmla="*/ 0 w 2150541"/>
              <a:gd name="connsiteY3" fmla="*/ 1075270 h 1075270"/>
              <a:gd name="connsiteX4" fmla="*/ 0 w 2150541"/>
              <a:gd name="connsiteY4" fmla="*/ 0 h 107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41" h="1075270">
                <a:moveTo>
                  <a:pt x="0" y="0"/>
                </a:moveTo>
                <a:lnTo>
                  <a:pt x="2150541" y="0"/>
                </a:lnTo>
                <a:lnTo>
                  <a:pt x="2150541" y="1075270"/>
                </a:lnTo>
                <a:lnTo>
                  <a:pt x="0" y="1075270"/>
                </a:lnTo>
                <a:lnTo>
                  <a:pt x="0" y="0"/>
                </a:lnTo>
                <a:close/>
              </a:path>
            </a:pathLst>
          </a:cu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1">
            <a:spAutoFit/>
          </a:bodyPr>
          <a:lstStyle/>
          <a:p>
            <a:pPr lvl="0" defTabSz="800100">
              <a:spcBef>
                <a:spcPct val="0"/>
              </a:spcBef>
            </a:pPr>
            <a:r>
              <a:rPr lang="en-US" sz="1400" dirty="0">
                <a:solidFill>
                  <a:schemeClr val="accent2"/>
                </a:solidFill>
              </a:rPr>
              <a:t>Hospitals</a:t>
            </a:r>
            <a:endParaRPr lang="en-US" sz="1400" kern="1200" dirty="0">
              <a:solidFill>
                <a:schemeClr val="accent2"/>
              </a:solidFill>
            </a:endParaRPr>
          </a:p>
        </p:txBody>
      </p:sp>
      <p:cxnSp>
        <p:nvCxnSpPr>
          <p:cNvPr id="122" name="Straight Arrow Connector 121">
            <a:extLst>
              <a:ext uri="{FF2B5EF4-FFF2-40B4-BE49-F238E27FC236}">
                <a16:creationId xmlns:a16="http://schemas.microsoft.com/office/drawing/2014/main" id="{F0A229BD-3958-44C3-BBCA-8D8D3838378C}"/>
              </a:ext>
            </a:extLst>
          </p:cNvPr>
          <p:cNvCxnSpPr>
            <a:cxnSpLocks/>
          </p:cNvCxnSpPr>
          <p:nvPr/>
        </p:nvCxnSpPr>
        <p:spPr>
          <a:xfrm flipH="1">
            <a:off x="5831840" y="4548711"/>
            <a:ext cx="2151617" cy="0"/>
          </a:xfrm>
          <a:prstGeom prst="straightConnector1">
            <a:avLst/>
          </a:prstGeom>
          <a:ln w="12700" cap="flat">
            <a:solidFill>
              <a:schemeClr val="accent1"/>
            </a:solidFill>
            <a:tailEnd type="arrow" w="lg" len="sm"/>
          </a:ln>
          <a:effectLst/>
        </p:spPr>
        <p:style>
          <a:lnRef idx="2">
            <a:schemeClr val="accent1"/>
          </a:lnRef>
          <a:fillRef idx="0">
            <a:schemeClr val="accent1"/>
          </a:fillRef>
          <a:effectRef idx="1">
            <a:schemeClr val="accent1"/>
          </a:effectRef>
          <a:fontRef idx="minor">
            <a:schemeClr val="tx1"/>
          </a:fontRef>
        </p:style>
      </p:cxnSp>
      <p:sp>
        <p:nvSpPr>
          <p:cNvPr id="61" name="Freeform 60"/>
          <p:cNvSpPr/>
          <p:nvPr/>
        </p:nvSpPr>
        <p:spPr>
          <a:xfrm rot="10800000" flipH="1" flipV="1">
            <a:off x="6794737" y="1805730"/>
            <a:ext cx="2418079" cy="603242"/>
          </a:xfrm>
          <a:custGeom>
            <a:avLst/>
            <a:gdLst>
              <a:gd name="connsiteX0" fmla="*/ 0 w 2565540"/>
              <a:gd name="connsiteY0" fmla="*/ 0 h 4954227"/>
              <a:gd name="connsiteX1" fmla="*/ 2565540 w 2565540"/>
              <a:gd name="connsiteY1" fmla="*/ 0 h 4954227"/>
              <a:gd name="connsiteX2" fmla="*/ 2565540 w 2565540"/>
              <a:gd name="connsiteY2" fmla="*/ 4954227 h 4954227"/>
              <a:gd name="connsiteX3" fmla="*/ 0 w 2565540"/>
              <a:gd name="connsiteY3" fmla="*/ 4954227 h 4954227"/>
              <a:gd name="connsiteX4" fmla="*/ 0 w 2565540"/>
              <a:gd name="connsiteY4" fmla="*/ 0 h 4954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5540" h="4954227">
                <a:moveTo>
                  <a:pt x="0" y="0"/>
                </a:moveTo>
                <a:lnTo>
                  <a:pt x="2565540" y="0"/>
                </a:lnTo>
                <a:lnTo>
                  <a:pt x="2565540" y="4954227"/>
                </a:lnTo>
                <a:lnTo>
                  <a:pt x="0" y="4954227"/>
                </a:lnTo>
                <a:lnTo>
                  <a:pt x="0" y="0"/>
                </a:lnTo>
                <a:close/>
              </a:path>
            </a:pathLst>
          </a:custGeom>
          <a:noFill/>
          <a:ln w="25400">
            <a:noFill/>
          </a:ln>
        </p:spPr>
        <p:style>
          <a:lnRef idx="0">
            <a:scrgbClr r="0" g="0" b="0"/>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91440" tIns="45720" rIns="91440" bIns="64008" numCol="1" spcCol="1270" anchor="ctr" anchorCtr="0">
            <a:spAutoFit/>
          </a:bodyPr>
          <a:lstStyle/>
          <a:p>
            <a:pPr algn="ctr" defTabSz="800100">
              <a:spcBef>
                <a:spcPct val="0"/>
              </a:spcBef>
              <a:spcAft>
                <a:spcPct val="35000"/>
              </a:spcAft>
            </a:pPr>
            <a:r>
              <a:rPr lang="en-US" sz="1600" dirty="0">
                <a:solidFill>
                  <a:schemeClr val="tx2"/>
                </a:solidFill>
              </a:rPr>
              <a:t>Enrollee pays MA plan premium</a:t>
            </a:r>
          </a:p>
        </p:txBody>
      </p:sp>
      <p:cxnSp>
        <p:nvCxnSpPr>
          <p:cNvPr id="67" name="Straight Connector 66">
            <a:extLst>
              <a:ext uri="{FF2B5EF4-FFF2-40B4-BE49-F238E27FC236}">
                <a16:creationId xmlns:a16="http://schemas.microsoft.com/office/drawing/2014/main" id="{F4AA3F44-0669-4DA5-A60A-AD648F7581E6}"/>
              </a:ext>
            </a:extLst>
          </p:cNvPr>
          <p:cNvCxnSpPr>
            <a:cxnSpLocks/>
          </p:cNvCxnSpPr>
          <p:nvPr/>
        </p:nvCxnSpPr>
        <p:spPr>
          <a:xfrm>
            <a:off x="7983457" y="2505373"/>
            <a:ext cx="0" cy="2043338"/>
          </a:xfrm>
          <a:prstGeom prst="line">
            <a:avLst/>
          </a:prstGeom>
          <a:ln w="12700" cap="flat">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68" name="Freeform 67"/>
          <p:cNvSpPr/>
          <p:nvPr/>
        </p:nvSpPr>
        <p:spPr>
          <a:xfrm rot="10800000" flipH="1" flipV="1">
            <a:off x="3125091" y="3138903"/>
            <a:ext cx="2417221" cy="357021"/>
          </a:xfrm>
          <a:custGeom>
            <a:avLst/>
            <a:gdLst>
              <a:gd name="connsiteX0" fmla="*/ 0 w 2565540"/>
              <a:gd name="connsiteY0" fmla="*/ 0 h 4954227"/>
              <a:gd name="connsiteX1" fmla="*/ 2565540 w 2565540"/>
              <a:gd name="connsiteY1" fmla="*/ 0 h 4954227"/>
              <a:gd name="connsiteX2" fmla="*/ 2565540 w 2565540"/>
              <a:gd name="connsiteY2" fmla="*/ 4954227 h 4954227"/>
              <a:gd name="connsiteX3" fmla="*/ 0 w 2565540"/>
              <a:gd name="connsiteY3" fmla="*/ 4954227 h 4954227"/>
              <a:gd name="connsiteX4" fmla="*/ 0 w 2565540"/>
              <a:gd name="connsiteY4" fmla="*/ 0 h 4954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5540" h="4954227">
                <a:moveTo>
                  <a:pt x="0" y="0"/>
                </a:moveTo>
                <a:lnTo>
                  <a:pt x="2565540" y="0"/>
                </a:lnTo>
                <a:lnTo>
                  <a:pt x="2565540" y="4954227"/>
                </a:lnTo>
                <a:lnTo>
                  <a:pt x="0" y="4954227"/>
                </a:lnTo>
                <a:lnTo>
                  <a:pt x="0" y="0"/>
                </a:lnTo>
                <a:close/>
              </a:path>
            </a:pathLst>
          </a:custGeom>
          <a:noFill/>
          <a:ln w="25400">
            <a:noFill/>
          </a:ln>
        </p:spPr>
        <p:style>
          <a:lnRef idx="0">
            <a:scrgbClr r="0" g="0" b="0"/>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91440" tIns="45720" rIns="91440" bIns="64008" numCol="1" spcCol="1270" anchor="ctr" anchorCtr="0">
            <a:spAutoFit/>
          </a:bodyPr>
          <a:lstStyle/>
          <a:p>
            <a:pPr algn="ctr" defTabSz="800100">
              <a:spcBef>
                <a:spcPct val="0"/>
              </a:spcBef>
              <a:spcAft>
                <a:spcPct val="35000"/>
              </a:spcAft>
            </a:pPr>
            <a:r>
              <a:rPr lang="en-US" sz="1600" dirty="0">
                <a:solidFill>
                  <a:schemeClr val="tx2"/>
                </a:solidFill>
              </a:rPr>
              <a:t>Medicare pays MA plan</a:t>
            </a:r>
          </a:p>
        </p:txBody>
      </p:sp>
      <p:cxnSp>
        <p:nvCxnSpPr>
          <p:cNvPr id="127" name="Straight Arrow Connector 126">
            <a:extLst>
              <a:ext uri="{FF2B5EF4-FFF2-40B4-BE49-F238E27FC236}">
                <a16:creationId xmlns:a16="http://schemas.microsoft.com/office/drawing/2014/main" id="{F0A229BD-3958-44C3-BBCA-8D8D3838378C}"/>
              </a:ext>
            </a:extLst>
          </p:cNvPr>
          <p:cNvCxnSpPr>
            <a:cxnSpLocks/>
          </p:cNvCxnSpPr>
          <p:nvPr/>
        </p:nvCxnSpPr>
        <p:spPr>
          <a:xfrm>
            <a:off x="4333701" y="2504678"/>
            <a:ext cx="1" cy="279174"/>
          </a:xfrm>
          <a:prstGeom prst="straightConnector1">
            <a:avLst/>
          </a:prstGeom>
          <a:ln w="12700" cap="flat">
            <a:solidFill>
              <a:schemeClr val="accent1"/>
            </a:solidFill>
            <a:tailEnd type="arrow" w="lg" len="sm"/>
          </a:ln>
          <a:effectLst/>
        </p:spPr>
        <p:style>
          <a:lnRef idx="2">
            <a:schemeClr val="accent1"/>
          </a:lnRef>
          <a:fillRef idx="0">
            <a:schemeClr val="accent1"/>
          </a:fillRef>
          <a:effectRef idx="1">
            <a:schemeClr val="accent1"/>
          </a:effectRef>
          <a:fontRef idx="minor">
            <a:schemeClr val="tx1"/>
          </a:fontRef>
        </p:style>
      </p:cxnSp>
      <p:sp>
        <p:nvSpPr>
          <p:cNvPr id="72" name="Freeform 71"/>
          <p:cNvSpPr/>
          <p:nvPr/>
        </p:nvSpPr>
        <p:spPr>
          <a:xfrm rot="10800000" flipH="1" flipV="1">
            <a:off x="3125091" y="4382300"/>
            <a:ext cx="2417221" cy="357021"/>
          </a:xfrm>
          <a:custGeom>
            <a:avLst/>
            <a:gdLst>
              <a:gd name="connsiteX0" fmla="*/ 0 w 2565540"/>
              <a:gd name="connsiteY0" fmla="*/ 0 h 4954227"/>
              <a:gd name="connsiteX1" fmla="*/ 2565540 w 2565540"/>
              <a:gd name="connsiteY1" fmla="*/ 0 h 4954227"/>
              <a:gd name="connsiteX2" fmla="*/ 2565540 w 2565540"/>
              <a:gd name="connsiteY2" fmla="*/ 4954227 h 4954227"/>
              <a:gd name="connsiteX3" fmla="*/ 0 w 2565540"/>
              <a:gd name="connsiteY3" fmla="*/ 4954227 h 4954227"/>
              <a:gd name="connsiteX4" fmla="*/ 0 w 2565540"/>
              <a:gd name="connsiteY4" fmla="*/ 0 h 4954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5540" h="4954227">
                <a:moveTo>
                  <a:pt x="0" y="0"/>
                </a:moveTo>
                <a:lnTo>
                  <a:pt x="2565540" y="0"/>
                </a:lnTo>
                <a:lnTo>
                  <a:pt x="2565540" y="4954227"/>
                </a:lnTo>
                <a:lnTo>
                  <a:pt x="0" y="4954227"/>
                </a:lnTo>
                <a:lnTo>
                  <a:pt x="0" y="0"/>
                </a:lnTo>
                <a:close/>
              </a:path>
            </a:pathLst>
          </a:custGeom>
          <a:noFill/>
          <a:ln w="25400">
            <a:noFill/>
          </a:ln>
        </p:spPr>
        <p:style>
          <a:lnRef idx="0">
            <a:scrgbClr r="0" g="0" b="0"/>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91440" tIns="45720" rIns="91440" bIns="64008" numCol="1" spcCol="1270" anchor="ctr" anchorCtr="0">
            <a:spAutoFit/>
          </a:bodyPr>
          <a:lstStyle/>
          <a:p>
            <a:pPr algn="ctr" defTabSz="800100">
              <a:spcBef>
                <a:spcPct val="0"/>
              </a:spcBef>
              <a:spcAft>
                <a:spcPct val="35000"/>
              </a:spcAft>
            </a:pPr>
            <a:r>
              <a:rPr lang="en-US" sz="1600" dirty="0">
                <a:solidFill>
                  <a:schemeClr val="tx2"/>
                </a:solidFill>
              </a:rPr>
              <a:t>MA plan pays</a:t>
            </a:r>
          </a:p>
        </p:txBody>
      </p:sp>
      <p:sp>
        <p:nvSpPr>
          <p:cNvPr id="97" name="Freeform 96"/>
          <p:cNvSpPr/>
          <p:nvPr/>
        </p:nvSpPr>
        <p:spPr>
          <a:xfrm flipH="1">
            <a:off x="1817919" y="5579743"/>
            <a:ext cx="923651" cy="215444"/>
          </a:xfrm>
          <a:custGeom>
            <a:avLst/>
            <a:gdLst>
              <a:gd name="connsiteX0" fmla="*/ 0 w 2150541"/>
              <a:gd name="connsiteY0" fmla="*/ 0 h 1075270"/>
              <a:gd name="connsiteX1" fmla="*/ 2150541 w 2150541"/>
              <a:gd name="connsiteY1" fmla="*/ 0 h 1075270"/>
              <a:gd name="connsiteX2" fmla="*/ 2150541 w 2150541"/>
              <a:gd name="connsiteY2" fmla="*/ 1075270 h 1075270"/>
              <a:gd name="connsiteX3" fmla="*/ 0 w 2150541"/>
              <a:gd name="connsiteY3" fmla="*/ 1075270 h 1075270"/>
              <a:gd name="connsiteX4" fmla="*/ 0 w 2150541"/>
              <a:gd name="connsiteY4" fmla="*/ 0 h 107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41" h="1075270">
                <a:moveTo>
                  <a:pt x="0" y="0"/>
                </a:moveTo>
                <a:lnTo>
                  <a:pt x="2150541" y="0"/>
                </a:lnTo>
                <a:lnTo>
                  <a:pt x="2150541" y="1075270"/>
                </a:lnTo>
                <a:lnTo>
                  <a:pt x="0" y="1075270"/>
                </a:lnTo>
                <a:lnTo>
                  <a:pt x="0" y="0"/>
                </a:lnTo>
                <a:close/>
              </a:path>
            </a:pathLst>
          </a:cu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1">
            <a:spAutoFit/>
          </a:bodyPr>
          <a:lstStyle/>
          <a:p>
            <a:pPr lvl="0" defTabSz="800100">
              <a:spcBef>
                <a:spcPct val="0"/>
              </a:spcBef>
            </a:pPr>
            <a:r>
              <a:rPr lang="en-US" sz="1400" dirty="0">
                <a:solidFill>
                  <a:schemeClr val="accent2"/>
                </a:solidFill>
              </a:rPr>
              <a:t>Physicians</a:t>
            </a:r>
            <a:endParaRPr lang="en-US" sz="1400" kern="1200" dirty="0">
              <a:solidFill>
                <a:schemeClr val="accent2"/>
              </a:solidFill>
            </a:endParaRPr>
          </a:p>
        </p:txBody>
      </p:sp>
      <p:sp>
        <p:nvSpPr>
          <p:cNvPr id="98" name="Freeform 97"/>
          <p:cNvSpPr/>
          <p:nvPr/>
        </p:nvSpPr>
        <p:spPr>
          <a:xfrm flipH="1">
            <a:off x="3901231" y="5579743"/>
            <a:ext cx="1709862" cy="215444"/>
          </a:xfrm>
          <a:custGeom>
            <a:avLst/>
            <a:gdLst>
              <a:gd name="connsiteX0" fmla="*/ 0 w 2150541"/>
              <a:gd name="connsiteY0" fmla="*/ 0 h 1075270"/>
              <a:gd name="connsiteX1" fmla="*/ 2150541 w 2150541"/>
              <a:gd name="connsiteY1" fmla="*/ 0 h 1075270"/>
              <a:gd name="connsiteX2" fmla="*/ 2150541 w 2150541"/>
              <a:gd name="connsiteY2" fmla="*/ 1075270 h 1075270"/>
              <a:gd name="connsiteX3" fmla="*/ 0 w 2150541"/>
              <a:gd name="connsiteY3" fmla="*/ 1075270 h 1075270"/>
              <a:gd name="connsiteX4" fmla="*/ 0 w 2150541"/>
              <a:gd name="connsiteY4" fmla="*/ 0 h 107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41" h="1075270">
                <a:moveTo>
                  <a:pt x="0" y="0"/>
                </a:moveTo>
                <a:lnTo>
                  <a:pt x="2150541" y="0"/>
                </a:lnTo>
                <a:lnTo>
                  <a:pt x="2150541" y="1075270"/>
                </a:lnTo>
                <a:lnTo>
                  <a:pt x="0" y="1075270"/>
                </a:lnTo>
                <a:lnTo>
                  <a:pt x="0" y="0"/>
                </a:lnTo>
                <a:close/>
              </a:path>
            </a:pathLst>
          </a:cu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1">
            <a:spAutoFit/>
          </a:bodyPr>
          <a:lstStyle/>
          <a:p>
            <a:pPr lvl="0" defTabSz="800100">
              <a:spcBef>
                <a:spcPct val="0"/>
              </a:spcBef>
            </a:pPr>
            <a:r>
              <a:rPr lang="en-US" sz="1400" dirty="0">
                <a:solidFill>
                  <a:schemeClr val="accent2"/>
                </a:solidFill>
              </a:rPr>
              <a:t>Additional benefits</a:t>
            </a:r>
            <a:endParaRPr lang="en-US" sz="1400" kern="1200" dirty="0">
              <a:solidFill>
                <a:schemeClr val="accent2"/>
              </a:solidFill>
            </a:endParaRPr>
          </a:p>
        </p:txBody>
      </p:sp>
      <p:sp>
        <p:nvSpPr>
          <p:cNvPr id="99" name="Freeform 98"/>
          <p:cNvSpPr/>
          <p:nvPr/>
        </p:nvSpPr>
        <p:spPr>
          <a:xfrm flipH="1">
            <a:off x="5729098" y="5579743"/>
            <a:ext cx="1709862" cy="215444"/>
          </a:xfrm>
          <a:custGeom>
            <a:avLst/>
            <a:gdLst>
              <a:gd name="connsiteX0" fmla="*/ 0 w 2150541"/>
              <a:gd name="connsiteY0" fmla="*/ 0 h 1075270"/>
              <a:gd name="connsiteX1" fmla="*/ 2150541 w 2150541"/>
              <a:gd name="connsiteY1" fmla="*/ 0 h 1075270"/>
              <a:gd name="connsiteX2" fmla="*/ 2150541 w 2150541"/>
              <a:gd name="connsiteY2" fmla="*/ 1075270 h 1075270"/>
              <a:gd name="connsiteX3" fmla="*/ 0 w 2150541"/>
              <a:gd name="connsiteY3" fmla="*/ 1075270 h 1075270"/>
              <a:gd name="connsiteX4" fmla="*/ 0 w 2150541"/>
              <a:gd name="connsiteY4" fmla="*/ 0 h 107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41" h="1075270">
                <a:moveTo>
                  <a:pt x="0" y="0"/>
                </a:moveTo>
                <a:lnTo>
                  <a:pt x="2150541" y="0"/>
                </a:lnTo>
                <a:lnTo>
                  <a:pt x="2150541" y="1075270"/>
                </a:lnTo>
                <a:lnTo>
                  <a:pt x="0" y="1075270"/>
                </a:lnTo>
                <a:lnTo>
                  <a:pt x="0" y="0"/>
                </a:lnTo>
                <a:close/>
              </a:path>
            </a:pathLst>
          </a:cu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1">
            <a:spAutoFit/>
          </a:bodyPr>
          <a:lstStyle/>
          <a:p>
            <a:pPr lvl="0" defTabSz="800100">
              <a:spcBef>
                <a:spcPct val="0"/>
              </a:spcBef>
            </a:pPr>
            <a:r>
              <a:rPr lang="en-US" sz="1400" dirty="0">
                <a:solidFill>
                  <a:schemeClr val="accent2"/>
                </a:solidFill>
              </a:rPr>
              <a:t>Marketing/advertising</a:t>
            </a:r>
            <a:endParaRPr lang="en-US" sz="1400" kern="1200" dirty="0">
              <a:solidFill>
                <a:schemeClr val="accent2"/>
              </a:solidFill>
            </a:endParaRPr>
          </a:p>
        </p:txBody>
      </p:sp>
      <p:cxnSp>
        <p:nvCxnSpPr>
          <p:cNvPr id="26" name="Straight Arrow Connector 25">
            <a:extLst>
              <a:ext uri="{FF2B5EF4-FFF2-40B4-BE49-F238E27FC236}">
                <a16:creationId xmlns:a16="http://schemas.microsoft.com/office/drawing/2014/main" id="{E4D10388-4185-B344-8A9E-F166A0B810C2}"/>
              </a:ext>
            </a:extLst>
          </p:cNvPr>
          <p:cNvCxnSpPr>
            <a:cxnSpLocks/>
          </p:cNvCxnSpPr>
          <p:nvPr/>
        </p:nvCxnSpPr>
        <p:spPr>
          <a:xfrm>
            <a:off x="2279744" y="5304773"/>
            <a:ext cx="0" cy="231129"/>
          </a:xfrm>
          <a:prstGeom prst="straightConnector1">
            <a:avLst/>
          </a:prstGeom>
          <a:ln w="12700" cap="flat">
            <a:solidFill>
              <a:schemeClr val="accent1"/>
            </a:solidFill>
            <a:tailEnd type="arrow" w="lg" len="sm"/>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E08FE8F2-B32B-8749-8B6B-A5CCB9E8346C}"/>
              </a:ext>
            </a:extLst>
          </p:cNvPr>
          <p:cNvCxnSpPr>
            <a:cxnSpLocks/>
          </p:cNvCxnSpPr>
          <p:nvPr/>
        </p:nvCxnSpPr>
        <p:spPr>
          <a:xfrm>
            <a:off x="3339977" y="5304773"/>
            <a:ext cx="0" cy="231129"/>
          </a:xfrm>
          <a:prstGeom prst="straightConnector1">
            <a:avLst/>
          </a:prstGeom>
          <a:ln w="12700" cap="flat">
            <a:solidFill>
              <a:schemeClr val="accent1"/>
            </a:solidFill>
            <a:tailEnd type="arrow" w="lg" len="sm"/>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F873A99A-2EFC-8042-A22A-25A1F1FE8AF8}"/>
              </a:ext>
            </a:extLst>
          </p:cNvPr>
          <p:cNvCxnSpPr>
            <a:cxnSpLocks/>
          </p:cNvCxnSpPr>
          <p:nvPr/>
        </p:nvCxnSpPr>
        <p:spPr>
          <a:xfrm>
            <a:off x="4756162" y="5304773"/>
            <a:ext cx="0" cy="231129"/>
          </a:xfrm>
          <a:prstGeom prst="straightConnector1">
            <a:avLst/>
          </a:prstGeom>
          <a:ln w="12700" cap="flat">
            <a:solidFill>
              <a:schemeClr val="accent1"/>
            </a:solidFill>
            <a:tailEnd type="arrow" w="lg" len="sm"/>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2B210346-1703-0449-AE4B-6712AA35484E}"/>
              </a:ext>
            </a:extLst>
          </p:cNvPr>
          <p:cNvCxnSpPr>
            <a:cxnSpLocks/>
          </p:cNvCxnSpPr>
          <p:nvPr/>
        </p:nvCxnSpPr>
        <p:spPr>
          <a:xfrm>
            <a:off x="6584029" y="5304773"/>
            <a:ext cx="0" cy="231129"/>
          </a:xfrm>
          <a:prstGeom prst="straightConnector1">
            <a:avLst/>
          </a:prstGeom>
          <a:ln w="12700" cap="flat">
            <a:solidFill>
              <a:schemeClr val="accent1"/>
            </a:solidFill>
            <a:tailEnd type="arrow" w="lg" len="sm"/>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45DD526D-F34E-1647-B617-74ECAC6A8C28}"/>
              </a:ext>
            </a:extLst>
          </p:cNvPr>
          <p:cNvCxnSpPr>
            <a:cxnSpLocks/>
          </p:cNvCxnSpPr>
          <p:nvPr/>
        </p:nvCxnSpPr>
        <p:spPr>
          <a:xfrm>
            <a:off x="2279744" y="5304773"/>
            <a:ext cx="4304285" cy="0"/>
          </a:xfrm>
          <a:prstGeom prst="line">
            <a:avLst/>
          </a:prstGeom>
          <a:ln w="12700" cap="flat">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5BCFA6D8-0D12-4448-B4E0-DC7481EA99D5}"/>
              </a:ext>
            </a:extLst>
          </p:cNvPr>
          <p:cNvCxnSpPr>
            <a:cxnSpLocks/>
            <a:stCxn id="74" idx="2"/>
          </p:cNvCxnSpPr>
          <p:nvPr/>
        </p:nvCxnSpPr>
        <p:spPr>
          <a:xfrm>
            <a:off x="4333702" y="4949722"/>
            <a:ext cx="0" cy="355051"/>
          </a:xfrm>
          <a:prstGeom prst="line">
            <a:avLst/>
          </a:prstGeom>
          <a:ln w="12700" cap="flat">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3A47C389-9BA7-8945-AB14-A0D384F9E7A4}"/>
              </a:ext>
            </a:extLst>
          </p:cNvPr>
          <p:cNvCxnSpPr>
            <a:cxnSpLocks/>
          </p:cNvCxnSpPr>
          <p:nvPr/>
        </p:nvCxnSpPr>
        <p:spPr>
          <a:xfrm>
            <a:off x="4333701" y="3714840"/>
            <a:ext cx="1" cy="279174"/>
          </a:xfrm>
          <a:prstGeom prst="straightConnector1">
            <a:avLst/>
          </a:prstGeom>
          <a:ln w="12700" cap="flat">
            <a:solidFill>
              <a:schemeClr val="accent1"/>
            </a:solidFill>
            <a:tailEnd type="arrow" w="lg" len="sm"/>
          </a:ln>
          <a:effectLst/>
        </p:spPr>
        <p:style>
          <a:lnRef idx="2">
            <a:schemeClr val="accent1"/>
          </a:lnRef>
          <a:fillRef idx="0">
            <a:schemeClr val="accent1"/>
          </a:fillRef>
          <a:effectRef idx="1">
            <a:schemeClr val="accent1"/>
          </a:effectRef>
          <a:fontRef idx="minor">
            <a:schemeClr val="tx1"/>
          </a:fontRef>
        </p:style>
      </p:cxnSp>
      <p:cxnSp>
        <p:nvCxnSpPr>
          <p:cNvPr id="3" name="Straight Connector 2">
            <a:extLst>
              <a:ext uri="{FF2B5EF4-FFF2-40B4-BE49-F238E27FC236}">
                <a16:creationId xmlns:a16="http://schemas.microsoft.com/office/drawing/2014/main" id="{8BFCCFDD-950F-BFEB-DFF2-2B7347E8875E}"/>
              </a:ext>
            </a:extLst>
          </p:cNvPr>
          <p:cNvCxnSpPr>
            <a:stCxn id="4" idx="1"/>
          </p:cNvCxnSpPr>
          <p:nvPr/>
        </p:nvCxnSpPr>
        <p:spPr>
          <a:xfrm flipV="1">
            <a:off x="685800" y="1068636"/>
            <a:ext cx="10981063" cy="69322"/>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695291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Rounded Corners 37">
            <a:extLst>
              <a:ext uri="{FF2B5EF4-FFF2-40B4-BE49-F238E27FC236}">
                <a16:creationId xmlns:a16="http://schemas.microsoft.com/office/drawing/2014/main" id="{D916513C-444B-0F4D-848E-CF24A5C6741A}"/>
              </a:ext>
            </a:extLst>
          </p:cNvPr>
          <p:cNvSpPr/>
          <p:nvPr/>
        </p:nvSpPr>
        <p:spPr>
          <a:xfrm>
            <a:off x="4344287" y="1534061"/>
            <a:ext cx="1158262" cy="1382475"/>
          </a:xfrm>
          <a:prstGeom prst="roundRect">
            <a:avLst>
              <a:gd name="adj" fmla="val 1541"/>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a:t>Medicare Coverage Plans</a:t>
            </a:r>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27</a:t>
            </a:fld>
            <a:endParaRPr lang="en-US"/>
          </a:p>
        </p:txBody>
      </p:sp>
      <p:sp>
        <p:nvSpPr>
          <p:cNvPr id="44" name="Freeform 43"/>
          <p:cNvSpPr/>
          <p:nvPr/>
        </p:nvSpPr>
        <p:spPr>
          <a:xfrm rot="10800000" flipH="1" flipV="1">
            <a:off x="1862821" y="4212733"/>
            <a:ext cx="3140284" cy="357021"/>
          </a:xfrm>
          <a:custGeom>
            <a:avLst/>
            <a:gdLst>
              <a:gd name="connsiteX0" fmla="*/ 0 w 2565540"/>
              <a:gd name="connsiteY0" fmla="*/ 0 h 4954227"/>
              <a:gd name="connsiteX1" fmla="*/ 2565540 w 2565540"/>
              <a:gd name="connsiteY1" fmla="*/ 0 h 4954227"/>
              <a:gd name="connsiteX2" fmla="*/ 2565540 w 2565540"/>
              <a:gd name="connsiteY2" fmla="*/ 4954227 h 4954227"/>
              <a:gd name="connsiteX3" fmla="*/ 0 w 2565540"/>
              <a:gd name="connsiteY3" fmla="*/ 4954227 h 4954227"/>
              <a:gd name="connsiteX4" fmla="*/ 0 w 2565540"/>
              <a:gd name="connsiteY4" fmla="*/ 0 h 4954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5540" h="4954227">
                <a:moveTo>
                  <a:pt x="0" y="0"/>
                </a:moveTo>
                <a:lnTo>
                  <a:pt x="2565540" y="0"/>
                </a:lnTo>
                <a:lnTo>
                  <a:pt x="2565540" y="4954227"/>
                </a:lnTo>
                <a:lnTo>
                  <a:pt x="0" y="4954227"/>
                </a:lnTo>
                <a:lnTo>
                  <a:pt x="0" y="0"/>
                </a:lnTo>
                <a:close/>
              </a:path>
            </a:pathLst>
          </a:custGeom>
          <a:noFill/>
          <a:ln w="19050">
            <a:noFill/>
          </a:ln>
        </p:spPr>
        <p:style>
          <a:lnRef idx="0">
            <a:scrgbClr r="0" g="0" b="0"/>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91440" tIns="45720" rIns="91440" bIns="64008" numCol="1" spcCol="1270" anchor="ctr" anchorCtr="0">
            <a:spAutoFit/>
          </a:bodyPr>
          <a:lstStyle/>
          <a:p>
            <a:pPr lvl="0" algn="ctr" defTabSz="800100">
              <a:spcBef>
                <a:spcPct val="0"/>
              </a:spcBef>
              <a:spcAft>
                <a:spcPct val="35000"/>
              </a:spcAft>
            </a:pPr>
            <a:r>
              <a:rPr lang="en-US" sz="1600" kern="1200" dirty="0">
                <a:solidFill>
                  <a:schemeClr val="tx2"/>
                </a:solidFill>
              </a:rPr>
              <a:t>Keep </a:t>
            </a:r>
            <a:r>
              <a:rPr lang="en-US" sz="1600" dirty="0">
                <a:solidFill>
                  <a:schemeClr val="tx2"/>
                </a:solidFill>
              </a:rPr>
              <a:t>o</a:t>
            </a:r>
            <a:r>
              <a:rPr lang="en-US" sz="1600" kern="1200" dirty="0">
                <a:solidFill>
                  <a:schemeClr val="tx2"/>
                </a:solidFill>
              </a:rPr>
              <a:t>riginal </a:t>
            </a:r>
            <a:r>
              <a:rPr lang="en-US" sz="1600" dirty="0">
                <a:solidFill>
                  <a:schemeClr val="tx2"/>
                </a:solidFill>
              </a:rPr>
              <a:t>M</a:t>
            </a:r>
            <a:r>
              <a:rPr lang="en-US" sz="1600" kern="1200" dirty="0">
                <a:solidFill>
                  <a:schemeClr val="tx2"/>
                </a:solidFill>
              </a:rPr>
              <a:t>edicare and add</a:t>
            </a:r>
          </a:p>
        </p:txBody>
      </p:sp>
      <p:sp>
        <p:nvSpPr>
          <p:cNvPr id="60" name="Freeform 59"/>
          <p:cNvSpPr/>
          <p:nvPr/>
        </p:nvSpPr>
        <p:spPr>
          <a:xfrm rot="10800000" flipH="1" flipV="1">
            <a:off x="7255303" y="4148376"/>
            <a:ext cx="2968287" cy="357021"/>
          </a:xfrm>
          <a:custGeom>
            <a:avLst/>
            <a:gdLst>
              <a:gd name="connsiteX0" fmla="*/ 0 w 2565540"/>
              <a:gd name="connsiteY0" fmla="*/ 0 h 4954227"/>
              <a:gd name="connsiteX1" fmla="*/ 2565540 w 2565540"/>
              <a:gd name="connsiteY1" fmla="*/ 0 h 4954227"/>
              <a:gd name="connsiteX2" fmla="*/ 2565540 w 2565540"/>
              <a:gd name="connsiteY2" fmla="*/ 4954227 h 4954227"/>
              <a:gd name="connsiteX3" fmla="*/ 0 w 2565540"/>
              <a:gd name="connsiteY3" fmla="*/ 4954227 h 4954227"/>
              <a:gd name="connsiteX4" fmla="*/ 0 w 2565540"/>
              <a:gd name="connsiteY4" fmla="*/ 0 h 4954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5540" h="4954227">
                <a:moveTo>
                  <a:pt x="0" y="0"/>
                </a:moveTo>
                <a:lnTo>
                  <a:pt x="2565540" y="0"/>
                </a:lnTo>
                <a:lnTo>
                  <a:pt x="2565540" y="4954227"/>
                </a:lnTo>
                <a:lnTo>
                  <a:pt x="0" y="4954227"/>
                </a:lnTo>
                <a:lnTo>
                  <a:pt x="0" y="0"/>
                </a:lnTo>
                <a:close/>
              </a:path>
            </a:pathLst>
          </a:custGeom>
          <a:noFill/>
          <a:ln w="25400">
            <a:noFill/>
          </a:ln>
        </p:spPr>
        <p:style>
          <a:lnRef idx="0">
            <a:scrgbClr r="0" g="0" b="0"/>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91440" tIns="45720" rIns="91440" bIns="64008" numCol="1" spcCol="1270" anchor="ctr" anchorCtr="0">
            <a:spAutoFit/>
          </a:bodyPr>
          <a:lstStyle/>
          <a:p>
            <a:pPr lvl="0" algn="ctr" defTabSz="800100">
              <a:spcBef>
                <a:spcPct val="0"/>
              </a:spcBef>
              <a:spcAft>
                <a:spcPct val="35000"/>
              </a:spcAft>
            </a:pPr>
            <a:r>
              <a:rPr lang="en-US" sz="1600" kern="1200" dirty="0">
                <a:solidFill>
                  <a:schemeClr val="tx2"/>
                </a:solidFill>
              </a:rPr>
              <a:t>Enroll in Medicare Advantage</a:t>
            </a:r>
          </a:p>
        </p:txBody>
      </p:sp>
      <p:sp>
        <p:nvSpPr>
          <p:cNvPr id="69" name="Freeform 68"/>
          <p:cNvSpPr/>
          <p:nvPr/>
        </p:nvSpPr>
        <p:spPr>
          <a:xfrm rot="10800000" flipH="1" flipV="1">
            <a:off x="2136739" y="1642518"/>
            <a:ext cx="1032468" cy="368247"/>
          </a:xfrm>
          <a:custGeom>
            <a:avLst/>
            <a:gdLst>
              <a:gd name="connsiteX0" fmla="*/ 0 w 2565540"/>
              <a:gd name="connsiteY0" fmla="*/ 0 h 4954227"/>
              <a:gd name="connsiteX1" fmla="*/ 2565540 w 2565540"/>
              <a:gd name="connsiteY1" fmla="*/ 0 h 4954227"/>
              <a:gd name="connsiteX2" fmla="*/ 2565540 w 2565540"/>
              <a:gd name="connsiteY2" fmla="*/ 4954227 h 4954227"/>
              <a:gd name="connsiteX3" fmla="*/ 0 w 2565540"/>
              <a:gd name="connsiteY3" fmla="*/ 4954227 h 4954227"/>
              <a:gd name="connsiteX4" fmla="*/ 0 w 2565540"/>
              <a:gd name="connsiteY4" fmla="*/ 0 h 4954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5540" h="4954227">
                <a:moveTo>
                  <a:pt x="0" y="0"/>
                </a:moveTo>
                <a:lnTo>
                  <a:pt x="2565540" y="0"/>
                </a:lnTo>
                <a:lnTo>
                  <a:pt x="2565540" y="4954227"/>
                </a:lnTo>
                <a:lnTo>
                  <a:pt x="0" y="4954227"/>
                </a:lnTo>
                <a:lnTo>
                  <a:pt x="0" y="0"/>
                </a:lnTo>
                <a:close/>
              </a:path>
            </a:pathLst>
          </a:custGeom>
          <a:noFill/>
          <a:ln w="25400">
            <a:noFill/>
          </a:ln>
        </p:spPr>
        <p:style>
          <a:lnRef idx="0">
            <a:scrgbClr r="0" g="0" b="0"/>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91440" tIns="45720" rIns="91440" bIns="64008" numCol="1" spcCol="1270" anchor="ctr" anchorCtr="0">
            <a:spAutoFit/>
          </a:bodyPr>
          <a:lstStyle/>
          <a:p>
            <a:pPr algn="ctr" defTabSz="800100">
              <a:spcBef>
                <a:spcPct val="0"/>
              </a:spcBef>
              <a:spcAft>
                <a:spcPct val="35000"/>
              </a:spcAft>
            </a:pPr>
            <a:r>
              <a:rPr lang="en-US" sz="1600" dirty="0">
                <a:solidFill>
                  <a:schemeClr val="tx2"/>
                </a:solidFill>
              </a:rPr>
              <a:t>Enroll</a:t>
            </a:r>
          </a:p>
        </p:txBody>
      </p:sp>
      <p:sp>
        <p:nvSpPr>
          <p:cNvPr id="73" name="Freeform 72"/>
          <p:cNvSpPr/>
          <p:nvPr/>
        </p:nvSpPr>
        <p:spPr>
          <a:xfrm rot="10800000" flipH="1" flipV="1">
            <a:off x="4151024" y="3437474"/>
            <a:ext cx="3874763" cy="357021"/>
          </a:xfrm>
          <a:custGeom>
            <a:avLst/>
            <a:gdLst>
              <a:gd name="connsiteX0" fmla="*/ 0 w 2565540"/>
              <a:gd name="connsiteY0" fmla="*/ 0 h 4954227"/>
              <a:gd name="connsiteX1" fmla="*/ 2565540 w 2565540"/>
              <a:gd name="connsiteY1" fmla="*/ 0 h 4954227"/>
              <a:gd name="connsiteX2" fmla="*/ 2565540 w 2565540"/>
              <a:gd name="connsiteY2" fmla="*/ 4954227 h 4954227"/>
              <a:gd name="connsiteX3" fmla="*/ 0 w 2565540"/>
              <a:gd name="connsiteY3" fmla="*/ 4954227 h 4954227"/>
              <a:gd name="connsiteX4" fmla="*/ 0 w 2565540"/>
              <a:gd name="connsiteY4" fmla="*/ 0 h 4954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5540" h="4954227">
                <a:moveTo>
                  <a:pt x="0" y="0"/>
                </a:moveTo>
                <a:lnTo>
                  <a:pt x="2565540" y="0"/>
                </a:lnTo>
                <a:lnTo>
                  <a:pt x="2565540" y="4954227"/>
                </a:lnTo>
                <a:lnTo>
                  <a:pt x="0" y="4954227"/>
                </a:lnTo>
                <a:lnTo>
                  <a:pt x="0" y="0"/>
                </a:lnTo>
                <a:close/>
              </a:path>
            </a:pathLst>
          </a:custGeom>
          <a:noFill/>
          <a:ln>
            <a:noFill/>
          </a:ln>
        </p:spPr>
        <p:style>
          <a:lnRef idx="0">
            <a:scrgbClr r="0" g="0" b="0"/>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91440" tIns="45720" rIns="91440" bIns="64008" numCol="1" spcCol="1270" anchor="ctr" anchorCtr="0">
            <a:spAutoFit/>
          </a:bodyPr>
          <a:lstStyle/>
          <a:p>
            <a:pPr lvl="0" algn="ctr" defTabSz="800100">
              <a:spcBef>
                <a:spcPct val="0"/>
              </a:spcBef>
              <a:spcAft>
                <a:spcPct val="35000"/>
              </a:spcAft>
            </a:pPr>
            <a:r>
              <a:rPr lang="en-US" sz="1600" kern="1200" dirty="0">
                <a:solidFill>
                  <a:schemeClr val="tx2"/>
                </a:solidFill>
              </a:rPr>
              <a:t>Choose path for additional coverage</a:t>
            </a:r>
          </a:p>
        </p:txBody>
      </p:sp>
      <p:grpSp>
        <p:nvGrpSpPr>
          <p:cNvPr id="3" name="Group 2"/>
          <p:cNvGrpSpPr/>
          <p:nvPr/>
        </p:nvGrpSpPr>
        <p:grpSpPr>
          <a:xfrm>
            <a:off x="6923350" y="1738364"/>
            <a:ext cx="336515" cy="484711"/>
            <a:chOff x="10647574" y="1621451"/>
            <a:chExt cx="336515" cy="484711"/>
          </a:xfrm>
        </p:grpSpPr>
        <p:sp>
          <p:nvSpPr>
            <p:cNvPr id="76" name="Freeform: Shape 1002">
              <a:extLst>
                <a:ext uri="{FF2B5EF4-FFF2-40B4-BE49-F238E27FC236}">
                  <a16:creationId xmlns:a16="http://schemas.microsoft.com/office/drawing/2014/main" id="{240AA25E-CF98-41D8-B9DE-3EB21554EA79}"/>
                </a:ext>
              </a:extLst>
            </p:cNvPr>
            <p:cNvSpPr/>
            <p:nvPr/>
          </p:nvSpPr>
          <p:spPr>
            <a:xfrm>
              <a:off x="10729476" y="1815130"/>
              <a:ext cx="172632" cy="172711"/>
            </a:xfrm>
            <a:custGeom>
              <a:avLst/>
              <a:gdLst>
                <a:gd name="connsiteX0" fmla="*/ 121825 w 208597"/>
                <a:gd name="connsiteY0" fmla="*/ 208693 h 208692"/>
                <a:gd name="connsiteX1" fmla="*/ 86868 w 208597"/>
                <a:gd name="connsiteY1" fmla="*/ 208693 h 208692"/>
                <a:gd name="connsiteX2" fmla="*/ 66770 w 208597"/>
                <a:gd name="connsiteY2" fmla="*/ 188595 h 208692"/>
                <a:gd name="connsiteX3" fmla="*/ 66770 w 208597"/>
                <a:gd name="connsiteY3" fmla="*/ 147733 h 208692"/>
                <a:gd name="connsiteX4" fmla="*/ 60960 w 208597"/>
                <a:gd name="connsiteY4" fmla="*/ 141923 h 208692"/>
                <a:gd name="connsiteX5" fmla="*/ 20098 w 208597"/>
                <a:gd name="connsiteY5" fmla="*/ 141923 h 208692"/>
                <a:gd name="connsiteX6" fmla="*/ 0 w 208597"/>
                <a:gd name="connsiteY6" fmla="*/ 121825 h 208692"/>
                <a:gd name="connsiteX7" fmla="*/ 0 w 208597"/>
                <a:gd name="connsiteY7" fmla="*/ 86868 h 208692"/>
                <a:gd name="connsiteX8" fmla="*/ 20098 w 208597"/>
                <a:gd name="connsiteY8" fmla="*/ 66770 h 208692"/>
                <a:gd name="connsiteX9" fmla="*/ 60960 w 208597"/>
                <a:gd name="connsiteY9" fmla="*/ 66770 h 208692"/>
                <a:gd name="connsiteX10" fmla="*/ 66770 w 208597"/>
                <a:gd name="connsiteY10" fmla="*/ 60960 h 208692"/>
                <a:gd name="connsiteX11" fmla="*/ 66770 w 208597"/>
                <a:gd name="connsiteY11" fmla="*/ 20098 h 208692"/>
                <a:gd name="connsiteX12" fmla="*/ 86868 w 208597"/>
                <a:gd name="connsiteY12" fmla="*/ 0 h 208692"/>
                <a:gd name="connsiteX13" fmla="*/ 121825 w 208597"/>
                <a:gd name="connsiteY13" fmla="*/ 0 h 208692"/>
                <a:gd name="connsiteX14" fmla="*/ 141923 w 208597"/>
                <a:gd name="connsiteY14" fmla="*/ 20098 h 208692"/>
                <a:gd name="connsiteX15" fmla="*/ 141923 w 208597"/>
                <a:gd name="connsiteY15" fmla="*/ 60960 h 208692"/>
                <a:gd name="connsiteX16" fmla="*/ 147733 w 208597"/>
                <a:gd name="connsiteY16" fmla="*/ 66770 h 208692"/>
                <a:gd name="connsiteX17" fmla="*/ 188500 w 208597"/>
                <a:gd name="connsiteY17" fmla="*/ 66770 h 208692"/>
                <a:gd name="connsiteX18" fmla="*/ 208598 w 208597"/>
                <a:gd name="connsiteY18" fmla="*/ 86868 h 208692"/>
                <a:gd name="connsiteX19" fmla="*/ 208598 w 208597"/>
                <a:gd name="connsiteY19" fmla="*/ 121825 h 208692"/>
                <a:gd name="connsiteX20" fmla="*/ 188500 w 208597"/>
                <a:gd name="connsiteY20" fmla="*/ 141923 h 208692"/>
                <a:gd name="connsiteX21" fmla="*/ 147733 w 208597"/>
                <a:gd name="connsiteY21" fmla="*/ 141923 h 208692"/>
                <a:gd name="connsiteX22" fmla="*/ 141923 w 208597"/>
                <a:gd name="connsiteY22" fmla="*/ 147733 h 208692"/>
                <a:gd name="connsiteX23" fmla="*/ 141923 w 208597"/>
                <a:gd name="connsiteY23" fmla="*/ 188595 h 208692"/>
                <a:gd name="connsiteX24" fmla="*/ 121825 w 208597"/>
                <a:gd name="connsiteY24" fmla="*/ 208693 h 208692"/>
                <a:gd name="connsiteX25" fmla="*/ 20098 w 208597"/>
                <a:gd name="connsiteY25" fmla="*/ 81153 h 208692"/>
                <a:gd name="connsiteX26" fmla="*/ 14288 w 208597"/>
                <a:gd name="connsiteY26" fmla="*/ 86963 h 208692"/>
                <a:gd name="connsiteX27" fmla="*/ 14288 w 208597"/>
                <a:gd name="connsiteY27" fmla="*/ 121920 h 208692"/>
                <a:gd name="connsiteX28" fmla="*/ 20098 w 208597"/>
                <a:gd name="connsiteY28" fmla="*/ 127730 h 208692"/>
                <a:gd name="connsiteX29" fmla="*/ 60960 w 208597"/>
                <a:gd name="connsiteY29" fmla="*/ 127730 h 208692"/>
                <a:gd name="connsiteX30" fmla="*/ 81058 w 208597"/>
                <a:gd name="connsiteY30" fmla="*/ 147828 h 208692"/>
                <a:gd name="connsiteX31" fmla="*/ 81058 w 208597"/>
                <a:gd name="connsiteY31" fmla="*/ 188690 h 208692"/>
                <a:gd name="connsiteX32" fmla="*/ 86868 w 208597"/>
                <a:gd name="connsiteY32" fmla="*/ 194501 h 208692"/>
                <a:gd name="connsiteX33" fmla="*/ 121825 w 208597"/>
                <a:gd name="connsiteY33" fmla="*/ 194501 h 208692"/>
                <a:gd name="connsiteX34" fmla="*/ 127635 w 208597"/>
                <a:gd name="connsiteY34" fmla="*/ 188690 h 208692"/>
                <a:gd name="connsiteX35" fmla="*/ 127635 w 208597"/>
                <a:gd name="connsiteY35" fmla="*/ 147828 h 208692"/>
                <a:gd name="connsiteX36" fmla="*/ 147733 w 208597"/>
                <a:gd name="connsiteY36" fmla="*/ 127730 h 208692"/>
                <a:gd name="connsiteX37" fmla="*/ 188500 w 208597"/>
                <a:gd name="connsiteY37" fmla="*/ 127730 h 208692"/>
                <a:gd name="connsiteX38" fmla="*/ 194310 w 208597"/>
                <a:gd name="connsiteY38" fmla="*/ 121920 h 208692"/>
                <a:gd name="connsiteX39" fmla="*/ 194310 w 208597"/>
                <a:gd name="connsiteY39" fmla="*/ 86963 h 208692"/>
                <a:gd name="connsiteX40" fmla="*/ 188500 w 208597"/>
                <a:gd name="connsiteY40" fmla="*/ 81153 h 208692"/>
                <a:gd name="connsiteX41" fmla="*/ 147733 w 208597"/>
                <a:gd name="connsiteY41" fmla="*/ 81153 h 208692"/>
                <a:gd name="connsiteX42" fmla="*/ 127635 w 208597"/>
                <a:gd name="connsiteY42" fmla="*/ 61055 h 208692"/>
                <a:gd name="connsiteX43" fmla="*/ 127635 w 208597"/>
                <a:gd name="connsiteY43" fmla="*/ 20193 h 208692"/>
                <a:gd name="connsiteX44" fmla="*/ 121825 w 208597"/>
                <a:gd name="connsiteY44" fmla="*/ 14383 h 208692"/>
                <a:gd name="connsiteX45" fmla="*/ 86868 w 208597"/>
                <a:gd name="connsiteY45" fmla="*/ 14383 h 208692"/>
                <a:gd name="connsiteX46" fmla="*/ 81058 w 208597"/>
                <a:gd name="connsiteY46" fmla="*/ 20193 h 208692"/>
                <a:gd name="connsiteX47" fmla="*/ 81058 w 208597"/>
                <a:gd name="connsiteY47" fmla="*/ 61055 h 208692"/>
                <a:gd name="connsiteX48" fmla="*/ 60960 w 208597"/>
                <a:gd name="connsiteY48" fmla="*/ 81153 h 208692"/>
                <a:gd name="connsiteX49" fmla="*/ 20098 w 208597"/>
                <a:gd name="connsiteY49" fmla="*/ 81153 h 20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8597" h="208692">
                  <a:moveTo>
                    <a:pt x="121825" y="208693"/>
                  </a:moveTo>
                  <a:lnTo>
                    <a:pt x="86868" y="208693"/>
                  </a:lnTo>
                  <a:cubicBezTo>
                    <a:pt x="75819" y="208693"/>
                    <a:pt x="66770" y="199644"/>
                    <a:pt x="66770" y="188595"/>
                  </a:cubicBezTo>
                  <a:lnTo>
                    <a:pt x="66770" y="147733"/>
                  </a:lnTo>
                  <a:cubicBezTo>
                    <a:pt x="66770" y="144590"/>
                    <a:pt x="64103" y="141923"/>
                    <a:pt x="60960" y="141923"/>
                  </a:cubicBezTo>
                  <a:lnTo>
                    <a:pt x="20098" y="141923"/>
                  </a:lnTo>
                  <a:cubicBezTo>
                    <a:pt x="9049" y="141923"/>
                    <a:pt x="0" y="132874"/>
                    <a:pt x="0" y="121825"/>
                  </a:cubicBezTo>
                  <a:lnTo>
                    <a:pt x="0" y="86868"/>
                  </a:lnTo>
                  <a:cubicBezTo>
                    <a:pt x="0" y="75819"/>
                    <a:pt x="9049" y="66770"/>
                    <a:pt x="20098" y="66770"/>
                  </a:cubicBezTo>
                  <a:lnTo>
                    <a:pt x="60960" y="66770"/>
                  </a:lnTo>
                  <a:cubicBezTo>
                    <a:pt x="64103" y="66770"/>
                    <a:pt x="66770" y="64103"/>
                    <a:pt x="66770" y="60960"/>
                  </a:cubicBezTo>
                  <a:lnTo>
                    <a:pt x="66770" y="20098"/>
                  </a:lnTo>
                  <a:cubicBezTo>
                    <a:pt x="66770" y="9049"/>
                    <a:pt x="75819" y="0"/>
                    <a:pt x="86868" y="0"/>
                  </a:cubicBezTo>
                  <a:lnTo>
                    <a:pt x="121825" y="0"/>
                  </a:lnTo>
                  <a:cubicBezTo>
                    <a:pt x="132874" y="0"/>
                    <a:pt x="141923" y="9049"/>
                    <a:pt x="141923" y="20098"/>
                  </a:cubicBezTo>
                  <a:lnTo>
                    <a:pt x="141923" y="60960"/>
                  </a:lnTo>
                  <a:cubicBezTo>
                    <a:pt x="141923" y="64103"/>
                    <a:pt x="144590" y="66770"/>
                    <a:pt x="147733" y="66770"/>
                  </a:cubicBezTo>
                  <a:lnTo>
                    <a:pt x="188500" y="66770"/>
                  </a:lnTo>
                  <a:cubicBezTo>
                    <a:pt x="199549" y="66770"/>
                    <a:pt x="208598" y="75724"/>
                    <a:pt x="208598" y="86868"/>
                  </a:cubicBezTo>
                  <a:lnTo>
                    <a:pt x="208598" y="121825"/>
                  </a:lnTo>
                  <a:cubicBezTo>
                    <a:pt x="208598" y="132874"/>
                    <a:pt x="199549" y="141923"/>
                    <a:pt x="188500" y="141923"/>
                  </a:cubicBezTo>
                  <a:lnTo>
                    <a:pt x="147733" y="141923"/>
                  </a:lnTo>
                  <a:cubicBezTo>
                    <a:pt x="144494" y="141923"/>
                    <a:pt x="141923" y="144494"/>
                    <a:pt x="141923" y="147733"/>
                  </a:cubicBezTo>
                  <a:lnTo>
                    <a:pt x="141923" y="188595"/>
                  </a:lnTo>
                  <a:cubicBezTo>
                    <a:pt x="141923" y="199644"/>
                    <a:pt x="132874" y="208693"/>
                    <a:pt x="121825" y="208693"/>
                  </a:cubicBezTo>
                  <a:close/>
                  <a:moveTo>
                    <a:pt x="20098" y="81153"/>
                  </a:moveTo>
                  <a:cubicBezTo>
                    <a:pt x="16954" y="81153"/>
                    <a:pt x="14288" y="83725"/>
                    <a:pt x="14288" y="86963"/>
                  </a:cubicBezTo>
                  <a:lnTo>
                    <a:pt x="14288" y="121920"/>
                  </a:lnTo>
                  <a:cubicBezTo>
                    <a:pt x="14288" y="125063"/>
                    <a:pt x="16954" y="127730"/>
                    <a:pt x="20098" y="127730"/>
                  </a:cubicBezTo>
                  <a:lnTo>
                    <a:pt x="60960" y="127730"/>
                  </a:lnTo>
                  <a:cubicBezTo>
                    <a:pt x="72009" y="127730"/>
                    <a:pt x="81058" y="136779"/>
                    <a:pt x="81058" y="147828"/>
                  </a:cubicBezTo>
                  <a:lnTo>
                    <a:pt x="81058" y="188690"/>
                  </a:lnTo>
                  <a:cubicBezTo>
                    <a:pt x="81058" y="191929"/>
                    <a:pt x="83630" y="194501"/>
                    <a:pt x="86868" y="194501"/>
                  </a:cubicBezTo>
                  <a:lnTo>
                    <a:pt x="121825" y="194501"/>
                  </a:lnTo>
                  <a:cubicBezTo>
                    <a:pt x="125063" y="194501"/>
                    <a:pt x="127635" y="191929"/>
                    <a:pt x="127635" y="188690"/>
                  </a:cubicBezTo>
                  <a:lnTo>
                    <a:pt x="127635" y="147828"/>
                  </a:lnTo>
                  <a:cubicBezTo>
                    <a:pt x="127635" y="136779"/>
                    <a:pt x="136684" y="127730"/>
                    <a:pt x="147733" y="127730"/>
                  </a:cubicBezTo>
                  <a:lnTo>
                    <a:pt x="188500" y="127730"/>
                  </a:lnTo>
                  <a:cubicBezTo>
                    <a:pt x="191738" y="127730"/>
                    <a:pt x="194310" y="125158"/>
                    <a:pt x="194310" y="121920"/>
                  </a:cubicBezTo>
                  <a:lnTo>
                    <a:pt x="194310" y="86963"/>
                  </a:lnTo>
                  <a:cubicBezTo>
                    <a:pt x="194310" y="83820"/>
                    <a:pt x="191738" y="81153"/>
                    <a:pt x="188500" y="81153"/>
                  </a:cubicBezTo>
                  <a:lnTo>
                    <a:pt x="147733" y="81153"/>
                  </a:lnTo>
                  <a:cubicBezTo>
                    <a:pt x="136684" y="81153"/>
                    <a:pt x="127635" y="72104"/>
                    <a:pt x="127635" y="61055"/>
                  </a:cubicBezTo>
                  <a:lnTo>
                    <a:pt x="127635" y="20193"/>
                  </a:lnTo>
                  <a:cubicBezTo>
                    <a:pt x="127635" y="17050"/>
                    <a:pt x="125063" y="14383"/>
                    <a:pt x="121825" y="14383"/>
                  </a:cubicBezTo>
                  <a:lnTo>
                    <a:pt x="86868" y="14383"/>
                  </a:lnTo>
                  <a:cubicBezTo>
                    <a:pt x="83630" y="14383"/>
                    <a:pt x="81058" y="16955"/>
                    <a:pt x="81058" y="20193"/>
                  </a:cubicBezTo>
                  <a:lnTo>
                    <a:pt x="81058" y="61055"/>
                  </a:lnTo>
                  <a:cubicBezTo>
                    <a:pt x="81058" y="72104"/>
                    <a:pt x="72009" y="81153"/>
                    <a:pt x="60960" y="81153"/>
                  </a:cubicBezTo>
                  <a:lnTo>
                    <a:pt x="20098" y="81153"/>
                  </a:lnTo>
                  <a:close/>
                </a:path>
              </a:pathLst>
            </a:custGeom>
            <a:solidFill>
              <a:srgbClr val="0B2949"/>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sp>
          <p:nvSpPr>
            <p:cNvPr id="77" name="Freeform: Shape 1003">
              <a:extLst>
                <a:ext uri="{FF2B5EF4-FFF2-40B4-BE49-F238E27FC236}">
                  <a16:creationId xmlns:a16="http://schemas.microsoft.com/office/drawing/2014/main" id="{39111D99-710C-4E20-A2F9-191E1DEE7937}"/>
                </a:ext>
              </a:extLst>
            </p:cNvPr>
            <p:cNvSpPr/>
            <p:nvPr/>
          </p:nvSpPr>
          <p:spPr>
            <a:xfrm>
              <a:off x="10647574" y="1621451"/>
              <a:ext cx="336515" cy="484711"/>
            </a:xfrm>
            <a:custGeom>
              <a:avLst/>
              <a:gdLst>
                <a:gd name="connsiteX0" fmla="*/ 351568 w 406622"/>
                <a:gd name="connsiteY0" fmla="*/ 585692 h 585692"/>
                <a:gd name="connsiteX1" fmla="*/ 55054 w 406622"/>
                <a:gd name="connsiteY1" fmla="*/ 585692 h 585692"/>
                <a:gd name="connsiteX2" fmla="*/ 0 w 406622"/>
                <a:gd name="connsiteY2" fmla="*/ 528352 h 585692"/>
                <a:gd name="connsiteX3" fmla="*/ 0 w 406622"/>
                <a:gd name="connsiteY3" fmla="*/ 126968 h 585692"/>
                <a:gd name="connsiteX4" fmla="*/ 55054 w 406622"/>
                <a:gd name="connsiteY4" fmla="*/ 69628 h 585692"/>
                <a:gd name="connsiteX5" fmla="*/ 137541 w 406622"/>
                <a:gd name="connsiteY5" fmla="*/ 69628 h 585692"/>
                <a:gd name="connsiteX6" fmla="*/ 147542 w 406622"/>
                <a:gd name="connsiteY6" fmla="*/ 57436 h 585692"/>
                <a:gd name="connsiteX7" fmla="*/ 208026 w 406622"/>
                <a:gd name="connsiteY7" fmla="*/ 0 h 585692"/>
                <a:gd name="connsiteX8" fmla="*/ 268605 w 406622"/>
                <a:gd name="connsiteY8" fmla="*/ 57055 h 585692"/>
                <a:gd name="connsiteX9" fmla="*/ 280988 w 406622"/>
                <a:gd name="connsiteY9" fmla="*/ 69628 h 585692"/>
                <a:gd name="connsiteX10" fmla="*/ 351568 w 406622"/>
                <a:gd name="connsiteY10" fmla="*/ 69628 h 585692"/>
                <a:gd name="connsiteX11" fmla="*/ 406622 w 406622"/>
                <a:gd name="connsiteY11" fmla="*/ 126968 h 585692"/>
                <a:gd name="connsiteX12" fmla="*/ 406622 w 406622"/>
                <a:gd name="connsiteY12" fmla="*/ 528352 h 585692"/>
                <a:gd name="connsiteX13" fmla="*/ 351568 w 406622"/>
                <a:gd name="connsiteY13" fmla="*/ 585692 h 585692"/>
                <a:gd name="connsiteX14" fmla="*/ 55054 w 406622"/>
                <a:gd name="connsiteY14" fmla="*/ 83820 h 585692"/>
                <a:gd name="connsiteX15" fmla="*/ 14288 w 406622"/>
                <a:gd name="connsiteY15" fmla="*/ 126873 h 585692"/>
                <a:gd name="connsiteX16" fmla="*/ 14288 w 406622"/>
                <a:gd name="connsiteY16" fmla="*/ 528256 h 585692"/>
                <a:gd name="connsiteX17" fmla="*/ 55054 w 406622"/>
                <a:gd name="connsiteY17" fmla="*/ 571310 h 585692"/>
                <a:gd name="connsiteX18" fmla="*/ 351568 w 406622"/>
                <a:gd name="connsiteY18" fmla="*/ 571310 h 585692"/>
                <a:gd name="connsiteX19" fmla="*/ 392335 w 406622"/>
                <a:gd name="connsiteY19" fmla="*/ 528256 h 585692"/>
                <a:gd name="connsiteX20" fmla="*/ 392335 w 406622"/>
                <a:gd name="connsiteY20" fmla="*/ 126873 h 585692"/>
                <a:gd name="connsiteX21" fmla="*/ 351568 w 406622"/>
                <a:gd name="connsiteY21" fmla="*/ 83820 h 585692"/>
                <a:gd name="connsiteX22" fmla="*/ 274987 w 406622"/>
                <a:gd name="connsiteY22" fmla="*/ 83820 h 585692"/>
                <a:gd name="connsiteX23" fmla="*/ 254318 w 406622"/>
                <a:gd name="connsiteY23" fmla="*/ 62865 h 585692"/>
                <a:gd name="connsiteX24" fmla="*/ 254318 w 406622"/>
                <a:gd name="connsiteY24" fmla="*/ 59912 h 585692"/>
                <a:gd name="connsiteX25" fmla="*/ 208026 w 406622"/>
                <a:gd name="connsiteY25" fmla="*/ 14097 h 585692"/>
                <a:gd name="connsiteX26" fmla="*/ 161735 w 406622"/>
                <a:gd name="connsiteY26" fmla="*/ 59912 h 585692"/>
                <a:gd name="connsiteX27" fmla="*/ 161735 w 406622"/>
                <a:gd name="connsiteY27" fmla="*/ 62484 h 585692"/>
                <a:gd name="connsiteX28" fmla="*/ 144304 w 406622"/>
                <a:gd name="connsiteY28" fmla="*/ 83820 h 585692"/>
                <a:gd name="connsiteX29" fmla="*/ 55054 w 406622"/>
                <a:gd name="connsiteY29" fmla="*/ 83820 h 585692"/>
                <a:gd name="connsiteX30" fmla="*/ 350044 w 406622"/>
                <a:gd name="connsiteY30" fmla="*/ 554260 h 585692"/>
                <a:gd name="connsiteX31" fmla="*/ 54864 w 406622"/>
                <a:gd name="connsiteY31" fmla="*/ 554260 h 585692"/>
                <a:gd name="connsiteX32" fmla="*/ 30099 w 406622"/>
                <a:gd name="connsiteY32" fmla="*/ 531686 h 585692"/>
                <a:gd name="connsiteX33" fmla="*/ 30099 w 406622"/>
                <a:gd name="connsiteY33" fmla="*/ 126397 h 585692"/>
                <a:gd name="connsiteX34" fmla="*/ 53340 w 406622"/>
                <a:gd name="connsiteY34" fmla="*/ 102394 h 585692"/>
                <a:gd name="connsiteX35" fmla="*/ 120206 w 406622"/>
                <a:gd name="connsiteY35" fmla="*/ 102108 h 585692"/>
                <a:gd name="connsiteX36" fmla="*/ 121253 w 406622"/>
                <a:gd name="connsiteY36" fmla="*/ 108013 h 585692"/>
                <a:gd name="connsiteX37" fmla="*/ 154115 w 406622"/>
                <a:gd name="connsiteY37" fmla="*/ 139351 h 585692"/>
                <a:gd name="connsiteX38" fmla="*/ 268795 w 406622"/>
                <a:gd name="connsiteY38" fmla="*/ 139351 h 585692"/>
                <a:gd name="connsiteX39" fmla="*/ 301943 w 406622"/>
                <a:gd name="connsiteY39" fmla="*/ 107061 h 585692"/>
                <a:gd name="connsiteX40" fmla="*/ 302990 w 406622"/>
                <a:gd name="connsiteY40" fmla="*/ 101251 h 585692"/>
                <a:gd name="connsiteX41" fmla="*/ 349853 w 406622"/>
                <a:gd name="connsiteY41" fmla="*/ 101060 h 585692"/>
                <a:gd name="connsiteX42" fmla="*/ 373094 w 406622"/>
                <a:gd name="connsiteY42" fmla="*/ 125063 h 585692"/>
                <a:gd name="connsiteX43" fmla="*/ 373094 w 406622"/>
                <a:gd name="connsiteY43" fmla="*/ 530352 h 585692"/>
                <a:gd name="connsiteX44" fmla="*/ 350044 w 406622"/>
                <a:gd name="connsiteY44" fmla="*/ 554260 h 585692"/>
                <a:gd name="connsiteX45" fmla="*/ 108775 w 406622"/>
                <a:gd name="connsiteY45" fmla="*/ 116396 h 585692"/>
                <a:gd name="connsiteX46" fmla="*/ 53435 w 406622"/>
                <a:gd name="connsiteY46" fmla="*/ 116681 h 585692"/>
                <a:gd name="connsiteX47" fmla="*/ 44482 w 406622"/>
                <a:gd name="connsiteY47" fmla="*/ 126397 h 585692"/>
                <a:gd name="connsiteX48" fmla="*/ 44482 w 406622"/>
                <a:gd name="connsiteY48" fmla="*/ 531686 h 585692"/>
                <a:gd name="connsiteX49" fmla="*/ 54959 w 406622"/>
                <a:gd name="connsiteY49" fmla="*/ 539972 h 585692"/>
                <a:gd name="connsiteX50" fmla="*/ 350139 w 406622"/>
                <a:gd name="connsiteY50" fmla="*/ 539972 h 585692"/>
                <a:gd name="connsiteX51" fmla="*/ 358997 w 406622"/>
                <a:gd name="connsiteY51" fmla="*/ 530257 h 585692"/>
                <a:gd name="connsiteX52" fmla="*/ 358997 w 406622"/>
                <a:gd name="connsiteY52" fmla="*/ 124968 h 585692"/>
                <a:gd name="connsiteX53" fmla="*/ 350139 w 406622"/>
                <a:gd name="connsiteY53" fmla="*/ 115253 h 585692"/>
                <a:gd name="connsiteX54" fmla="*/ 314706 w 406622"/>
                <a:gd name="connsiteY54" fmla="*/ 115443 h 585692"/>
                <a:gd name="connsiteX55" fmla="*/ 268986 w 406622"/>
                <a:gd name="connsiteY55" fmla="*/ 153638 h 585692"/>
                <a:gd name="connsiteX56" fmla="*/ 154305 w 406622"/>
                <a:gd name="connsiteY56" fmla="*/ 153638 h 585692"/>
                <a:gd name="connsiteX57" fmla="*/ 108775 w 406622"/>
                <a:gd name="connsiteY57" fmla="*/ 116396 h 585692"/>
                <a:gd name="connsiteX58" fmla="*/ 205740 w 406622"/>
                <a:gd name="connsiteY58" fmla="*/ 82010 h 585692"/>
                <a:gd name="connsiteX59" fmla="*/ 176498 w 406622"/>
                <a:gd name="connsiteY59" fmla="*/ 52388 h 585692"/>
                <a:gd name="connsiteX60" fmla="*/ 205740 w 406622"/>
                <a:gd name="connsiteY60" fmla="*/ 22765 h 585692"/>
                <a:gd name="connsiteX61" fmla="*/ 234982 w 406622"/>
                <a:gd name="connsiteY61" fmla="*/ 52388 h 585692"/>
                <a:gd name="connsiteX62" fmla="*/ 205740 w 406622"/>
                <a:gd name="connsiteY62" fmla="*/ 82010 h 585692"/>
                <a:gd name="connsiteX63" fmla="*/ 205740 w 406622"/>
                <a:gd name="connsiteY63" fmla="*/ 36957 h 585692"/>
                <a:gd name="connsiteX64" fmla="*/ 190786 w 406622"/>
                <a:gd name="connsiteY64" fmla="*/ 52292 h 585692"/>
                <a:gd name="connsiteX65" fmla="*/ 205740 w 406622"/>
                <a:gd name="connsiteY65" fmla="*/ 67628 h 585692"/>
                <a:gd name="connsiteX66" fmla="*/ 220694 w 406622"/>
                <a:gd name="connsiteY66" fmla="*/ 52292 h 585692"/>
                <a:gd name="connsiteX67" fmla="*/ 205740 w 406622"/>
                <a:gd name="connsiteY67" fmla="*/ 36957 h 58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06622" h="585692">
                  <a:moveTo>
                    <a:pt x="351568" y="585692"/>
                  </a:moveTo>
                  <a:lnTo>
                    <a:pt x="55054" y="585692"/>
                  </a:lnTo>
                  <a:cubicBezTo>
                    <a:pt x="24670" y="585692"/>
                    <a:pt x="0" y="559975"/>
                    <a:pt x="0" y="528352"/>
                  </a:cubicBezTo>
                  <a:lnTo>
                    <a:pt x="0" y="126968"/>
                  </a:lnTo>
                  <a:cubicBezTo>
                    <a:pt x="0" y="95345"/>
                    <a:pt x="24670" y="69628"/>
                    <a:pt x="55054" y="69628"/>
                  </a:cubicBezTo>
                  <a:lnTo>
                    <a:pt x="137541" y="69628"/>
                  </a:lnTo>
                  <a:lnTo>
                    <a:pt x="147542" y="57436"/>
                  </a:lnTo>
                  <a:cubicBezTo>
                    <a:pt x="148971" y="25527"/>
                    <a:pt x="175546" y="0"/>
                    <a:pt x="208026" y="0"/>
                  </a:cubicBezTo>
                  <a:cubicBezTo>
                    <a:pt x="240411" y="0"/>
                    <a:pt x="266986" y="25337"/>
                    <a:pt x="268605" y="57055"/>
                  </a:cubicBezTo>
                  <a:lnTo>
                    <a:pt x="280988" y="69628"/>
                  </a:lnTo>
                  <a:lnTo>
                    <a:pt x="351568" y="69628"/>
                  </a:lnTo>
                  <a:cubicBezTo>
                    <a:pt x="381953" y="69628"/>
                    <a:pt x="406622" y="95345"/>
                    <a:pt x="406622" y="126968"/>
                  </a:cubicBezTo>
                  <a:lnTo>
                    <a:pt x="406622" y="528352"/>
                  </a:lnTo>
                  <a:cubicBezTo>
                    <a:pt x="406622" y="559975"/>
                    <a:pt x="381953" y="585692"/>
                    <a:pt x="351568" y="585692"/>
                  </a:cubicBezTo>
                  <a:close/>
                  <a:moveTo>
                    <a:pt x="55054" y="83820"/>
                  </a:moveTo>
                  <a:cubicBezTo>
                    <a:pt x="32575" y="83820"/>
                    <a:pt x="14288" y="103156"/>
                    <a:pt x="14288" y="126873"/>
                  </a:cubicBezTo>
                  <a:lnTo>
                    <a:pt x="14288" y="528256"/>
                  </a:lnTo>
                  <a:cubicBezTo>
                    <a:pt x="14288" y="551974"/>
                    <a:pt x="32575" y="571310"/>
                    <a:pt x="55054" y="571310"/>
                  </a:cubicBezTo>
                  <a:lnTo>
                    <a:pt x="351568" y="571310"/>
                  </a:lnTo>
                  <a:cubicBezTo>
                    <a:pt x="374047" y="571310"/>
                    <a:pt x="392335" y="551974"/>
                    <a:pt x="392335" y="528256"/>
                  </a:cubicBezTo>
                  <a:lnTo>
                    <a:pt x="392335" y="126873"/>
                  </a:lnTo>
                  <a:cubicBezTo>
                    <a:pt x="392335" y="103156"/>
                    <a:pt x="374047" y="83820"/>
                    <a:pt x="351568" y="83820"/>
                  </a:cubicBezTo>
                  <a:lnTo>
                    <a:pt x="274987" y="83820"/>
                  </a:lnTo>
                  <a:lnTo>
                    <a:pt x="254318" y="62865"/>
                  </a:lnTo>
                  <a:lnTo>
                    <a:pt x="254318" y="59912"/>
                  </a:lnTo>
                  <a:cubicBezTo>
                    <a:pt x="254318" y="34671"/>
                    <a:pt x="233553" y="14097"/>
                    <a:pt x="208026" y="14097"/>
                  </a:cubicBezTo>
                  <a:cubicBezTo>
                    <a:pt x="182499" y="14097"/>
                    <a:pt x="161735" y="34671"/>
                    <a:pt x="161735" y="59912"/>
                  </a:cubicBezTo>
                  <a:lnTo>
                    <a:pt x="161735" y="62484"/>
                  </a:lnTo>
                  <a:lnTo>
                    <a:pt x="144304" y="83820"/>
                  </a:lnTo>
                  <a:lnTo>
                    <a:pt x="55054" y="83820"/>
                  </a:lnTo>
                  <a:close/>
                  <a:moveTo>
                    <a:pt x="350044" y="554260"/>
                  </a:moveTo>
                  <a:lnTo>
                    <a:pt x="54864" y="554260"/>
                  </a:lnTo>
                  <a:cubicBezTo>
                    <a:pt x="41243" y="554260"/>
                    <a:pt x="30099" y="544163"/>
                    <a:pt x="30099" y="531686"/>
                  </a:cubicBezTo>
                  <a:lnTo>
                    <a:pt x="30099" y="126397"/>
                  </a:lnTo>
                  <a:cubicBezTo>
                    <a:pt x="30099" y="113157"/>
                    <a:pt x="40481" y="102394"/>
                    <a:pt x="53340" y="102394"/>
                  </a:cubicBezTo>
                  <a:lnTo>
                    <a:pt x="120206" y="102108"/>
                  </a:lnTo>
                  <a:lnTo>
                    <a:pt x="121253" y="108013"/>
                  </a:lnTo>
                  <a:cubicBezTo>
                    <a:pt x="123825" y="122110"/>
                    <a:pt x="139541" y="139351"/>
                    <a:pt x="154115" y="139351"/>
                  </a:cubicBezTo>
                  <a:lnTo>
                    <a:pt x="268795" y="139351"/>
                  </a:lnTo>
                  <a:cubicBezTo>
                    <a:pt x="283464" y="139351"/>
                    <a:pt x="299276" y="121634"/>
                    <a:pt x="301943" y="107061"/>
                  </a:cubicBezTo>
                  <a:lnTo>
                    <a:pt x="302990" y="101251"/>
                  </a:lnTo>
                  <a:lnTo>
                    <a:pt x="349853" y="101060"/>
                  </a:lnTo>
                  <a:cubicBezTo>
                    <a:pt x="362712" y="101060"/>
                    <a:pt x="373094" y="111824"/>
                    <a:pt x="373094" y="125063"/>
                  </a:cubicBezTo>
                  <a:lnTo>
                    <a:pt x="373094" y="530352"/>
                  </a:lnTo>
                  <a:cubicBezTo>
                    <a:pt x="373285" y="543497"/>
                    <a:pt x="362807" y="554260"/>
                    <a:pt x="350044" y="554260"/>
                  </a:cubicBezTo>
                  <a:close/>
                  <a:moveTo>
                    <a:pt x="108775" y="116396"/>
                  </a:moveTo>
                  <a:lnTo>
                    <a:pt x="53435" y="116681"/>
                  </a:lnTo>
                  <a:cubicBezTo>
                    <a:pt x="48482" y="116681"/>
                    <a:pt x="44482" y="121063"/>
                    <a:pt x="44482" y="126397"/>
                  </a:cubicBezTo>
                  <a:lnTo>
                    <a:pt x="44482" y="531686"/>
                  </a:lnTo>
                  <a:cubicBezTo>
                    <a:pt x="44482" y="536829"/>
                    <a:pt x="49911" y="539972"/>
                    <a:pt x="54959" y="539972"/>
                  </a:cubicBezTo>
                  <a:lnTo>
                    <a:pt x="350139" y="539972"/>
                  </a:lnTo>
                  <a:cubicBezTo>
                    <a:pt x="354997" y="539972"/>
                    <a:pt x="358997" y="535591"/>
                    <a:pt x="358997" y="530257"/>
                  </a:cubicBezTo>
                  <a:lnTo>
                    <a:pt x="358997" y="124968"/>
                  </a:lnTo>
                  <a:cubicBezTo>
                    <a:pt x="358997" y="119634"/>
                    <a:pt x="354997" y="115253"/>
                    <a:pt x="350139" y="115253"/>
                  </a:cubicBezTo>
                  <a:lnTo>
                    <a:pt x="314706" y="115443"/>
                  </a:lnTo>
                  <a:cubicBezTo>
                    <a:pt x="308419" y="134493"/>
                    <a:pt x="289274" y="153638"/>
                    <a:pt x="268986" y="153638"/>
                  </a:cubicBezTo>
                  <a:lnTo>
                    <a:pt x="154305" y="153638"/>
                  </a:lnTo>
                  <a:cubicBezTo>
                    <a:pt x="134017" y="153543"/>
                    <a:pt x="115062" y="134969"/>
                    <a:pt x="108775" y="116396"/>
                  </a:cubicBezTo>
                  <a:close/>
                  <a:moveTo>
                    <a:pt x="205740" y="82010"/>
                  </a:moveTo>
                  <a:cubicBezTo>
                    <a:pt x="189643" y="82010"/>
                    <a:pt x="176498" y="68675"/>
                    <a:pt x="176498" y="52388"/>
                  </a:cubicBezTo>
                  <a:cubicBezTo>
                    <a:pt x="176498" y="36100"/>
                    <a:pt x="189643" y="22765"/>
                    <a:pt x="205740" y="22765"/>
                  </a:cubicBezTo>
                  <a:cubicBezTo>
                    <a:pt x="221837" y="22765"/>
                    <a:pt x="234982" y="36100"/>
                    <a:pt x="234982" y="52388"/>
                  </a:cubicBezTo>
                  <a:cubicBezTo>
                    <a:pt x="234982" y="68675"/>
                    <a:pt x="221837" y="82010"/>
                    <a:pt x="205740" y="82010"/>
                  </a:cubicBezTo>
                  <a:close/>
                  <a:moveTo>
                    <a:pt x="205740" y="36957"/>
                  </a:moveTo>
                  <a:cubicBezTo>
                    <a:pt x="197453" y="36957"/>
                    <a:pt x="190786" y="43815"/>
                    <a:pt x="190786" y="52292"/>
                  </a:cubicBezTo>
                  <a:cubicBezTo>
                    <a:pt x="190786" y="60770"/>
                    <a:pt x="197548" y="67628"/>
                    <a:pt x="205740" y="67628"/>
                  </a:cubicBezTo>
                  <a:cubicBezTo>
                    <a:pt x="213931" y="67628"/>
                    <a:pt x="220694" y="60770"/>
                    <a:pt x="220694" y="52292"/>
                  </a:cubicBezTo>
                  <a:cubicBezTo>
                    <a:pt x="220694" y="43815"/>
                    <a:pt x="214027" y="36957"/>
                    <a:pt x="205740" y="36957"/>
                  </a:cubicBezTo>
                  <a:close/>
                </a:path>
              </a:pathLst>
            </a:custGeom>
            <a:solidFill>
              <a:srgbClr val="0B2949"/>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grpSp>
      <p:grpSp>
        <p:nvGrpSpPr>
          <p:cNvPr id="78" name="Graphic 1">
            <a:extLst>
              <a:ext uri="{FF2B5EF4-FFF2-40B4-BE49-F238E27FC236}">
                <a16:creationId xmlns:a16="http://schemas.microsoft.com/office/drawing/2014/main" id="{EA022376-5B20-4694-B3B1-725A6D5F0757}"/>
              </a:ext>
            </a:extLst>
          </p:cNvPr>
          <p:cNvGrpSpPr/>
          <p:nvPr/>
        </p:nvGrpSpPr>
        <p:grpSpPr>
          <a:xfrm>
            <a:off x="2408630" y="4787812"/>
            <a:ext cx="419520" cy="467526"/>
            <a:chOff x="2824352" y="2133980"/>
            <a:chExt cx="506920" cy="564927"/>
          </a:xfrm>
          <a:solidFill>
            <a:srgbClr val="0B2949"/>
          </a:solidFill>
        </p:grpSpPr>
        <p:sp>
          <p:nvSpPr>
            <p:cNvPr id="79" name="Freeform: Shape 824">
              <a:extLst>
                <a:ext uri="{FF2B5EF4-FFF2-40B4-BE49-F238E27FC236}">
                  <a16:creationId xmlns:a16="http://schemas.microsoft.com/office/drawing/2014/main" id="{41FF0D07-9F3E-404E-83EE-76CD358E43C7}"/>
                </a:ext>
              </a:extLst>
            </p:cNvPr>
            <p:cNvSpPr/>
            <p:nvPr/>
          </p:nvSpPr>
          <p:spPr>
            <a:xfrm>
              <a:off x="3069049" y="2472308"/>
              <a:ext cx="226694" cy="226599"/>
            </a:xfrm>
            <a:custGeom>
              <a:avLst/>
              <a:gdLst>
                <a:gd name="connsiteX0" fmla="*/ 96869 w 226694"/>
                <a:gd name="connsiteY0" fmla="*/ 226600 h 226599"/>
                <a:gd name="connsiteX1" fmla="*/ 5048 w 226694"/>
                <a:gd name="connsiteY1" fmla="*/ 188690 h 226599"/>
                <a:gd name="connsiteX2" fmla="*/ 0 w 226694"/>
                <a:gd name="connsiteY2" fmla="*/ 183642 h 226599"/>
                <a:gd name="connsiteX3" fmla="*/ 183642 w 226694"/>
                <a:gd name="connsiteY3" fmla="*/ 0 h 226599"/>
                <a:gd name="connsiteX4" fmla="*/ 188690 w 226694"/>
                <a:gd name="connsiteY4" fmla="*/ 5048 h 226599"/>
                <a:gd name="connsiteX5" fmla="*/ 226695 w 226694"/>
                <a:gd name="connsiteY5" fmla="*/ 96869 h 226599"/>
                <a:gd name="connsiteX6" fmla="*/ 188690 w 226694"/>
                <a:gd name="connsiteY6" fmla="*/ 188690 h 226599"/>
                <a:gd name="connsiteX7" fmla="*/ 188690 w 226694"/>
                <a:gd name="connsiteY7" fmla="*/ 188690 h 226599"/>
                <a:gd name="connsiteX8" fmla="*/ 96869 w 226694"/>
                <a:gd name="connsiteY8" fmla="*/ 226600 h 226599"/>
                <a:gd name="connsiteX9" fmla="*/ 20384 w 226694"/>
                <a:gd name="connsiteY9" fmla="*/ 183452 h 226599"/>
                <a:gd name="connsiteX10" fmla="*/ 178594 w 226694"/>
                <a:gd name="connsiteY10" fmla="*/ 178594 h 226599"/>
                <a:gd name="connsiteX11" fmla="*/ 212408 w 226694"/>
                <a:gd name="connsiteY11" fmla="*/ 96869 h 226599"/>
                <a:gd name="connsiteX12" fmla="*/ 183452 w 226694"/>
                <a:gd name="connsiteY12" fmla="*/ 20383 h 226599"/>
                <a:gd name="connsiteX13" fmla="*/ 20384 w 226694"/>
                <a:gd name="connsiteY13" fmla="*/ 183452 h 226599"/>
                <a:gd name="connsiteX14" fmla="*/ 183642 w 226694"/>
                <a:gd name="connsiteY14" fmla="*/ 183642 h 226599"/>
                <a:gd name="connsiteX15" fmla="*/ 183642 w 226694"/>
                <a:gd name="connsiteY15" fmla="*/ 183642 h 226599"/>
                <a:gd name="connsiteX16" fmla="*/ 183642 w 226694"/>
                <a:gd name="connsiteY16" fmla="*/ 183642 h 22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6694" h="226599">
                  <a:moveTo>
                    <a:pt x="96869" y="226600"/>
                  </a:moveTo>
                  <a:cubicBezTo>
                    <a:pt x="63627" y="226600"/>
                    <a:pt x="30385" y="213931"/>
                    <a:pt x="5048" y="188690"/>
                  </a:cubicBezTo>
                  <a:lnTo>
                    <a:pt x="0" y="183642"/>
                  </a:lnTo>
                  <a:lnTo>
                    <a:pt x="183642" y="0"/>
                  </a:lnTo>
                  <a:lnTo>
                    <a:pt x="188690" y="5048"/>
                  </a:lnTo>
                  <a:cubicBezTo>
                    <a:pt x="213170" y="29528"/>
                    <a:pt x="226695" y="62198"/>
                    <a:pt x="226695" y="96869"/>
                  </a:cubicBezTo>
                  <a:cubicBezTo>
                    <a:pt x="226695" y="131540"/>
                    <a:pt x="213170" y="164211"/>
                    <a:pt x="188690" y="188690"/>
                  </a:cubicBezTo>
                  <a:lnTo>
                    <a:pt x="188690" y="188690"/>
                  </a:lnTo>
                  <a:cubicBezTo>
                    <a:pt x="163354" y="214027"/>
                    <a:pt x="130112" y="226600"/>
                    <a:pt x="96869" y="226600"/>
                  </a:cubicBezTo>
                  <a:close/>
                  <a:moveTo>
                    <a:pt x="20384" y="183452"/>
                  </a:moveTo>
                  <a:cubicBezTo>
                    <a:pt x="65723" y="223552"/>
                    <a:pt x="135255" y="221837"/>
                    <a:pt x="178594" y="178594"/>
                  </a:cubicBezTo>
                  <a:cubicBezTo>
                    <a:pt x="200406" y="156781"/>
                    <a:pt x="212408" y="127730"/>
                    <a:pt x="212408" y="96869"/>
                  </a:cubicBezTo>
                  <a:cubicBezTo>
                    <a:pt x="212408" y="68390"/>
                    <a:pt x="202216" y="41529"/>
                    <a:pt x="183452" y="20383"/>
                  </a:cubicBezTo>
                  <a:lnTo>
                    <a:pt x="20384" y="183452"/>
                  </a:lnTo>
                  <a:close/>
                  <a:moveTo>
                    <a:pt x="183642" y="183642"/>
                  </a:moveTo>
                  <a:lnTo>
                    <a:pt x="183642" y="183642"/>
                  </a:lnTo>
                  <a:lnTo>
                    <a:pt x="183642" y="183642"/>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grpSp>
          <p:nvGrpSpPr>
            <p:cNvPr id="80" name="Graphic 1">
              <a:extLst>
                <a:ext uri="{FF2B5EF4-FFF2-40B4-BE49-F238E27FC236}">
                  <a16:creationId xmlns:a16="http://schemas.microsoft.com/office/drawing/2014/main" id="{EA022376-5B20-4694-B3B1-725A6D5F0757}"/>
                </a:ext>
              </a:extLst>
            </p:cNvPr>
            <p:cNvGrpSpPr/>
            <p:nvPr/>
          </p:nvGrpSpPr>
          <p:grpSpPr>
            <a:xfrm>
              <a:off x="2824352" y="2133980"/>
              <a:ext cx="506920" cy="532066"/>
              <a:chOff x="2824352" y="2133980"/>
              <a:chExt cx="506920" cy="532066"/>
            </a:xfrm>
            <a:grpFill/>
          </p:grpSpPr>
          <p:sp>
            <p:nvSpPr>
              <p:cNvPr id="81" name="Freeform: Shape 826">
                <a:extLst>
                  <a:ext uri="{FF2B5EF4-FFF2-40B4-BE49-F238E27FC236}">
                    <a16:creationId xmlns:a16="http://schemas.microsoft.com/office/drawing/2014/main" id="{14A50FD2-3AF2-41AF-9E72-C60E42F5226F}"/>
                  </a:ext>
                </a:extLst>
              </p:cNvPr>
              <p:cNvSpPr/>
              <p:nvPr/>
            </p:nvSpPr>
            <p:spPr>
              <a:xfrm>
                <a:off x="3036051" y="2439304"/>
                <a:ext cx="226832" cy="226742"/>
              </a:xfrm>
              <a:custGeom>
                <a:avLst/>
                <a:gdLst>
                  <a:gd name="connsiteX0" fmla="*/ 43095 w 226832"/>
                  <a:gd name="connsiteY0" fmla="*/ 226743 h 226742"/>
                  <a:gd name="connsiteX1" fmla="*/ 38047 w 226832"/>
                  <a:gd name="connsiteY1" fmla="*/ 221694 h 226742"/>
                  <a:gd name="connsiteX2" fmla="*/ 2995 w 226832"/>
                  <a:gd name="connsiteY2" fmla="*/ 157210 h 226742"/>
                  <a:gd name="connsiteX3" fmla="*/ 38142 w 226832"/>
                  <a:gd name="connsiteY3" fmla="*/ 38052 h 226742"/>
                  <a:gd name="connsiteX4" fmla="*/ 102150 w 226832"/>
                  <a:gd name="connsiteY4" fmla="*/ 3000 h 226742"/>
                  <a:gd name="connsiteX5" fmla="*/ 157395 w 226832"/>
                  <a:gd name="connsiteY5" fmla="*/ 3000 h 226742"/>
                  <a:gd name="connsiteX6" fmla="*/ 221784 w 226832"/>
                  <a:gd name="connsiteY6" fmla="*/ 38052 h 226742"/>
                  <a:gd name="connsiteX7" fmla="*/ 226832 w 226832"/>
                  <a:gd name="connsiteY7" fmla="*/ 43101 h 226742"/>
                  <a:gd name="connsiteX8" fmla="*/ 43095 w 226832"/>
                  <a:gd name="connsiteY8" fmla="*/ 226743 h 226742"/>
                  <a:gd name="connsiteX9" fmla="*/ 129677 w 226832"/>
                  <a:gd name="connsiteY9" fmla="*/ 14240 h 226742"/>
                  <a:gd name="connsiteX10" fmla="*/ 105198 w 226832"/>
                  <a:gd name="connsiteY10" fmla="*/ 16907 h 226742"/>
                  <a:gd name="connsiteX11" fmla="*/ 48238 w 226832"/>
                  <a:gd name="connsiteY11" fmla="*/ 48149 h 226742"/>
                  <a:gd name="connsiteX12" fmla="*/ 16996 w 226832"/>
                  <a:gd name="connsiteY12" fmla="*/ 154257 h 226742"/>
                  <a:gd name="connsiteX13" fmla="*/ 43285 w 226832"/>
                  <a:gd name="connsiteY13" fmla="*/ 206359 h 226742"/>
                  <a:gd name="connsiteX14" fmla="*/ 206449 w 226832"/>
                  <a:gd name="connsiteY14" fmla="*/ 43196 h 226742"/>
                  <a:gd name="connsiteX15" fmla="*/ 154347 w 226832"/>
                  <a:gd name="connsiteY15" fmla="*/ 16907 h 226742"/>
                  <a:gd name="connsiteX16" fmla="*/ 129677 w 226832"/>
                  <a:gd name="connsiteY16" fmla="*/ 14240 h 22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6832" h="226742">
                    <a:moveTo>
                      <a:pt x="43095" y="226743"/>
                    </a:moveTo>
                    <a:lnTo>
                      <a:pt x="38047" y="221694"/>
                    </a:lnTo>
                    <a:cubicBezTo>
                      <a:pt x="20140" y="203787"/>
                      <a:pt x="8043" y="181499"/>
                      <a:pt x="2995" y="157210"/>
                    </a:cubicBezTo>
                    <a:cubicBezTo>
                      <a:pt x="-6435" y="113871"/>
                      <a:pt x="6709" y="69294"/>
                      <a:pt x="38142" y="38052"/>
                    </a:cubicBezTo>
                    <a:cubicBezTo>
                      <a:pt x="55763" y="20431"/>
                      <a:pt x="77861" y="8239"/>
                      <a:pt x="102150" y="3000"/>
                    </a:cubicBezTo>
                    <a:cubicBezTo>
                      <a:pt x="120152" y="-1000"/>
                      <a:pt x="139297" y="-1000"/>
                      <a:pt x="157395" y="3000"/>
                    </a:cubicBezTo>
                    <a:cubicBezTo>
                      <a:pt x="181588" y="8049"/>
                      <a:pt x="203877" y="20241"/>
                      <a:pt x="221784" y="38052"/>
                    </a:cubicBezTo>
                    <a:lnTo>
                      <a:pt x="226832" y="43101"/>
                    </a:lnTo>
                    <a:lnTo>
                      <a:pt x="43095" y="226743"/>
                    </a:lnTo>
                    <a:close/>
                    <a:moveTo>
                      <a:pt x="129677" y="14240"/>
                    </a:moveTo>
                    <a:cubicBezTo>
                      <a:pt x="121390" y="14240"/>
                      <a:pt x="113199" y="15097"/>
                      <a:pt x="105198" y="16907"/>
                    </a:cubicBezTo>
                    <a:cubicBezTo>
                      <a:pt x="83576" y="21669"/>
                      <a:pt x="63955" y="32433"/>
                      <a:pt x="48238" y="48149"/>
                    </a:cubicBezTo>
                    <a:cubicBezTo>
                      <a:pt x="20330" y="76057"/>
                      <a:pt x="8614" y="115681"/>
                      <a:pt x="16996" y="154257"/>
                    </a:cubicBezTo>
                    <a:cubicBezTo>
                      <a:pt x="20997" y="173593"/>
                      <a:pt x="30046" y="191405"/>
                      <a:pt x="43285" y="206359"/>
                    </a:cubicBezTo>
                    <a:lnTo>
                      <a:pt x="206449" y="43196"/>
                    </a:lnTo>
                    <a:cubicBezTo>
                      <a:pt x="191494" y="29956"/>
                      <a:pt x="173683" y="20907"/>
                      <a:pt x="154347" y="16907"/>
                    </a:cubicBezTo>
                    <a:cubicBezTo>
                      <a:pt x="146251" y="15192"/>
                      <a:pt x="137964" y="14240"/>
                      <a:pt x="129677" y="1424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sp>
            <p:nvSpPr>
              <p:cNvPr id="82" name="Freeform: Shape 827">
                <a:extLst>
                  <a:ext uri="{FF2B5EF4-FFF2-40B4-BE49-F238E27FC236}">
                    <a16:creationId xmlns:a16="http://schemas.microsoft.com/office/drawing/2014/main" id="{60E454F3-9188-4EA6-A3D5-6E6408F048CE}"/>
                  </a:ext>
                </a:extLst>
              </p:cNvPr>
              <p:cNvSpPr/>
              <p:nvPr/>
            </p:nvSpPr>
            <p:spPr>
              <a:xfrm>
                <a:off x="2824352" y="2133980"/>
                <a:ext cx="506920" cy="507111"/>
              </a:xfrm>
              <a:custGeom>
                <a:avLst/>
                <a:gdLst>
                  <a:gd name="connsiteX0" fmla="*/ 135160 w 506920"/>
                  <a:gd name="connsiteY0" fmla="*/ 507111 h 507111"/>
                  <a:gd name="connsiteX1" fmla="*/ 135160 w 506920"/>
                  <a:gd name="connsiteY1" fmla="*/ 507111 h 507111"/>
                  <a:gd name="connsiteX2" fmla="*/ 48768 w 506920"/>
                  <a:gd name="connsiteY2" fmla="*/ 471297 h 507111"/>
                  <a:gd name="connsiteX3" fmla="*/ 35719 w 506920"/>
                  <a:gd name="connsiteY3" fmla="*/ 458343 h 507111"/>
                  <a:gd name="connsiteX4" fmla="*/ 35719 w 506920"/>
                  <a:gd name="connsiteY4" fmla="*/ 285560 h 507111"/>
                  <a:gd name="connsiteX5" fmla="*/ 285464 w 506920"/>
                  <a:gd name="connsiteY5" fmla="*/ 35814 h 507111"/>
                  <a:gd name="connsiteX6" fmla="*/ 371761 w 506920"/>
                  <a:gd name="connsiteY6" fmla="*/ 0 h 507111"/>
                  <a:gd name="connsiteX7" fmla="*/ 371856 w 506920"/>
                  <a:gd name="connsiteY7" fmla="*/ 0 h 507111"/>
                  <a:gd name="connsiteX8" fmla="*/ 458248 w 506920"/>
                  <a:gd name="connsiteY8" fmla="*/ 35814 h 507111"/>
                  <a:gd name="connsiteX9" fmla="*/ 471202 w 506920"/>
                  <a:gd name="connsiteY9" fmla="*/ 48768 h 507111"/>
                  <a:gd name="connsiteX10" fmla="*/ 471202 w 506920"/>
                  <a:gd name="connsiteY10" fmla="*/ 221647 h 507111"/>
                  <a:gd name="connsiteX11" fmla="*/ 369761 w 506920"/>
                  <a:gd name="connsiteY11" fmla="*/ 323088 h 507111"/>
                  <a:gd name="connsiteX12" fmla="*/ 365951 w 506920"/>
                  <a:gd name="connsiteY12" fmla="*/ 322231 h 507111"/>
                  <a:gd name="connsiteX13" fmla="*/ 316897 w 506920"/>
                  <a:gd name="connsiteY13" fmla="*/ 322231 h 507111"/>
                  <a:gd name="connsiteX14" fmla="*/ 259937 w 506920"/>
                  <a:gd name="connsiteY14" fmla="*/ 353473 h 507111"/>
                  <a:gd name="connsiteX15" fmla="*/ 228695 w 506920"/>
                  <a:gd name="connsiteY15" fmla="*/ 459581 h 507111"/>
                  <a:gd name="connsiteX16" fmla="*/ 229553 w 506920"/>
                  <a:gd name="connsiteY16" fmla="*/ 463391 h 507111"/>
                  <a:gd name="connsiteX17" fmla="*/ 221647 w 506920"/>
                  <a:gd name="connsiteY17" fmla="*/ 471297 h 507111"/>
                  <a:gd name="connsiteX18" fmla="*/ 135160 w 506920"/>
                  <a:gd name="connsiteY18" fmla="*/ 507111 h 507111"/>
                  <a:gd name="connsiteX19" fmla="*/ 371856 w 506920"/>
                  <a:gd name="connsiteY19" fmla="*/ 14288 h 507111"/>
                  <a:gd name="connsiteX20" fmla="*/ 371856 w 506920"/>
                  <a:gd name="connsiteY20" fmla="*/ 14288 h 507111"/>
                  <a:gd name="connsiteX21" fmla="*/ 295656 w 506920"/>
                  <a:gd name="connsiteY21" fmla="*/ 45911 h 507111"/>
                  <a:gd name="connsiteX22" fmla="*/ 45815 w 506920"/>
                  <a:gd name="connsiteY22" fmla="*/ 295656 h 507111"/>
                  <a:gd name="connsiteX23" fmla="*/ 45815 w 506920"/>
                  <a:gd name="connsiteY23" fmla="*/ 448247 h 507111"/>
                  <a:gd name="connsiteX24" fmla="*/ 58865 w 506920"/>
                  <a:gd name="connsiteY24" fmla="*/ 461200 h 507111"/>
                  <a:gd name="connsiteX25" fmla="*/ 135065 w 506920"/>
                  <a:gd name="connsiteY25" fmla="*/ 492824 h 507111"/>
                  <a:gd name="connsiteX26" fmla="*/ 135160 w 506920"/>
                  <a:gd name="connsiteY26" fmla="*/ 492824 h 507111"/>
                  <a:gd name="connsiteX27" fmla="*/ 211455 w 506920"/>
                  <a:gd name="connsiteY27" fmla="*/ 461200 h 507111"/>
                  <a:gd name="connsiteX28" fmla="*/ 213932 w 506920"/>
                  <a:gd name="connsiteY28" fmla="*/ 458724 h 507111"/>
                  <a:gd name="connsiteX29" fmla="*/ 249841 w 506920"/>
                  <a:gd name="connsiteY29" fmla="*/ 343281 h 507111"/>
                  <a:gd name="connsiteX30" fmla="*/ 313849 w 506920"/>
                  <a:gd name="connsiteY30" fmla="*/ 308229 h 507111"/>
                  <a:gd name="connsiteX31" fmla="*/ 365189 w 506920"/>
                  <a:gd name="connsiteY31" fmla="*/ 307467 h 507111"/>
                  <a:gd name="connsiteX32" fmla="*/ 461201 w 506920"/>
                  <a:gd name="connsiteY32" fmla="*/ 211455 h 507111"/>
                  <a:gd name="connsiteX33" fmla="*/ 461201 w 506920"/>
                  <a:gd name="connsiteY33" fmla="*/ 58769 h 507111"/>
                  <a:gd name="connsiteX34" fmla="*/ 448247 w 506920"/>
                  <a:gd name="connsiteY34" fmla="*/ 45815 h 507111"/>
                  <a:gd name="connsiteX35" fmla="*/ 371856 w 506920"/>
                  <a:gd name="connsiteY35" fmla="*/ 14288 h 50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6920" h="507111">
                    <a:moveTo>
                      <a:pt x="135160" y="507111"/>
                    </a:moveTo>
                    <a:cubicBezTo>
                      <a:pt x="135160" y="507111"/>
                      <a:pt x="135065" y="507111"/>
                      <a:pt x="135160" y="507111"/>
                    </a:cubicBezTo>
                    <a:cubicBezTo>
                      <a:pt x="102489" y="507111"/>
                      <a:pt x="71819" y="494348"/>
                      <a:pt x="48768" y="471297"/>
                    </a:cubicBezTo>
                    <a:lnTo>
                      <a:pt x="35719" y="458343"/>
                    </a:lnTo>
                    <a:cubicBezTo>
                      <a:pt x="-11906" y="410623"/>
                      <a:pt x="-11906" y="333089"/>
                      <a:pt x="35719" y="285560"/>
                    </a:cubicBezTo>
                    <a:lnTo>
                      <a:pt x="285464" y="35814"/>
                    </a:lnTo>
                    <a:cubicBezTo>
                      <a:pt x="308515" y="12764"/>
                      <a:pt x="339090" y="0"/>
                      <a:pt x="371761" y="0"/>
                    </a:cubicBezTo>
                    <a:cubicBezTo>
                      <a:pt x="371761" y="0"/>
                      <a:pt x="371761" y="0"/>
                      <a:pt x="371856" y="0"/>
                    </a:cubicBezTo>
                    <a:cubicBezTo>
                      <a:pt x="404527" y="0"/>
                      <a:pt x="435197" y="12668"/>
                      <a:pt x="458248" y="35814"/>
                    </a:cubicBezTo>
                    <a:lnTo>
                      <a:pt x="471202" y="48768"/>
                    </a:lnTo>
                    <a:cubicBezTo>
                      <a:pt x="518827" y="96393"/>
                      <a:pt x="518827" y="174022"/>
                      <a:pt x="471202" y="221647"/>
                    </a:cubicBezTo>
                    <a:lnTo>
                      <a:pt x="369761" y="323088"/>
                    </a:lnTo>
                    <a:lnTo>
                      <a:pt x="365951" y="322231"/>
                    </a:lnTo>
                    <a:cubicBezTo>
                      <a:pt x="349853" y="318707"/>
                      <a:pt x="332899" y="318707"/>
                      <a:pt x="316897" y="322231"/>
                    </a:cubicBezTo>
                    <a:cubicBezTo>
                      <a:pt x="295275" y="326993"/>
                      <a:pt x="275654" y="337757"/>
                      <a:pt x="259937" y="353473"/>
                    </a:cubicBezTo>
                    <a:cubicBezTo>
                      <a:pt x="232029" y="381381"/>
                      <a:pt x="220313" y="421005"/>
                      <a:pt x="228695" y="459581"/>
                    </a:cubicBezTo>
                    <a:lnTo>
                      <a:pt x="229553" y="463391"/>
                    </a:lnTo>
                    <a:lnTo>
                      <a:pt x="221647" y="471297"/>
                    </a:lnTo>
                    <a:cubicBezTo>
                      <a:pt x="198501" y="494348"/>
                      <a:pt x="167831" y="507111"/>
                      <a:pt x="135160" y="507111"/>
                    </a:cubicBezTo>
                    <a:close/>
                    <a:moveTo>
                      <a:pt x="371856" y="14288"/>
                    </a:moveTo>
                    <a:cubicBezTo>
                      <a:pt x="371856" y="14288"/>
                      <a:pt x="371761" y="14288"/>
                      <a:pt x="371856" y="14288"/>
                    </a:cubicBezTo>
                    <a:cubicBezTo>
                      <a:pt x="342995" y="14288"/>
                      <a:pt x="315944" y="25527"/>
                      <a:pt x="295656" y="45911"/>
                    </a:cubicBezTo>
                    <a:lnTo>
                      <a:pt x="45815" y="295656"/>
                    </a:lnTo>
                    <a:cubicBezTo>
                      <a:pt x="3810" y="337661"/>
                      <a:pt x="3810" y="406146"/>
                      <a:pt x="45815" y="448247"/>
                    </a:cubicBezTo>
                    <a:lnTo>
                      <a:pt x="58865" y="461200"/>
                    </a:lnTo>
                    <a:cubicBezTo>
                      <a:pt x="79248" y="481584"/>
                      <a:pt x="106299" y="492824"/>
                      <a:pt x="135065" y="492824"/>
                    </a:cubicBezTo>
                    <a:cubicBezTo>
                      <a:pt x="135065" y="492824"/>
                      <a:pt x="135065" y="492824"/>
                      <a:pt x="135160" y="492824"/>
                    </a:cubicBezTo>
                    <a:cubicBezTo>
                      <a:pt x="164021" y="492824"/>
                      <a:pt x="191072" y="481584"/>
                      <a:pt x="211455" y="461200"/>
                    </a:cubicBezTo>
                    <a:lnTo>
                      <a:pt x="213932" y="458724"/>
                    </a:lnTo>
                    <a:cubicBezTo>
                      <a:pt x="206026" y="416624"/>
                      <a:pt x="219361" y="373666"/>
                      <a:pt x="249841" y="343281"/>
                    </a:cubicBezTo>
                    <a:cubicBezTo>
                      <a:pt x="267462" y="325660"/>
                      <a:pt x="289560" y="313468"/>
                      <a:pt x="313849" y="308229"/>
                    </a:cubicBezTo>
                    <a:cubicBezTo>
                      <a:pt x="330613" y="304514"/>
                      <a:pt x="348234" y="304229"/>
                      <a:pt x="365189" y="307467"/>
                    </a:cubicBezTo>
                    <a:lnTo>
                      <a:pt x="461201" y="211455"/>
                    </a:lnTo>
                    <a:cubicBezTo>
                      <a:pt x="503301" y="169355"/>
                      <a:pt x="503301" y="100870"/>
                      <a:pt x="461201" y="58769"/>
                    </a:cubicBezTo>
                    <a:lnTo>
                      <a:pt x="448247" y="45815"/>
                    </a:lnTo>
                    <a:cubicBezTo>
                      <a:pt x="427768" y="25527"/>
                      <a:pt x="400622" y="14288"/>
                      <a:pt x="371856" y="14288"/>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sp>
            <p:nvSpPr>
              <p:cNvPr id="83" name="Freeform: Shape 828">
                <a:extLst>
                  <a:ext uri="{FF2B5EF4-FFF2-40B4-BE49-F238E27FC236}">
                    <a16:creationId xmlns:a16="http://schemas.microsoft.com/office/drawing/2014/main" id="{94D4564C-EED8-4EE3-9293-ABE60A84F59B}"/>
                  </a:ext>
                </a:extLst>
              </p:cNvPr>
              <p:cNvSpPr/>
              <p:nvPr/>
            </p:nvSpPr>
            <p:spPr>
              <a:xfrm>
                <a:off x="2982872" y="2292596"/>
                <a:ext cx="163877" cy="163806"/>
              </a:xfrm>
              <a:custGeom>
                <a:avLst/>
                <a:gdLst>
                  <a:gd name="connsiteX0" fmla="*/ 156758 w 163877"/>
                  <a:gd name="connsiteY0" fmla="*/ 163806 h 163806"/>
                  <a:gd name="connsiteX1" fmla="*/ 151709 w 163877"/>
                  <a:gd name="connsiteY1" fmla="*/ 161711 h 163806"/>
                  <a:gd name="connsiteX2" fmla="*/ 2072 w 163877"/>
                  <a:gd name="connsiteY2" fmla="*/ 12168 h 163806"/>
                  <a:gd name="connsiteX3" fmla="*/ 2072 w 163877"/>
                  <a:gd name="connsiteY3" fmla="*/ 2072 h 163806"/>
                  <a:gd name="connsiteX4" fmla="*/ 12168 w 163877"/>
                  <a:gd name="connsiteY4" fmla="*/ 2072 h 163806"/>
                  <a:gd name="connsiteX5" fmla="*/ 161806 w 163877"/>
                  <a:gd name="connsiteY5" fmla="*/ 151614 h 163806"/>
                  <a:gd name="connsiteX6" fmla="*/ 161806 w 163877"/>
                  <a:gd name="connsiteY6" fmla="*/ 161711 h 163806"/>
                  <a:gd name="connsiteX7" fmla="*/ 156758 w 163877"/>
                  <a:gd name="connsiteY7" fmla="*/ 163806 h 16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877" h="163806">
                    <a:moveTo>
                      <a:pt x="156758" y="163806"/>
                    </a:moveTo>
                    <a:cubicBezTo>
                      <a:pt x="154948" y="163806"/>
                      <a:pt x="153138" y="163140"/>
                      <a:pt x="151709" y="161711"/>
                    </a:cubicBezTo>
                    <a:lnTo>
                      <a:pt x="2072" y="12168"/>
                    </a:lnTo>
                    <a:cubicBezTo>
                      <a:pt x="-691" y="9406"/>
                      <a:pt x="-691" y="4834"/>
                      <a:pt x="2072" y="2072"/>
                    </a:cubicBezTo>
                    <a:cubicBezTo>
                      <a:pt x="4834" y="-691"/>
                      <a:pt x="9406" y="-691"/>
                      <a:pt x="12168" y="2072"/>
                    </a:cubicBezTo>
                    <a:lnTo>
                      <a:pt x="161806" y="151614"/>
                    </a:lnTo>
                    <a:cubicBezTo>
                      <a:pt x="164568" y="154376"/>
                      <a:pt x="164568" y="158949"/>
                      <a:pt x="161806" y="161711"/>
                    </a:cubicBezTo>
                    <a:cubicBezTo>
                      <a:pt x="160472" y="163140"/>
                      <a:pt x="158567" y="163806"/>
                      <a:pt x="156758" y="163806"/>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sp>
            <p:nvSpPr>
              <p:cNvPr id="84" name="Freeform: Shape 829">
                <a:extLst>
                  <a:ext uri="{FF2B5EF4-FFF2-40B4-BE49-F238E27FC236}">
                    <a16:creationId xmlns:a16="http://schemas.microsoft.com/office/drawing/2014/main" id="{200E4F73-AC07-48BB-9B0E-ACDE0DE0CCDD}"/>
                  </a:ext>
                </a:extLst>
              </p:cNvPr>
              <p:cNvSpPr/>
              <p:nvPr/>
            </p:nvSpPr>
            <p:spPr>
              <a:xfrm>
                <a:off x="3058191" y="2185615"/>
                <a:ext cx="196095" cy="118101"/>
              </a:xfrm>
              <a:custGeom>
                <a:avLst/>
                <a:gdLst>
                  <a:gd name="connsiteX0" fmla="*/ 10096 w 196095"/>
                  <a:gd name="connsiteY0" fmla="*/ 118101 h 118101"/>
                  <a:gd name="connsiteX1" fmla="*/ 0 w 196095"/>
                  <a:gd name="connsiteY1" fmla="*/ 108005 h 118101"/>
                  <a:gd name="connsiteX2" fmla="*/ 87725 w 196095"/>
                  <a:gd name="connsiteY2" fmla="*/ 20279 h 118101"/>
                  <a:gd name="connsiteX3" fmla="*/ 149352 w 196095"/>
                  <a:gd name="connsiteY3" fmla="*/ 1229 h 118101"/>
                  <a:gd name="connsiteX4" fmla="*/ 194024 w 196095"/>
                  <a:gd name="connsiteY4" fmla="*/ 23232 h 118101"/>
                  <a:gd name="connsiteX5" fmla="*/ 194024 w 196095"/>
                  <a:gd name="connsiteY5" fmla="*/ 33329 h 118101"/>
                  <a:gd name="connsiteX6" fmla="*/ 183928 w 196095"/>
                  <a:gd name="connsiteY6" fmla="*/ 33329 h 118101"/>
                  <a:gd name="connsiteX7" fmla="*/ 146876 w 196095"/>
                  <a:gd name="connsiteY7" fmla="*/ 15231 h 118101"/>
                  <a:gd name="connsiteX8" fmla="*/ 97822 w 196095"/>
                  <a:gd name="connsiteY8" fmla="*/ 30281 h 118101"/>
                  <a:gd name="connsiteX9" fmla="*/ 10096 w 196095"/>
                  <a:gd name="connsiteY9" fmla="*/ 118101 h 11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095" h="118101">
                    <a:moveTo>
                      <a:pt x="10096" y="118101"/>
                    </a:moveTo>
                    <a:lnTo>
                      <a:pt x="0" y="108005"/>
                    </a:lnTo>
                    <a:lnTo>
                      <a:pt x="87725" y="20279"/>
                    </a:lnTo>
                    <a:cubicBezTo>
                      <a:pt x="108776" y="-771"/>
                      <a:pt x="132874" y="-1723"/>
                      <a:pt x="149352" y="1229"/>
                    </a:cubicBezTo>
                    <a:cubicBezTo>
                      <a:pt x="169640" y="4849"/>
                      <a:pt x="186023" y="15326"/>
                      <a:pt x="194024" y="23232"/>
                    </a:cubicBezTo>
                    <a:cubicBezTo>
                      <a:pt x="196787" y="25994"/>
                      <a:pt x="196787" y="30566"/>
                      <a:pt x="194024" y="33329"/>
                    </a:cubicBezTo>
                    <a:cubicBezTo>
                      <a:pt x="191262" y="36091"/>
                      <a:pt x="186690" y="36091"/>
                      <a:pt x="183928" y="33329"/>
                    </a:cubicBezTo>
                    <a:cubicBezTo>
                      <a:pt x="176975" y="26375"/>
                      <a:pt x="162877" y="18089"/>
                      <a:pt x="146876" y="15231"/>
                    </a:cubicBezTo>
                    <a:cubicBezTo>
                      <a:pt x="127730" y="11897"/>
                      <a:pt x="111252" y="16946"/>
                      <a:pt x="97822" y="30281"/>
                    </a:cubicBezTo>
                    <a:lnTo>
                      <a:pt x="10096" y="118101"/>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sp>
            <p:nvSpPr>
              <p:cNvPr id="85" name="Freeform: Shape 830">
                <a:extLst>
                  <a:ext uri="{FF2B5EF4-FFF2-40B4-BE49-F238E27FC236}">
                    <a16:creationId xmlns:a16="http://schemas.microsoft.com/office/drawing/2014/main" id="{9055F4F2-229A-4F76-B2CA-5390B877FFC8}"/>
                  </a:ext>
                </a:extLst>
              </p:cNvPr>
              <p:cNvSpPr/>
              <p:nvPr/>
            </p:nvSpPr>
            <p:spPr>
              <a:xfrm>
                <a:off x="2892384" y="2368415"/>
                <a:ext cx="101012" cy="101036"/>
              </a:xfrm>
              <a:custGeom>
                <a:avLst/>
                <a:gdLst>
                  <a:gd name="connsiteX0" fmla="*/ 7120 w 101012"/>
                  <a:gd name="connsiteY0" fmla="*/ 101036 h 101036"/>
                  <a:gd name="connsiteX1" fmla="*/ 2072 w 101012"/>
                  <a:gd name="connsiteY1" fmla="*/ 98941 h 101036"/>
                  <a:gd name="connsiteX2" fmla="*/ 2072 w 101012"/>
                  <a:gd name="connsiteY2" fmla="*/ 88844 h 101036"/>
                  <a:gd name="connsiteX3" fmla="*/ 88844 w 101012"/>
                  <a:gd name="connsiteY3" fmla="*/ 2072 h 101036"/>
                  <a:gd name="connsiteX4" fmla="*/ 98941 w 101012"/>
                  <a:gd name="connsiteY4" fmla="*/ 2072 h 101036"/>
                  <a:gd name="connsiteX5" fmla="*/ 98941 w 101012"/>
                  <a:gd name="connsiteY5" fmla="*/ 12168 h 101036"/>
                  <a:gd name="connsiteX6" fmla="*/ 12168 w 101012"/>
                  <a:gd name="connsiteY6" fmla="*/ 98941 h 101036"/>
                  <a:gd name="connsiteX7" fmla="*/ 7120 w 101012"/>
                  <a:gd name="connsiteY7" fmla="*/ 101036 h 10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12" h="101036">
                    <a:moveTo>
                      <a:pt x="7120" y="101036"/>
                    </a:moveTo>
                    <a:cubicBezTo>
                      <a:pt x="5310" y="101036"/>
                      <a:pt x="3500" y="100370"/>
                      <a:pt x="2072" y="98941"/>
                    </a:cubicBezTo>
                    <a:cubicBezTo>
                      <a:pt x="-691" y="96179"/>
                      <a:pt x="-691" y="91607"/>
                      <a:pt x="2072" y="88844"/>
                    </a:cubicBezTo>
                    <a:lnTo>
                      <a:pt x="88844" y="2072"/>
                    </a:lnTo>
                    <a:cubicBezTo>
                      <a:pt x="91607" y="-691"/>
                      <a:pt x="96179" y="-691"/>
                      <a:pt x="98941" y="2072"/>
                    </a:cubicBezTo>
                    <a:cubicBezTo>
                      <a:pt x="101703" y="4834"/>
                      <a:pt x="101703" y="9406"/>
                      <a:pt x="98941" y="12168"/>
                    </a:cubicBezTo>
                    <a:lnTo>
                      <a:pt x="12168" y="98941"/>
                    </a:lnTo>
                    <a:cubicBezTo>
                      <a:pt x="10835" y="100370"/>
                      <a:pt x="9025" y="101036"/>
                      <a:pt x="7120" y="101036"/>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grpSp>
      </p:grpSp>
      <p:grpSp>
        <p:nvGrpSpPr>
          <p:cNvPr id="86" name="Graphic 1">
            <a:extLst>
              <a:ext uri="{FF2B5EF4-FFF2-40B4-BE49-F238E27FC236}">
                <a16:creationId xmlns:a16="http://schemas.microsoft.com/office/drawing/2014/main" id="{EA022376-5B20-4694-B3B1-725A6D5F0757}"/>
              </a:ext>
            </a:extLst>
          </p:cNvPr>
          <p:cNvGrpSpPr/>
          <p:nvPr/>
        </p:nvGrpSpPr>
        <p:grpSpPr>
          <a:xfrm>
            <a:off x="8504264" y="4780737"/>
            <a:ext cx="470364" cy="418574"/>
            <a:chOff x="7807356" y="154685"/>
            <a:chExt cx="568357" cy="505777"/>
          </a:xfrm>
          <a:solidFill>
            <a:srgbClr val="0B2949"/>
          </a:solidFill>
        </p:grpSpPr>
        <p:sp>
          <p:nvSpPr>
            <p:cNvPr id="87" name="Freeform: Shape 788">
              <a:extLst>
                <a:ext uri="{FF2B5EF4-FFF2-40B4-BE49-F238E27FC236}">
                  <a16:creationId xmlns:a16="http://schemas.microsoft.com/office/drawing/2014/main" id="{5EB12DED-46A4-407A-A215-4B0A2A751F84}"/>
                </a:ext>
              </a:extLst>
            </p:cNvPr>
            <p:cNvSpPr/>
            <p:nvPr/>
          </p:nvSpPr>
          <p:spPr>
            <a:xfrm>
              <a:off x="7807356" y="248602"/>
              <a:ext cx="568357" cy="411860"/>
            </a:xfrm>
            <a:custGeom>
              <a:avLst/>
              <a:gdLst>
                <a:gd name="connsiteX0" fmla="*/ 561213 w 568357"/>
                <a:gd name="connsiteY0" fmla="*/ 411861 h 411860"/>
                <a:gd name="connsiteX1" fmla="*/ 7144 w 568357"/>
                <a:gd name="connsiteY1" fmla="*/ 411861 h 411860"/>
                <a:gd name="connsiteX2" fmla="*/ 0 w 568357"/>
                <a:gd name="connsiteY2" fmla="*/ 404717 h 411860"/>
                <a:gd name="connsiteX3" fmla="*/ 0 w 568357"/>
                <a:gd name="connsiteY3" fmla="*/ 7144 h 411860"/>
                <a:gd name="connsiteX4" fmla="*/ 7144 w 568357"/>
                <a:gd name="connsiteY4" fmla="*/ 0 h 411860"/>
                <a:gd name="connsiteX5" fmla="*/ 561213 w 568357"/>
                <a:gd name="connsiteY5" fmla="*/ 0 h 411860"/>
                <a:gd name="connsiteX6" fmla="*/ 568357 w 568357"/>
                <a:gd name="connsiteY6" fmla="*/ 7144 h 411860"/>
                <a:gd name="connsiteX7" fmla="*/ 568357 w 568357"/>
                <a:gd name="connsiteY7" fmla="*/ 404717 h 411860"/>
                <a:gd name="connsiteX8" fmla="*/ 561213 w 568357"/>
                <a:gd name="connsiteY8" fmla="*/ 411861 h 411860"/>
                <a:gd name="connsiteX9" fmla="*/ 14288 w 568357"/>
                <a:gd name="connsiteY9" fmla="*/ 397574 h 411860"/>
                <a:gd name="connsiteX10" fmla="*/ 554070 w 568357"/>
                <a:gd name="connsiteY10" fmla="*/ 397574 h 411860"/>
                <a:gd name="connsiteX11" fmla="*/ 554070 w 568357"/>
                <a:gd name="connsiteY11" fmla="*/ 14288 h 411860"/>
                <a:gd name="connsiteX12" fmla="*/ 14288 w 568357"/>
                <a:gd name="connsiteY12" fmla="*/ 14288 h 411860"/>
                <a:gd name="connsiteX13" fmla="*/ 14288 w 568357"/>
                <a:gd name="connsiteY13" fmla="*/ 397574 h 41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8357" h="411860">
                  <a:moveTo>
                    <a:pt x="561213" y="411861"/>
                  </a:moveTo>
                  <a:lnTo>
                    <a:pt x="7144" y="411861"/>
                  </a:lnTo>
                  <a:cubicBezTo>
                    <a:pt x="3239" y="411861"/>
                    <a:pt x="0" y="408623"/>
                    <a:pt x="0" y="404717"/>
                  </a:cubicBezTo>
                  <a:lnTo>
                    <a:pt x="0" y="7144"/>
                  </a:lnTo>
                  <a:cubicBezTo>
                    <a:pt x="0" y="3238"/>
                    <a:pt x="3239" y="0"/>
                    <a:pt x="7144" y="0"/>
                  </a:cubicBezTo>
                  <a:lnTo>
                    <a:pt x="561213" y="0"/>
                  </a:lnTo>
                  <a:cubicBezTo>
                    <a:pt x="565118" y="0"/>
                    <a:pt x="568357" y="3238"/>
                    <a:pt x="568357" y="7144"/>
                  </a:cubicBezTo>
                  <a:lnTo>
                    <a:pt x="568357" y="404717"/>
                  </a:lnTo>
                  <a:cubicBezTo>
                    <a:pt x="568357" y="408623"/>
                    <a:pt x="565214" y="411861"/>
                    <a:pt x="561213" y="411861"/>
                  </a:cubicBezTo>
                  <a:close/>
                  <a:moveTo>
                    <a:pt x="14288" y="397574"/>
                  </a:moveTo>
                  <a:lnTo>
                    <a:pt x="554070" y="397574"/>
                  </a:lnTo>
                  <a:lnTo>
                    <a:pt x="554070" y="14288"/>
                  </a:lnTo>
                  <a:lnTo>
                    <a:pt x="14288" y="14288"/>
                  </a:lnTo>
                  <a:lnTo>
                    <a:pt x="14288" y="397574"/>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sp>
          <p:nvSpPr>
            <p:cNvPr id="88" name="Freeform: Shape 789">
              <a:extLst>
                <a:ext uri="{FF2B5EF4-FFF2-40B4-BE49-F238E27FC236}">
                  <a16:creationId xmlns:a16="http://schemas.microsoft.com/office/drawing/2014/main" id="{4AF698C3-B1C8-46D8-B892-23E3B9D2ABAE}"/>
                </a:ext>
              </a:extLst>
            </p:cNvPr>
            <p:cNvSpPr/>
            <p:nvPr/>
          </p:nvSpPr>
          <p:spPr>
            <a:xfrm>
              <a:off x="7949945" y="312991"/>
              <a:ext cx="283082" cy="283083"/>
            </a:xfrm>
            <a:custGeom>
              <a:avLst/>
              <a:gdLst>
                <a:gd name="connsiteX0" fmla="*/ 141541 w 283082"/>
                <a:gd name="connsiteY0" fmla="*/ 283083 h 283083"/>
                <a:gd name="connsiteX1" fmla="*/ 0 w 283082"/>
                <a:gd name="connsiteY1" fmla="*/ 141542 h 283083"/>
                <a:gd name="connsiteX2" fmla="*/ 141541 w 283082"/>
                <a:gd name="connsiteY2" fmla="*/ 0 h 283083"/>
                <a:gd name="connsiteX3" fmla="*/ 283083 w 283082"/>
                <a:gd name="connsiteY3" fmla="*/ 141542 h 283083"/>
                <a:gd name="connsiteX4" fmla="*/ 141541 w 283082"/>
                <a:gd name="connsiteY4" fmla="*/ 283083 h 283083"/>
                <a:gd name="connsiteX5" fmla="*/ 141541 w 283082"/>
                <a:gd name="connsiteY5" fmla="*/ 14288 h 283083"/>
                <a:gd name="connsiteX6" fmla="*/ 14288 w 283082"/>
                <a:gd name="connsiteY6" fmla="*/ 141542 h 283083"/>
                <a:gd name="connsiteX7" fmla="*/ 141541 w 283082"/>
                <a:gd name="connsiteY7" fmla="*/ 268796 h 283083"/>
                <a:gd name="connsiteX8" fmla="*/ 268795 w 283082"/>
                <a:gd name="connsiteY8" fmla="*/ 141542 h 283083"/>
                <a:gd name="connsiteX9" fmla="*/ 141541 w 283082"/>
                <a:gd name="connsiteY9" fmla="*/ 14288 h 28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082" h="283083">
                  <a:moveTo>
                    <a:pt x="141541" y="283083"/>
                  </a:moveTo>
                  <a:cubicBezTo>
                    <a:pt x="63532" y="283083"/>
                    <a:pt x="0" y="219551"/>
                    <a:pt x="0" y="141542"/>
                  </a:cubicBezTo>
                  <a:cubicBezTo>
                    <a:pt x="0" y="63532"/>
                    <a:pt x="63532" y="0"/>
                    <a:pt x="141541" y="0"/>
                  </a:cubicBezTo>
                  <a:cubicBezTo>
                    <a:pt x="219551" y="0"/>
                    <a:pt x="283083" y="63532"/>
                    <a:pt x="283083" y="141542"/>
                  </a:cubicBezTo>
                  <a:cubicBezTo>
                    <a:pt x="283083" y="219551"/>
                    <a:pt x="219646" y="283083"/>
                    <a:pt x="141541" y="283083"/>
                  </a:cubicBezTo>
                  <a:close/>
                  <a:moveTo>
                    <a:pt x="141541" y="14288"/>
                  </a:moveTo>
                  <a:cubicBezTo>
                    <a:pt x="71342" y="14288"/>
                    <a:pt x="14288" y="71342"/>
                    <a:pt x="14288" y="141542"/>
                  </a:cubicBezTo>
                  <a:cubicBezTo>
                    <a:pt x="14288" y="211741"/>
                    <a:pt x="71342" y="268796"/>
                    <a:pt x="141541" y="268796"/>
                  </a:cubicBezTo>
                  <a:cubicBezTo>
                    <a:pt x="211741" y="268796"/>
                    <a:pt x="268795" y="211741"/>
                    <a:pt x="268795" y="141542"/>
                  </a:cubicBezTo>
                  <a:cubicBezTo>
                    <a:pt x="268795" y="71342"/>
                    <a:pt x="211741" y="14288"/>
                    <a:pt x="141541" y="14288"/>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sp>
          <p:nvSpPr>
            <p:cNvPr id="89" name="Freeform: Shape 790">
              <a:extLst>
                <a:ext uri="{FF2B5EF4-FFF2-40B4-BE49-F238E27FC236}">
                  <a16:creationId xmlns:a16="http://schemas.microsoft.com/office/drawing/2014/main" id="{4866E299-6836-49CE-8B68-75EBD47D842B}"/>
                </a:ext>
              </a:extLst>
            </p:cNvPr>
            <p:cNvSpPr/>
            <p:nvPr/>
          </p:nvSpPr>
          <p:spPr>
            <a:xfrm>
              <a:off x="8010524" y="373570"/>
              <a:ext cx="161925" cy="161925"/>
            </a:xfrm>
            <a:custGeom>
              <a:avLst/>
              <a:gdLst>
                <a:gd name="connsiteX0" fmla="*/ 102584 w 161925"/>
                <a:gd name="connsiteY0" fmla="*/ 161925 h 161925"/>
                <a:gd name="connsiteX1" fmla="*/ 59341 w 161925"/>
                <a:gd name="connsiteY1" fmla="*/ 161925 h 161925"/>
                <a:gd name="connsiteX2" fmla="*/ 52197 w 161925"/>
                <a:gd name="connsiteY2" fmla="*/ 154781 h 161925"/>
                <a:gd name="connsiteX3" fmla="*/ 52197 w 161925"/>
                <a:gd name="connsiteY3" fmla="*/ 109728 h 161925"/>
                <a:gd name="connsiteX4" fmla="*/ 7144 w 161925"/>
                <a:gd name="connsiteY4" fmla="*/ 109728 h 161925"/>
                <a:gd name="connsiteX5" fmla="*/ 0 w 161925"/>
                <a:gd name="connsiteY5" fmla="*/ 102584 h 161925"/>
                <a:gd name="connsiteX6" fmla="*/ 0 w 161925"/>
                <a:gd name="connsiteY6" fmla="*/ 59341 h 161925"/>
                <a:gd name="connsiteX7" fmla="*/ 7144 w 161925"/>
                <a:gd name="connsiteY7" fmla="*/ 52197 h 161925"/>
                <a:gd name="connsiteX8" fmla="*/ 52197 w 161925"/>
                <a:gd name="connsiteY8" fmla="*/ 52197 h 161925"/>
                <a:gd name="connsiteX9" fmla="*/ 52197 w 161925"/>
                <a:gd name="connsiteY9" fmla="*/ 7144 h 161925"/>
                <a:gd name="connsiteX10" fmla="*/ 59341 w 161925"/>
                <a:gd name="connsiteY10" fmla="*/ 0 h 161925"/>
                <a:gd name="connsiteX11" fmla="*/ 102584 w 161925"/>
                <a:gd name="connsiteY11" fmla="*/ 0 h 161925"/>
                <a:gd name="connsiteX12" fmla="*/ 109728 w 161925"/>
                <a:gd name="connsiteY12" fmla="*/ 7144 h 161925"/>
                <a:gd name="connsiteX13" fmla="*/ 109728 w 161925"/>
                <a:gd name="connsiteY13" fmla="*/ 52197 h 161925"/>
                <a:gd name="connsiteX14" fmla="*/ 154781 w 161925"/>
                <a:gd name="connsiteY14" fmla="*/ 52197 h 161925"/>
                <a:gd name="connsiteX15" fmla="*/ 161925 w 161925"/>
                <a:gd name="connsiteY15" fmla="*/ 59341 h 161925"/>
                <a:gd name="connsiteX16" fmla="*/ 161925 w 161925"/>
                <a:gd name="connsiteY16" fmla="*/ 102584 h 161925"/>
                <a:gd name="connsiteX17" fmla="*/ 154781 w 161925"/>
                <a:gd name="connsiteY17" fmla="*/ 109728 h 161925"/>
                <a:gd name="connsiteX18" fmla="*/ 109728 w 161925"/>
                <a:gd name="connsiteY18" fmla="*/ 109728 h 161925"/>
                <a:gd name="connsiteX19" fmla="*/ 109728 w 161925"/>
                <a:gd name="connsiteY19" fmla="*/ 154781 h 161925"/>
                <a:gd name="connsiteX20" fmla="*/ 102584 w 161925"/>
                <a:gd name="connsiteY20" fmla="*/ 161925 h 161925"/>
                <a:gd name="connsiteX21" fmla="*/ 66484 w 161925"/>
                <a:gd name="connsiteY21" fmla="*/ 147638 h 161925"/>
                <a:gd name="connsiteX22" fmla="*/ 95441 w 161925"/>
                <a:gd name="connsiteY22" fmla="*/ 147638 h 161925"/>
                <a:gd name="connsiteX23" fmla="*/ 95441 w 161925"/>
                <a:gd name="connsiteY23" fmla="*/ 102584 h 161925"/>
                <a:gd name="connsiteX24" fmla="*/ 102584 w 161925"/>
                <a:gd name="connsiteY24" fmla="*/ 95441 h 161925"/>
                <a:gd name="connsiteX25" fmla="*/ 147638 w 161925"/>
                <a:gd name="connsiteY25" fmla="*/ 95441 h 161925"/>
                <a:gd name="connsiteX26" fmla="*/ 147638 w 161925"/>
                <a:gd name="connsiteY26" fmla="*/ 66485 h 161925"/>
                <a:gd name="connsiteX27" fmla="*/ 102584 w 161925"/>
                <a:gd name="connsiteY27" fmla="*/ 66485 h 161925"/>
                <a:gd name="connsiteX28" fmla="*/ 95441 w 161925"/>
                <a:gd name="connsiteY28" fmla="*/ 59341 h 161925"/>
                <a:gd name="connsiteX29" fmla="*/ 95441 w 161925"/>
                <a:gd name="connsiteY29" fmla="*/ 14288 h 161925"/>
                <a:gd name="connsiteX30" fmla="*/ 66484 w 161925"/>
                <a:gd name="connsiteY30" fmla="*/ 14288 h 161925"/>
                <a:gd name="connsiteX31" fmla="*/ 66484 w 161925"/>
                <a:gd name="connsiteY31" fmla="*/ 59341 h 161925"/>
                <a:gd name="connsiteX32" fmla="*/ 59341 w 161925"/>
                <a:gd name="connsiteY32" fmla="*/ 66485 h 161925"/>
                <a:gd name="connsiteX33" fmla="*/ 14288 w 161925"/>
                <a:gd name="connsiteY33" fmla="*/ 66485 h 161925"/>
                <a:gd name="connsiteX34" fmla="*/ 14288 w 161925"/>
                <a:gd name="connsiteY34" fmla="*/ 95441 h 161925"/>
                <a:gd name="connsiteX35" fmla="*/ 59341 w 161925"/>
                <a:gd name="connsiteY35" fmla="*/ 95441 h 161925"/>
                <a:gd name="connsiteX36" fmla="*/ 66484 w 161925"/>
                <a:gd name="connsiteY36" fmla="*/ 102584 h 161925"/>
                <a:gd name="connsiteX37" fmla="*/ 66484 w 161925"/>
                <a:gd name="connsiteY37" fmla="*/ 14763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1925" h="161925">
                  <a:moveTo>
                    <a:pt x="102584" y="161925"/>
                  </a:moveTo>
                  <a:lnTo>
                    <a:pt x="59341" y="161925"/>
                  </a:lnTo>
                  <a:cubicBezTo>
                    <a:pt x="55436" y="161925"/>
                    <a:pt x="52197" y="158687"/>
                    <a:pt x="52197" y="154781"/>
                  </a:cubicBezTo>
                  <a:lnTo>
                    <a:pt x="52197" y="109728"/>
                  </a:lnTo>
                  <a:lnTo>
                    <a:pt x="7144" y="109728"/>
                  </a:lnTo>
                  <a:cubicBezTo>
                    <a:pt x="3239" y="109728"/>
                    <a:pt x="0" y="106490"/>
                    <a:pt x="0" y="102584"/>
                  </a:cubicBezTo>
                  <a:lnTo>
                    <a:pt x="0" y="59341"/>
                  </a:lnTo>
                  <a:cubicBezTo>
                    <a:pt x="0" y="55436"/>
                    <a:pt x="3239" y="52197"/>
                    <a:pt x="7144" y="52197"/>
                  </a:cubicBezTo>
                  <a:lnTo>
                    <a:pt x="52197" y="52197"/>
                  </a:lnTo>
                  <a:lnTo>
                    <a:pt x="52197" y="7144"/>
                  </a:lnTo>
                  <a:cubicBezTo>
                    <a:pt x="52197" y="3239"/>
                    <a:pt x="55436" y="0"/>
                    <a:pt x="59341" y="0"/>
                  </a:cubicBezTo>
                  <a:lnTo>
                    <a:pt x="102584" y="0"/>
                  </a:lnTo>
                  <a:cubicBezTo>
                    <a:pt x="106489" y="0"/>
                    <a:pt x="109728" y="3239"/>
                    <a:pt x="109728" y="7144"/>
                  </a:cubicBezTo>
                  <a:lnTo>
                    <a:pt x="109728" y="52197"/>
                  </a:lnTo>
                  <a:lnTo>
                    <a:pt x="154781" y="52197"/>
                  </a:lnTo>
                  <a:cubicBezTo>
                    <a:pt x="158686" y="52197"/>
                    <a:pt x="161925" y="55436"/>
                    <a:pt x="161925" y="59341"/>
                  </a:cubicBezTo>
                  <a:lnTo>
                    <a:pt x="161925" y="102584"/>
                  </a:lnTo>
                  <a:cubicBezTo>
                    <a:pt x="161925" y="106490"/>
                    <a:pt x="158686" y="109728"/>
                    <a:pt x="154781" y="109728"/>
                  </a:cubicBezTo>
                  <a:lnTo>
                    <a:pt x="109728" y="109728"/>
                  </a:lnTo>
                  <a:lnTo>
                    <a:pt x="109728" y="154781"/>
                  </a:lnTo>
                  <a:cubicBezTo>
                    <a:pt x="109728" y="158782"/>
                    <a:pt x="106585" y="161925"/>
                    <a:pt x="102584" y="161925"/>
                  </a:cubicBezTo>
                  <a:close/>
                  <a:moveTo>
                    <a:pt x="66484" y="147638"/>
                  </a:moveTo>
                  <a:lnTo>
                    <a:pt x="95441" y="147638"/>
                  </a:lnTo>
                  <a:lnTo>
                    <a:pt x="95441" y="102584"/>
                  </a:lnTo>
                  <a:cubicBezTo>
                    <a:pt x="95441" y="98679"/>
                    <a:pt x="98679" y="95441"/>
                    <a:pt x="102584" y="95441"/>
                  </a:cubicBezTo>
                  <a:lnTo>
                    <a:pt x="147638" y="95441"/>
                  </a:lnTo>
                  <a:lnTo>
                    <a:pt x="147638" y="66485"/>
                  </a:lnTo>
                  <a:lnTo>
                    <a:pt x="102584" y="66485"/>
                  </a:lnTo>
                  <a:cubicBezTo>
                    <a:pt x="98679" y="66485"/>
                    <a:pt x="95441" y="63246"/>
                    <a:pt x="95441" y="59341"/>
                  </a:cubicBezTo>
                  <a:lnTo>
                    <a:pt x="95441" y="14288"/>
                  </a:lnTo>
                  <a:lnTo>
                    <a:pt x="66484" y="14288"/>
                  </a:lnTo>
                  <a:lnTo>
                    <a:pt x="66484" y="59341"/>
                  </a:lnTo>
                  <a:cubicBezTo>
                    <a:pt x="66484" y="63246"/>
                    <a:pt x="63246" y="66485"/>
                    <a:pt x="59341" y="66485"/>
                  </a:cubicBezTo>
                  <a:lnTo>
                    <a:pt x="14288" y="66485"/>
                  </a:lnTo>
                  <a:lnTo>
                    <a:pt x="14288" y="95441"/>
                  </a:lnTo>
                  <a:lnTo>
                    <a:pt x="59341" y="95441"/>
                  </a:lnTo>
                  <a:cubicBezTo>
                    <a:pt x="63246" y="95441"/>
                    <a:pt x="66484" y="98679"/>
                    <a:pt x="66484" y="102584"/>
                  </a:cubicBezTo>
                  <a:lnTo>
                    <a:pt x="66484" y="14763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sp>
          <p:nvSpPr>
            <p:cNvPr id="90" name="Freeform: Shape 791">
              <a:extLst>
                <a:ext uri="{FF2B5EF4-FFF2-40B4-BE49-F238E27FC236}">
                  <a16:creationId xmlns:a16="http://schemas.microsoft.com/office/drawing/2014/main" id="{0F341728-FCF3-4C01-A2EE-A98D9B71CE74}"/>
                </a:ext>
              </a:extLst>
            </p:cNvPr>
            <p:cNvSpPr/>
            <p:nvPr/>
          </p:nvSpPr>
          <p:spPr>
            <a:xfrm>
              <a:off x="7900129" y="225361"/>
              <a:ext cx="60960" cy="37528"/>
            </a:xfrm>
            <a:custGeom>
              <a:avLst/>
              <a:gdLst>
                <a:gd name="connsiteX0" fmla="*/ 53816 w 60960"/>
                <a:gd name="connsiteY0" fmla="*/ 37529 h 37528"/>
                <a:gd name="connsiteX1" fmla="*/ 7144 w 60960"/>
                <a:gd name="connsiteY1" fmla="*/ 37529 h 37528"/>
                <a:gd name="connsiteX2" fmla="*/ 0 w 60960"/>
                <a:gd name="connsiteY2" fmla="*/ 30385 h 37528"/>
                <a:gd name="connsiteX3" fmla="*/ 30480 w 60960"/>
                <a:gd name="connsiteY3" fmla="*/ 0 h 37528"/>
                <a:gd name="connsiteX4" fmla="*/ 60960 w 60960"/>
                <a:gd name="connsiteY4" fmla="*/ 30385 h 37528"/>
                <a:gd name="connsiteX5" fmla="*/ 53816 w 60960"/>
                <a:gd name="connsiteY5" fmla="*/ 37529 h 37528"/>
                <a:gd name="connsiteX6" fmla="*/ 16003 w 60960"/>
                <a:gd name="connsiteY6" fmla="*/ 23241 h 37528"/>
                <a:gd name="connsiteX7" fmla="*/ 45054 w 60960"/>
                <a:gd name="connsiteY7" fmla="*/ 23241 h 37528"/>
                <a:gd name="connsiteX8" fmla="*/ 30575 w 60960"/>
                <a:gd name="connsiteY8" fmla="*/ 14288 h 37528"/>
                <a:gd name="connsiteX9" fmla="*/ 16003 w 60960"/>
                <a:gd name="connsiteY9" fmla="*/ 23241 h 3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 h="37528">
                  <a:moveTo>
                    <a:pt x="53816" y="37529"/>
                  </a:moveTo>
                  <a:lnTo>
                    <a:pt x="7144" y="37529"/>
                  </a:lnTo>
                  <a:cubicBezTo>
                    <a:pt x="3239" y="37529"/>
                    <a:pt x="0" y="34290"/>
                    <a:pt x="0" y="30385"/>
                  </a:cubicBezTo>
                  <a:cubicBezTo>
                    <a:pt x="0" y="13621"/>
                    <a:pt x="13716" y="0"/>
                    <a:pt x="30480" y="0"/>
                  </a:cubicBezTo>
                  <a:cubicBezTo>
                    <a:pt x="47244" y="0"/>
                    <a:pt x="60960" y="13621"/>
                    <a:pt x="60960" y="30385"/>
                  </a:cubicBezTo>
                  <a:cubicBezTo>
                    <a:pt x="60960" y="34290"/>
                    <a:pt x="57817" y="37529"/>
                    <a:pt x="53816" y="37529"/>
                  </a:cubicBezTo>
                  <a:close/>
                  <a:moveTo>
                    <a:pt x="16003" y="23241"/>
                  </a:moveTo>
                  <a:lnTo>
                    <a:pt x="45054" y="23241"/>
                  </a:lnTo>
                  <a:cubicBezTo>
                    <a:pt x="42386" y="17907"/>
                    <a:pt x="36862" y="14288"/>
                    <a:pt x="30575" y="14288"/>
                  </a:cubicBezTo>
                  <a:cubicBezTo>
                    <a:pt x="24289" y="14288"/>
                    <a:pt x="18669" y="17907"/>
                    <a:pt x="16003" y="23241"/>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sp>
          <p:nvSpPr>
            <p:cNvPr id="91" name="Freeform: Shape 792">
              <a:extLst>
                <a:ext uri="{FF2B5EF4-FFF2-40B4-BE49-F238E27FC236}">
                  <a16:creationId xmlns:a16="http://schemas.microsoft.com/office/drawing/2014/main" id="{34D13AAB-F124-47E1-87F4-3479E84DBCF2}"/>
                </a:ext>
              </a:extLst>
            </p:cNvPr>
            <p:cNvSpPr/>
            <p:nvPr/>
          </p:nvSpPr>
          <p:spPr>
            <a:xfrm>
              <a:off x="8216645" y="225361"/>
              <a:ext cx="60959" cy="37528"/>
            </a:xfrm>
            <a:custGeom>
              <a:avLst/>
              <a:gdLst>
                <a:gd name="connsiteX0" fmla="*/ 53816 w 60959"/>
                <a:gd name="connsiteY0" fmla="*/ 37529 h 37528"/>
                <a:gd name="connsiteX1" fmla="*/ 7144 w 60959"/>
                <a:gd name="connsiteY1" fmla="*/ 37529 h 37528"/>
                <a:gd name="connsiteX2" fmla="*/ 0 w 60959"/>
                <a:gd name="connsiteY2" fmla="*/ 30385 h 37528"/>
                <a:gd name="connsiteX3" fmla="*/ 30480 w 60959"/>
                <a:gd name="connsiteY3" fmla="*/ 0 h 37528"/>
                <a:gd name="connsiteX4" fmla="*/ 60960 w 60959"/>
                <a:gd name="connsiteY4" fmla="*/ 30385 h 37528"/>
                <a:gd name="connsiteX5" fmla="*/ 53816 w 60959"/>
                <a:gd name="connsiteY5" fmla="*/ 37529 h 37528"/>
                <a:gd name="connsiteX6" fmla="*/ 16002 w 60959"/>
                <a:gd name="connsiteY6" fmla="*/ 23241 h 37528"/>
                <a:gd name="connsiteX7" fmla="*/ 45053 w 60959"/>
                <a:gd name="connsiteY7" fmla="*/ 23241 h 37528"/>
                <a:gd name="connsiteX8" fmla="*/ 30575 w 60959"/>
                <a:gd name="connsiteY8" fmla="*/ 14288 h 37528"/>
                <a:gd name="connsiteX9" fmla="*/ 16002 w 60959"/>
                <a:gd name="connsiteY9" fmla="*/ 23241 h 3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59" h="37528">
                  <a:moveTo>
                    <a:pt x="53816" y="37529"/>
                  </a:moveTo>
                  <a:lnTo>
                    <a:pt x="7144" y="37529"/>
                  </a:lnTo>
                  <a:cubicBezTo>
                    <a:pt x="3238" y="37529"/>
                    <a:pt x="0" y="34290"/>
                    <a:pt x="0" y="30385"/>
                  </a:cubicBezTo>
                  <a:cubicBezTo>
                    <a:pt x="0" y="13621"/>
                    <a:pt x="13716" y="0"/>
                    <a:pt x="30480" y="0"/>
                  </a:cubicBezTo>
                  <a:cubicBezTo>
                    <a:pt x="47244" y="0"/>
                    <a:pt x="60960" y="13621"/>
                    <a:pt x="60960" y="30385"/>
                  </a:cubicBezTo>
                  <a:cubicBezTo>
                    <a:pt x="60960" y="34290"/>
                    <a:pt x="57817" y="37529"/>
                    <a:pt x="53816" y="37529"/>
                  </a:cubicBezTo>
                  <a:close/>
                  <a:moveTo>
                    <a:pt x="16002" y="23241"/>
                  </a:moveTo>
                  <a:lnTo>
                    <a:pt x="45053" y="23241"/>
                  </a:lnTo>
                  <a:cubicBezTo>
                    <a:pt x="42386" y="17907"/>
                    <a:pt x="36862" y="14288"/>
                    <a:pt x="30575" y="14288"/>
                  </a:cubicBezTo>
                  <a:cubicBezTo>
                    <a:pt x="24193" y="14288"/>
                    <a:pt x="18669" y="17907"/>
                    <a:pt x="16002" y="23241"/>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sp>
          <p:nvSpPr>
            <p:cNvPr id="92" name="Freeform: Shape 793">
              <a:extLst>
                <a:ext uri="{FF2B5EF4-FFF2-40B4-BE49-F238E27FC236}">
                  <a16:creationId xmlns:a16="http://schemas.microsoft.com/office/drawing/2014/main" id="{2AF1CCB0-3744-42BE-A21E-2EACFF9D815C}"/>
                </a:ext>
              </a:extLst>
            </p:cNvPr>
            <p:cNvSpPr/>
            <p:nvPr/>
          </p:nvSpPr>
          <p:spPr>
            <a:xfrm>
              <a:off x="7923465" y="154685"/>
              <a:ext cx="330803" cy="84963"/>
            </a:xfrm>
            <a:custGeom>
              <a:avLst/>
              <a:gdLst>
                <a:gd name="connsiteX0" fmla="*/ 323660 w 330803"/>
                <a:gd name="connsiteY0" fmla="*/ 84963 h 84963"/>
                <a:gd name="connsiteX1" fmla="*/ 316516 w 330803"/>
                <a:gd name="connsiteY1" fmla="*/ 77819 h 84963"/>
                <a:gd name="connsiteX2" fmla="*/ 316516 w 330803"/>
                <a:gd name="connsiteY2" fmla="*/ 38957 h 84963"/>
                <a:gd name="connsiteX3" fmla="*/ 291846 w 330803"/>
                <a:gd name="connsiteY3" fmla="*/ 14288 h 84963"/>
                <a:gd name="connsiteX4" fmla="*/ 38958 w 330803"/>
                <a:gd name="connsiteY4" fmla="*/ 14288 h 84963"/>
                <a:gd name="connsiteX5" fmla="*/ 14288 w 330803"/>
                <a:gd name="connsiteY5" fmla="*/ 38957 h 84963"/>
                <a:gd name="connsiteX6" fmla="*/ 14288 w 330803"/>
                <a:gd name="connsiteY6" fmla="*/ 77819 h 84963"/>
                <a:gd name="connsiteX7" fmla="*/ 7144 w 330803"/>
                <a:gd name="connsiteY7" fmla="*/ 84963 h 84963"/>
                <a:gd name="connsiteX8" fmla="*/ 0 w 330803"/>
                <a:gd name="connsiteY8" fmla="*/ 77819 h 84963"/>
                <a:gd name="connsiteX9" fmla="*/ 0 w 330803"/>
                <a:gd name="connsiteY9" fmla="*/ 38957 h 84963"/>
                <a:gd name="connsiteX10" fmla="*/ 38958 w 330803"/>
                <a:gd name="connsiteY10" fmla="*/ 0 h 84963"/>
                <a:gd name="connsiteX11" fmla="*/ 291846 w 330803"/>
                <a:gd name="connsiteY11" fmla="*/ 0 h 84963"/>
                <a:gd name="connsiteX12" fmla="*/ 330804 w 330803"/>
                <a:gd name="connsiteY12" fmla="*/ 38957 h 84963"/>
                <a:gd name="connsiteX13" fmla="*/ 330804 w 330803"/>
                <a:gd name="connsiteY13" fmla="*/ 77819 h 84963"/>
                <a:gd name="connsiteX14" fmla="*/ 323660 w 330803"/>
                <a:gd name="connsiteY14" fmla="*/ 84963 h 8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0803" h="84963">
                  <a:moveTo>
                    <a:pt x="323660" y="84963"/>
                  </a:moveTo>
                  <a:cubicBezTo>
                    <a:pt x="319754" y="84963"/>
                    <a:pt x="316516" y="81725"/>
                    <a:pt x="316516" y="77819"/>
                  </a:cubicBezTo>
                  <a:lnTo>
                    <a:pt x="316516" y="38957"/>
                  </a:lnTo>
                  <a:cubicBezTo>
                    <a:pt x="316516" y="25337"/>
                    <a:pt x="305467" y="14288"/>
                    <a:pt x="291846" y="14288"/>
                  </a:cubicBezTo>
                  <a:lnTo>
                    <a:pt x="38958" y="14288"/>
                  </a:lnTo>
                  <a:cubicBezTo>
                    <a:pt x="25337" y="14288"/>
                    <a:pt x="14288" y="25337"/>
                    <a:pt x="14288" y="38957"/>
                  </a:cubicBezTo>
                  <a:lnTo>
                    <a:pt x="14288" y="77819"/>
                  </a:lnTo>
                  <a:cubicBezTo>
                    <a:pt x="14288" y="81725"/>
                    <a:pt x="11049" y="84963"/>
                    <a:pt x="7144" y="84963"/>
                  </a:cubicBezTo>
                  <a:cubicBezTo>
                    <a:pt x="3239" y="84963"/>
                    <a:pt x="0" y="81725"/>
                    <a:pt x="0" y="77819"/>
                  </a:cubicBezTo>
                  <a:lnTo>
                    <a:pt x="0" y="38957"/>
                  </a:lnTo>
                  <a:cubicBezTo>
                    <a:pt x="0" y="17431"/>
                    <a:pt x="17526" y="0"/>
                    <a:pt x="38958" y="0"/>
                  </a:cubicBezTo>
                  <a:lnTo>
                    <a:pt x="291846" y="0"/>
                  </a:lnTo>
                  <a:cubicBezTo>
                    <a:pt x="313373" y="0"/>
                    <a:pt x="330804" y="17526"/>
                    <a:pt x="330804" y="38957"/>
                  </a:cubicBezTo>
                  <a:lnTo>
                    <a:pt x="330804" y="77819"/>
                  </a:lnTo>
                  <a:cubicBezTo>
                    <a:pt x="330804" y="81725"/>
                    <a:pt x="327660" y="84963"/>
                    <a:pt x="323660" y="8496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grpSp>
      <p:grpSp>
        <p:nvGrpSpPr>
          <p:cNvPr id="93" name="Graphic 1">
            <a:extLst>
              <a:ext uri="{FF2B5EF4-FFF2-40B4-BE49-F238E27FC236}">
                <a16:creationId xmlns:a16="http://schemas.microsoft.com/office/drawing/2014/main" id="{BEBDE6BC-3009-4C0D-BCA6-78B06B5D2F53}"/>
              </a:ext>
            </a:extLst>
          </p:cNvPr>
          <p:cNvGrpSpPr/>
          <p:nvPr/>
        </p:nvGrpSpPr>
        <p:grpSpPr>
          <a:xfrm>
            <a:off x="4067031" y="4779054"/>
            <a:ext cx="361007" cy="485042"/>
            <a:chOff x="8382364" y="6165876"/>
            <a:chExt cx="436087" cy="585918"/>
          </a:xfrm>
          <a:solidFill>
            <a:srgbClr val="0B2949"/>
          </a:solidFill>
        </p:grpSpPr>
        <p:sp>
          <p:nvSpPr>
            <p:cNvPr id="94" name="Freeform: Shape 4090">
              <a:extLst>
                <a:ext uri="{FF2B5EF4-FFF2-40B4-BE49-F238E27FC236}">
                  <a16:creationId xmlns:a16="http://schemas.microsoft.com/office/drawing/2014/main" id="{621CDFB4-7188-42C1-9EA8-9D7548A7F6B6}"/>
                </a:ext>
              </a:extLst>
            </p:cNvPr>
            <p:cNvSpPr/>
            <p:nvPr/>
          </p:nvSpPr>
          <p:spPr>
            <a:xfrm>
              <a:off x="8382364" y="6165876"/>
              <a:ext cx="436087" cy="585918"/>
            </a:xfrm>
            <a:custGeom>
              <a:avLst/>
              <a:gdLst>
                <a:gd name="connsiteX0" fmla="*/ 220139 w 436087"/>
                <a:gd name="connsiteY0" fmla="*/ 585919 h 585918"/>
                <a:gd name="connsiteX1" fmla="*/ 215948 w 436087"/>
                <a:gd name="connsiteY1" fmla="*/ 585919 h 585918"/>
                <a:gd name="connsiteX2" fmla="*/ 213090 w 436087"/>
                <a:gd name="connsiteY2" fmla="*/ 585347 h 585918"/>
                <a:gd name="connsiteX3" fmla="*/ 302 w 436087"/>
                <a:gd name="connsiteY3" fmla="*/ 140339 h 585918"/>
                <a:gd name="connsiteX4" fmla="*/ 1825 w 436087"/>
                <a:gd name="connsiteY4" fmla="*/ 83665 h 585918"/>
                <a:gd name="connsiteX5" fmla="*/ 6302 w 436087"/>
                <a:gd name="connsiteY5" fmla="*/ 77189 h 585918"/>
                <a:gd name="connsiteX6" fmla="*/ 82692 w 436087"/>
                <a:gd name="connsiteY6" fmla="*/ 46137 h 585918"/>
                <a:gd name="connsiteX7" fmla="*/ 89360 w 436087"/>
                <a:gd name="connsiteY7" fmla="*/ 46804 h 585918"/>
                <a:gd name="connsiteX8" fmla="*/ 92503 w 436087"/>
                <a:gd name="connsiteY8" fmla="*/ 52709 h 585918"/>
                <a:gd name="connsiteX9" fmla="*/ 92503 w 436087"/>
                <a:gd name="connsiteY9" fmla="*/ 78618 h 585918"/>
                <a:gd name="connsiteX10" fmla="*/ 161464 w 436087"/>
                <a:gd name="connsiteY10" fmla="*/ 54234 h 585918"/>
                <a:gd name="connsiteX11" fmla="*/ 161464 w 436087"/>
                <a:gd name="connsiteY11" fmla="*/ 25468 h 585918"/>
                <a:gd name="connsiteX12" fmla="*/ 166132 w 436087"/>
                <a:gd name="connsiteY12" fmla="*/ 18800 h 585918"/>
                <a:gd name="connsiteX13" fmla="*/ 215090 w 436087"/>
                <a:gd name="connsiteY13" fmla="*/ 608 h 585918"/>
                <a:gd name="connsiteX14" fmla="*/ 219472 w 436087"/>
                <a:gd name="connsiteY14" fmla="*/ 131 h 585918"/>
                <a:gd name="connsiteX15" fmla="*/ 220900 w 436087"/>
                <a:gd name="connsiteY15" fmla="*/ 512 h 585918"/>
                <a:gd name="connsiteX16" fmla="*/ 269954 w 436087"/>
                <a:gd name="connsiteY16" fmla="*/ 18705 h 585918"/>
                <a:gd name="connsiteX17" fmla="*/ 274621 w 436087"/>
                <a:gd name="connsiteY17" fmla="*/ 25373 h 585918"/>
                <a:gd name="connsiteX18" fmla="*/ 274621 w 436087"/>
                <a:gd name="connsiteY18" fmla="*/ 54138 h 585918"/>
                <a:gd name="connsiteX19" fmla="*/ 343582 w 436087"/>
                <a:gd name="connsiteY19" fmla="*/ 78522 h 585918"/>
                <a:gd name="connsiteX20" fmla="*/ 343582 w 436087"/>
                <a:gd name="connsiteY20" fmla="*/ 52614 h 585918"/>
                <a:gd name="connsiteX21" fmla="*/ 346726 w 436087"/>
                <a:gd name="connsiteY21" fmla="*/ 46708 h 585918"/>
                <a:gd name="connsiteX22" fmla="*/ 353393 w 436087"/>
                <a:gd name="connsiteY22" fmla="*/ 46042 h 585918"/>
                <a:gd name="connsiteX23" fmla="*/ 429783 w 436087"/>
                <a:gd name="connsiteY23" fmla="*/ 77093 h 585918"/>
                <a:gd name="connsiteX24" fmla="*/ 434261 w 436087"/>
                <a:gd name="connsiteY24" fmla="*/ 83570 h 585918"/>
                <a:gd name="connsiteX25" fmla="*/ 435784 w 436087"/>
                <a:gd name="connsiteY25" fmla="*/ 140244 h 585918"/>
                <a:gd name="connsiteX26" fmla="*/ 435784 w 436087"/>
                <a:gd name="connsiteY26" fmla="*/ 140244 h 585918"/>
                <a:gd name="connsiteX27" fmla="*/ 222996 w 436087"/>
                <a:gd name="connsiteY27" fmla="*/ 585252 h 585918"/>
                <a:gd name="connsiteX28" fmla="*/ 220139 w 436087"/>
                <a:gd name="connsiteY28" fmla="*/ 585919 h 585918"/>
                <a:gd name="connsiteX29" fmla="*/ 217376 w 436087"/>
                <a:gd name="connsiteY29" fmla="*/ 571631 h 585918"/>
                <a:gd name="connsiteX30" fmla="*/ 218614 w 436087"/>
                <a:gd name="connsiteY30" fmla="*/ 571631 h 585918"/>
                <a:gd name="connsiteX31" fmla="*/ 421402 w 436087"/>
                <a:gd name="connsiteY31" fmla="*/ 140815 h 585918"/>
                <a:gd name="connsiteX32" fmla="*/ 421402 w 436087"/>
                <a:gd name="connsiteY32" fmla="*/ 140815 h 585918"/>
                <a:gd name="connsiteX33" fmla="*/ 420068 w 436087"/>
                <a:gd name="connsiteY33" fmla="*/ 88714 h 585918"/>
                <a:gd name="connsiteX34" fmla="*/ 357774 w 436087"/>
                <a:gd name="connsiteY34" fmla="*/ 63473 h 585918"/>
                <a:gd name="connsiteX35" fmla="*/ 357774 w 436087"/>
                <a:gd name="connsiteY35" fmla="*/ 88904 h 585918"/>
                <a:gd name="connsiteX36" fmla="*/ 354727 w 436087"/>
                <a:gd name="connsiteY36" fmla="*/ 94715 h 585918"/>
                <a:gd name="connsiteX37" fmla="*/ 348249 w 436087"/>
                <a:gd name="connsiteY37" fmla="*/ 95572 h 585918"/>
                <a:gd name="connsiteX38" fmla="*/ 265001 w 436087"/>
                <a:gd name="connsiteY38" fmla="*/ 66140 h 585918"/>
                <a:gd name="connsiteX39" fmla="*/ 260239 w 436087"/>
                <a:gd name="connsiteY39" fmla="*/ 59377 h 585918"/>
                <a:gd name="connsiteX40" fmla="*/ 260239 w 436087"/>
                <a:gd name="connsiteY40" fmla="*/ 30516 h 585918"/>
                <a:gd name="connsiteX41" fmla="*/ 217948 w 436087"/>
                <a:gd name="connsiteY41" fmla="*/ 14800 h 585918"/>
                <a:gd name="connsiteX42" fmla="*/ 175657 w 436087"/>
                <a:gd name="connsiteY42" fmla="*/ 30516 h 585918"/>
                <a:gd name="connsiteX43" fmla="*/ 175657 w 436087"/>
                <a:gd name="connsiteY43" fmla="*/ 59377 h 585918"/>
                <a:gd name="connsiteX44" fmla="*/ 170894 w 436087"/>
                <a:gd name="connsiteY44" fmla="*/ 66140 h 585918"/>
                <a:gd name="connsiteX45" fmla="*/ 87646 w 436087"/>
                <a:gd name="connsiteY45" fmla="*/ 95572 h 585918"/>
                <a:gd name="connsiteX46" fmla="*/ 81169 w 436087"/>
                <a:gd name="connsiteY46" fmla="*/ 94715 h 585918"/>
                <a:gd name="connsiteX47" fmla="*/ 78121 w 436087"/>
                <a:gd name="connsiteY47" fmla="*/ 88904 h 585918"/>
                <a:gd name="connsiteX48" fmla="*/ 78121 w 436087"/>
                <a:gd name="connsiteY48" fmla="*/ 63473 h 585918"/>
                <a:gd name="connsiteX49" fmla="*/ 15827 w 436087"/>
                <a:gd name="connsiteY49" fmla="*/ 88714 h 585918"/>
                <a:gd name="connsiteX50" fmla="*/ 14494 w 436087"/>
                <a:gd name="connsiteY50" fmla="*/ 140815 h 585918"/>
                <a:gd name="connsiteX51" fmla="*/ 217376 w 436087"/>
                <a:gd name="connsiteY51" fmla="*/ 571631 h 585918"/>
                <a:gd name="connsiteX52" fmla="*/ 215948 w 436087"/>
                <a:gd name="connsiteY52" fmla="*/ 542008 h 585918"/>
                <a:gd name="connsiteX53" fmla="*/ 213090 w 436087"/>
                <a:gd name="connsiteY53" fmla="*/ 541437 h 585918"/>
                <a:gd name="connsiteX54" fmla="*/ 35830 w 436087"/>
                <a:gd name="connsiteY54" fmla="*/ 138434 h 585918"/>
                <a:gd name="connsiteX55" fmla="*/ 40783 w 436087"/>
                <a:gd name="connsiteY55" fmla="*/ 132338 h 585918"/>
                <a:gd name="connsiteX56" fmla="*/ 213757 w 436087"/>
                <a:gd name="connsiteY56" fmla="*/ 77189 h 585918"/>
                <a:gd name="connsiteX57" fmla="*/ 218138 w 436087"/>
                <a:gd name="connsiteY57" fmla="*/ 77189 h 585918"/>
                <a:gd name="connsiteX58" fmla="*/ 391112 w 436087"/>
                <a:gd name="connsiteY58" fmla="*/ 132338 h 585918"/>
                <a:gd name="connsiteX59" fmla="*/ 396065 w 436087"/>
                <a:gd name="connsiteY59" fmla="*/ 138434 h 585918"/>
                <a:gd name="connsiteX60" fmla="*/ 218805 w 436087"/>
                <a:gd name="connsiteY60" fmla="*/ 541437 h 585918"/>
                <a:gd name="connsiteX61" fmla="*/ 215948 w 436087"/>
                <a:gd name="connsiteY61" fmla="*/ 542008 h 585918"/>
                <a:gd name="connsiteX62" fmla="*/ 49641 w 436087"/>
                <a:gd name="connsiteY62" fmla="*/ 144435 h 585918"/>
                <a:gd name="connsiteX63" fmla="*/ 215948 w 436087"/>
                <a:gd name="connsiteY63" fmla="*/ 527054 h 585918"/>
                <a:gd name="connsiteX64" fmla="*/ 382254 w 436087"/>
                <a:gd name="connsiteY64" fmla="*/ 144435 h 585918"/>
                <a:gd name="connsiteX65" fmla="*/ 215948 w 436087"/>
                <a:gd name="connsiteY65" fmla="*/ 91476 h 585918"/>
                <a:gd name="connsiteX66" fmla="*/ 49641 w 436087"/>
                <a:gd name="connsiteY66" fmla="*/ 144435 h 58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36087" h="585918">
                  <a:moveTo>
                    <a:pt x="220139" y="585919"/>
                  </a:moveTo>
                  <a:lnTo>
                    <a:pt x="215948" y="585919"/>
                  </a:lnTo>
                  <a:cubicBezTo>
                    <a:pt x="214995" y="585919"/>
                    <a:pt x="214043" y="585728"/>
                    <a:pt x="213090" y="585347"/>
                  </a:cubicBezTo>
                  <a:cubicBezTo>
                    <a:pt x="5826" y="496479"/>
                    <a:pt x="-2175" y="222254"/>
                    <a:pt x="302" y="140339"/>
                  </a:cubicBezTo>
                  <a:cubicBezTo>
                    <a:pt x="682" y="126623"/>
                    <a:pt x="1825" y="83665"/>
                    <a:pt x="1825" y="83665"/>
                  </a:cubicBezTo>
                  <a:cubicBezTo>
                    <a:pt x="1921" y="80808"/>
                    <a:pt x="3635" y="78332"/>
                    <a:pt x="6302" y="77189"/>
                  </a:cubicBezTo>
                  <a:lnTo>
                    <a:pt x="82692" y="46137"/>
                  </a:lnTo>
                  <a:cubicBezTo>
                    <a:pt x="84884" y="45280"/>
                    <a:pt x="87360" y="45470"/>
                    <a:pt x="89360" y="46804"/>
                  </a:cubicBezTo>
                  <a:cubicBezTo>
                    <a:pt x="91361" y="48137"/>
                    <a:pt x="92503" y="50328"/>
                    <a:pt x="92503" y="52709"/>
                  </a:cubicBezTo>
                  <a:lnTo>
                    <a:pt x="92503" y="78618"/>
                  </a:lnTo>
                  <a:lnTo>
                    <a:pt x="161464" y="54234"/>
                  </a:lnTo>
                  <a:lnTo>
                    <a:pt x="161464" y="25468"/>
                  </a:lnTo>
                  <a:cubicBezTo>
                    <a:pt x="161464" y="22515"/>
                    <a:pt x="163369" y="19848"/>
                    <a:pt x="166132" y="18800"/>
                  </a:cubicBezTo>
                  <a:lnTo>
                    <a:pt x="215090" y="608"/>
                  </a:lnTo>
                  <a:cubicBezTo>
                    <a:pt x="216424" y="36"/>
                    <a:pt x="217948" y="-154"/>
                    <a:pt x="219472" y="131"/>
                  </a:cubicBezTo>
                  <a:cubicBezTo>
                    <a:pt x="219948" y="226"/>
                    <a:pt x="220424" y="417"/>
                    <a:pt x="220900" y="512"/>
                  </a:cubicBezTo>
                  <a:lnTo>
                    <a:pt x="269954" y="18705"/>
                  </a:lnTo>
                  <a:cubicBezTo>
                    <a:pt x="272716" y="19753"/>
                    <a:pt x="274621" y="22420"/>
                    <a:pt x="274621" y="25373"/>
                  </a:cubicBezTo>
                  <a:lnTo>
                    <a:pt x="274621" y="54138"/>
                  </a:lnTo>
                  <a:lnTo>
                    <a:pt x="343582" y="78522"/>
                  </a:lnTo>
                  <a:lnTo>
                    <a:pt x="343582" y="52614"/>
                  </a:lnTo>
                  <a:cubicBezTo>
                    <a:pt x="343582" y="50233"/>
                    <a:pt x="344725" y="48042"/>
                    <a:pt x="346726" y="46708"/>
                  </a:cubicBezTo>
                  <a:cubicBezTo>
                    <a:pt x="348726" y="45375"/>
                    <a:pt x="351202" y="45089"/>
                    <a:pt x="353393" y="46042"/>
                  </a:cubicBezTo>
                  <a:lnTo>
                    <a:pt x="429783" y="77093"/>
                  </a:lnTo>
                  <a:cubicBezTo>
                    <a:pt x="432451" y="78141"/>
                    <a:pt x="434165" y="80713"/>
                    <a:pt x="434261" y="83570"/>
                  </a:cubicBezTo>
                  <a:cubicBezTo>
                    <a:pt x="434261" y="83570"/>
                    <a:pt x="435308" y="126528"/>
                    <a:pt x="435784" y="140244"/>
                  </a:cubicBezTo>
                  <a:lnTo>
                    <a:pt x="435784" y="140244"/>
                  </a:lnTo>
                  <a:cubicBezTo>
                    <a:pt x="438261" y="222159"/>
                    <a:pt x="430355" y="496384"/>
                    <a:pt x="222996" y="585252"/>
                  </a:cubicBezTo>
                  <a:cubicBezTo>
                    <a:pt x="222043" y="585728"/>
                    <a:pt x="221091" y="585919"/>
                    <a:pt x="220139" y="585919"/>
                  </a:cubicBezTo>
                  <a:close/>
                  <a:moveTo>
                    <a:pt x="217376" y="571631"/>
                  </a:moveTo>
                  <a:lnTo>
                    <a:pt x="218614" y="571631"/>
                  </a:lnTo>
                  <a:cubicBezTo>
                    <a:pt x="416353" y="485716"/>
                    <a:pt x="423878" y="220254"/>
                    <a:pt x="421402" y="140815"/>
                  </a:cubicBezTo>
                  <a:lnTo>
                    <a:pt x="421402" y="140815"/>
                  </a:lnTo>
                  <a:cubicBezTo>
                    <a:pt x="421116" y="129861"/>
                    <a:pt x="420354" y="100239"/>
                    <a:pt x="420068" y="88714"/>
                  </a:cubicBezTo>
                  <a:lnTo>
                    <a:pt x="357774" y="63473"/>
                  </a:lnTo>
                  <a:lnTo>
                    <a:pt x="357774" y="88904"/>
                  </a:lnTo>
                  <a:cubicBezTo>
                    <a:pt x="357774" y="91190"/>
                    <a:pt x="356632" y="93381"/>
                    <a:pt x="354727" y="94715"/>
                  </a:cubicBezTo>
                  <a:cubicBezTo>
                    <a:pt x="352822" y="96048"/>
                    <a:pt x="350441" y="96429"/>
                    <a:pt x="348249" y="95572"/>
                  </a:cubicBezTo>
                  <a:lnTo>
                    <a:pt x="265001" y="66140"/>
                  </a:lnTo>
                  <a:cubicBezTo>
                    <a:pt x="262144" y="65092"/>
                    <a:pt x="260239" y="62425"/>
                    <a:pt x="260239" y="59377"/>
                  </a:cubicBezTo>
                  <a:lnTo>
                    <a:pt x="260239" y="30516"/>
                  </a:lnTo>
                  <a:lnTo>
                    <a:pt x="217948" y="14800"/>
                  </a:lnTo>
                  <a:lnTo>
                    <a:pt x="175657" y="30516"/>
                  </a:lnTo>
                  <a:lnTo>
                    <a:pt x="175657" y="59377"/>
                  </a:lnTo>
                  <a:cubicBezTo>
                    <a:pt x="175657" y="62425"/>
                    <a:pt x="173752" y="65092"/>
                    <a:pt x="170894" y="66140"/>
                  </a:cubicBezTo>
                  <a:lnTo>
                    <a:pt x="87646" y="95572"/>
                  </a:lnTo>
                  <a:cubicBezTo>
                    <a:pt x="85455" y="96334"/>
                    <a:pt x="83074" y="95953"/>
                    <a:pt x="81169" y="94715"/>
                  </a:cubicBezTo>
                  <a:cubicBezTo>
                    <a:pt x="79264" y="93381"/>
                    <a:pt x="78121" y="91190"/>
                    <a:pt x="78121" y="88904"/>
                  </a:cubicBezTo>
                  <a:lnTo>
                    <a:pt x="78121" y="63473"/>
                  </a:lnTo>
                  <a:lnTo>
                    <a:pt x="15827" y="88714"/>
                  </a:lnTo>
                  <a:cubicBezTo>
                    <a:pt x="15541" y="100239"/>
                    <a:pt x="14780" y="129861"/>
                    <a:pt x="14494" y="140815"/>
                  </a:cubicBezTo>
                  <a:cubicBezTo>
                    <a:pt x="12208" y="220254"/>
                    <a:pt x="19732" y="485716"/>
                    <a:pt x="217376" y="571631"/>
                  </a:cubicBezTo>
                  <a:close/>
                  <a:moveTo>
                    <a:pt x="215948" y="542008"/>
                  </a:moveTo>
                  <a:cubicBezTo>
                    <a:pt x="214995" y="542008"/>
                    <a:pt x="214043" y="541818"/>
                    <a:pt x="213090" y="541437"/>
                  </a:cubicBezTo>
                  <a:cubicBezTo>
                    <a:pt x="6302" y="452855"/>
                    <a:pt x="35449" y="141578"/>
                    <a:pt x="35830" y="138434"/>
                  </a:cubicBezTo>
                  <a:cubicBezTo>
                    <a:pt x="36116" y="135577"/>
                    <a:pt x="38021" y="133196"/>
                    <a:pt x="40783" y="132338"/>
                  </a:cubicBezTo>
                  <a:lnTo>
                    <a:pt x="213757" y="77189"/>
                  </a:lnTo>
                  <a:cubicBezTo>
                    <a:pt x="215186" y="76712"/>
                    <a:pt x="216709" y="76712"/>
                    <a:pt x="218138" y="77189"/>
                  </a:cubicBezTo>
                  <a:lnTo>
                    <a:pt x="391112" y="132338"/>
                  </a:lnTo>
                  <a:cubicBezTo>
                    <a:pt x="393875" y="133196"/>
                    <a:pt x="395780" y="135577"/>
                    <a:pt x="396065" y="138434"/>
                  </a:cubicBezTo>
                  <a:cubicBezTo>
                    <a:pt x="396351" y="141578"/>
                    <a:pt x="425592" y="452855"/>
                    <a:pt x="218805" y="541437"/>
                  </a:cubicBezTo>
                  <a:cubicBezTo>
                    <a:pt x="217852" y="541818"/>
                    <a:pt x="216900" y="542008"/>
                    <a:pt x="215948" y="542008"/>
                  </a:cubicBezTo>
                  <a:close/>
                  <a:moveTo>
                    <a:pt x="49641" y="144435"/>
                  </a:moveTo>
                  <a:cubicBezTo>
                    <a:pt x="46974" y="182726"/>
                    <a:pt x="35163" y="446854"/>
                    <a:pt x="215948" y="527054"/>
                  </a:cubicBezTo>
                  <a:cubicBezTo>
                    <a:pt x="396827" y="446854"/>
                    <a:pt x="384921" y="182821"/>
                    <a:pt x="382254" y="144435"/>
                  </a:cubicBezTo>
                  <a:lnTo>
                    <a:pt x="215948" y="91476"/>
                  </a:lnTo>
                  <a:lnTo>
                    <a:pt x="49641" y="14443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sp>
          <p:nvSpPr>
            <p:cNvPr id="95" name="Freeform: Shape 4091">
              <a:extLst>
                <a:ext uri="{FF2B5EF4-FFF2-40B4-BE49-F238E27FC236}">
                  <a16:creationId xmlns:a16="http://schemas.microsoft.com/office/drawing/2014/main" id="{9D4463F9-4661-44D7-8268-EF414BBBBF4C}"/>
                </a:ext>
              </a:extLst>
            </p:cNvPr>
            <p:cNvSpPr/>
            <p:nvPr/>
          </p:nvSpPr>
          <p:spPr>
            <a:xfrm>
              <a:off x="8436768" y="6249828"/>
              <a:ext cx="323087" cy="450913"/>
            </a:xfrm>
            <a:custGeom>
              <a:avLst/>
              <a:gdLst>
                <a:gd name="connsiteX0" fmla="*/ 168688 w 323087"/>
                <a:gd name="connsiteY0" fmla="*/ 450913 h 450913"/>
                <a:gd name="connsiteX1" fmla="*/ 154400 w 323087"/>
                <a:gd name="connsiteY1" fmla="*/ 450913 h 450913"/>
                <a:gd name="connsiteX2" fmla="*/ 154400 w 323087"/>
                <a:gd name="connsiteY2" fmla="*/ 234791 h 450913"/>
                <a:gd name="connsiteX3" fmla="*/ 0 w 323087"/>
                <a:gd name="connsiteY3" fmla="*/ 234791 h 450913"/>
                <a:gd name="connsiteX4" fmla="*/ 0 w 323087"/>
                <a:gd name="connsiteY4" fmla="*/ 220503 h 450913"/>
                <a:gd name="connsiteX5" fmla="*/ 154400 w 323087"/>
                <a:gd name="connsiteY5" fmla="*/ 220503 h 450913"/>
                <a:gd name="connsiteX6" fmla="*/ 154400 w 323087"/>
                <a:gd name="connsiteY6" fmla="*/ 0 h 450913"/>
                <a:gd name="connsiteX7" fmla="*/ 168688 w 323087"/>
                <a:gd name="connsiteY7" fmla="*/ 0 h 450913"/>
                <a:gd name="connsiteX8" fmla="*/ 168688 w 323087"/>
                <a:gd name="connsiteY8" fmla="*/ 220503 h 450913"/>
                <a:gd name="connsiteX9" fmla="*/ 323088 w 323087"/>
                <a:gd name="connsiteY9" fmla="*/ 220503 h 450913"/>
                <a:gd name="connsiteX10" fmla="*/ 323088 w 323087"/>
                <a:gd name="connsiteY10" fmla="*/ 234791 h 450913"/>
                <a:gd name="connsiteX11" fmla="*/ 168688 w 323087"/>
                <a:gd name="connsiteY11" fmla="*/ 234791 h 45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087" h="450913">
                  <a:moveTo>
                    <a:pt x="168688" y="450913"/>
                  </a:moveTo>
                  <a:lnTo>
                    <a:pt x="154400" y="450913"/>
                  </a:lnTo>
                  <a:lnTo>
                    <a:pt x="154400" y="234791"/>
                  </a:lnTo>
                  <a:lnTo>
                    <a:pt x="0" y="234791"/>
                  </a:lnTo>
                  <a:lnTo>
                    <a:pt x="0" y="220503"/>
                  </a:lnTo>
                  <a:lnTo>
                    <a:pt x="154400" y="220503"/>
                  </a:lnTo>
                  <a:lnTo>
                    <a:pt x="154400" y="0"/>
                  </a:lnTo>
                  <a:lnTo>
                    <a:pt x="168688" y="0"/>
                  </a:lnTo>
                  <a:lnTo>
                    <a:pt x="168688" y="220503"/>
                  </a:lnTo>
                  <a:lnTo>
                    <a:pt x="323088" y="220503"/>
                  </a:lnTo>
                  <a:lnTo>
                    <a:pt x="323088" y="234791"/>
                  </a:lnTo>
                  <a:lnTo>
                    <a:pt x="168688" y="234791"/>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grpSp>
      <p:sp>
        <p:nvSpPr>
          <p:cNvPr id="57" name="Rectangle: Rounded Corners 37">
            <a:extLst>
              <a:ext uri="{FF2B5EF4-FFF2-40B4-BE49-F238E27FC236}">
                <a16:creationId xmlns:a16="http://schemas.microsoft.com/office/drawing/2014/main" id="{D916513C-444B-0F4D-848E-CF24A5C6741A}"/>
              </a:ext>
            </a:extLst>
          </p:cNvPr>
          <p:cNvSpPr/>
          <p:nvPr/>
        </p:nvSpPr>
        <p:spPr>
          <a:xfrm>
            <a:off x="4344286" y="1529673"/>
            <a:ext cx="3376495" cy="1382475"/>
          </a:xfrm>
          <a:prstGeom prst="roundRect">
            <a:avLst>
              <a:gd name="adj" fmla="val 154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8" name="Content Placeholder 11">
            <a:extLst>
              <a:ext uri="{FF2B5EF4-FFF2-40B4-BE49-F238E27FC236}">
                <a16:creationId xmlns:a16="http://schemas.microsoft.com/office/drawing/2014/main" id="{E0881E10-2429-C64A-AFBD-EBD96F65BFBB}"/>
              </a:ext>
            </a:extLst>
          </p:cNvPr>
          <p:cNvSpPr txBox="1">
            <a:spLocks/>
          </p:cNvSpPr>
          <p:nvPr/>
        </p:nvSpPr>
        <p:spPr>
          <a:xfrm>
            <a:off x="4512333" y="2290982"/>
            <a:ext cx="806074" cy="563348"/>
          </a:xfrm>
          <a:prstGeom prst="rect">
            <a:avLst/>
          </a:prstGeom>
          <a:noFill/>
        </p:spPr>
        <p:txBody>
          <a:bodyPr vert="horz" lIns="0" tIns="0" rIns="0" bIns="0" rtlCol="0">
            <a:noAutofit/>
          </a:bodyPr>
          <a:lst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dirty="0">
                <a:solidFill>
                  <a:schemeClr val="bg1"/>
                </a:solidFill>
              </a:rPr>
              <a:t>Original Medicare</a:t>
            </a:r>
          </a:p>
        </p:txBody>
      </p:sp>
      <p:pic>
        <p:nvPicPr>
          <p:cNvPr id="59" name="Picture 2" descr="http://wrm5sysfkg-flywheel.netdna-ssl.com/wp-content/uploads/2016/05/medicare-card-2013.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555614" y="1752070"/>
            <a:ext cx="728437" cy="485624"/>
          </a:xfrm>
          <a:prstGeom prst="rect">
            <a:avLst/>
          </a:prstGeom>
          <a:noFill/>
          <a:ln w="3175">
            <a:solidFill>
              <a:schemeClr val="accent1"/>
            </a:solidFill>
          </a:ln>
          <a:extLst>
            <a:ext uri="{909E8E84-426E-40DD-AFC4-6F175D3DCCD1}">
              <a14:hiddenFill xmlns:a14="http://schemas.microsoft.com/office/drawing/2010/main">
                <a:solidFill>
                  <a:srgbClr val="FFFFFF"/>
                </a:solidFill>
              </a14:hiddenFill>
            </a:ext>
          </a:extLst>
        </p:spPr>
      </p:pic>
      <p:sp>
        <p:nvSpPr>
          <p:cNvPr id="64" name="Content Placeholder 11">
            <a:extLst>
              <a:ext uri="{FF2B5EF4-FFF2-40B4-BE49-F238E27FC236}">
                <a16:creationId xmlns:a16="http://schemas.microsoft.com/office/drawing/2014/main" id="{E0881E10-2429-C64A-AFBD-EBD96F65BFBB}"/>
              </a:ext>
            </a:extLst>
          </p:cNvPr>
          <p:cNvSpPr txBox="1">
            <a:spLocks/>
          </p:cNvSpPr>
          <p:nvPr/>
        </p:nvSpPr>
        <p:spPr>
          <a:xfrm>
            <a:off x="5850895" y="2285118"/>
            <a:ext cx="582661" cy="246305"/>
          </a:xfrm>
          <a:prstGeom prst="rect">
            <a:avLst/>
          </a:prstGeom>
          <a:solidFill>
            <a:schemeClr val="bg1"/>
          </a:solidFill>
        </p:spPr>
        <p:txBody>
          <a:bodyPr vert="horz" lIns="0" tIns="0" rIns="0" bIns="0" rtlCol="0">
            <a:noAutofit/>
          </a:bodyPr>
          <a:lst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dirty="0">
                <a:solidFill>
                  <a:schemeClr val="tx2"/>
                </a:solidFill>
              </a:rPr>
              <a:t>Part A</a:t>
            </a:r>
          </a:p>
        </p:txBody>
      </p:sp>
      <p:sp>
        <p:nvSpPr>
          <p:cNvPr id="105" name="Freeform: Shape 1000">
            <a:extLst>
              <a:ext uri="{FF2B5EF4-FFF2-40B4-BE49-F238E27FC236}">
                <a16:creationId xmlns:a16="http://schemas.microsoft.com/office/drawing/2014/main" id="{3CEE6C42-B5A2-4887-8EC7-5A312EC2C62D}"/>
              </a:ext>
            </a:extLst>
          </p:cNvPr>
          <p:cNvSpPr/>
          <p:nvPr/>
        </p:nvSpPr>
        <p:spPr>
          <a:xfrm>
            <a:off x="5951069" y="1738325"/>
            <a:ext cx="382313" cy="484789"/>
          </a:xfrm>
          <a:custGeom>
            <a:avLst/>
            <a:gdLst>
              <a:gd name="connsiteX0" fmla="*/ 437102 w 461962"/>
              <a:gd name="connsiteY0" fmla="*/ 585788 h 585787"/>
              <a:gd name="connsiteX1" fmla="*/ 24860 w 461962"/>
              <a:gd name="connsiteY1" fmla="*/ 585788 h 585787"/>
              <a:gd name="connsiteX2" fmla="*/ 0 w 461962"/>
              <a:gd name="connsiteY2" fmla="*/ 560927 h 585787"/>
              <a:gd name="connsiteX3" fmla="*/ 0 w 461962"/>
              <a:gd name="connsiteY3" fmla="*/ 24860 h 585787"/>
              <a:gd name="connsiteX4" fmla="*/ 24860 w 461962"/>
              <a:gd name="connsiteY4" fmla="*/ 0 h 585787"/>
              <a:gd name="connsiteX5" fmla="*/ 437102 w 461962"/>
              <a:gd name="connsiteY5" fmla="*/ 0 h 585787"/>
              <a:gd name="connsiteX6" fmla="*/ 461963 w 461962"/>
              <a:gd name="connsiteY6" fmla="*/ 24860 h 585787"/>
              <a:gd name="connsiteX7" fmla="*/ 461963 w 461962"/>
              <a:gd name="connsiteY7" fmla="*/ 560927 h 585787"/>
              <a:gd name="connsiteX8" fmla="*/ 437102 w 461962"/>
              <a:gd name="connsiteY8" fmla="*/ 585788 h 585787"/>
              <a:gd name="connsiteX9" fmla="*/ 24765 w 461962"/>
              <a:gd name="connsiteY9" fmla="*/ 14288 h 585787"/>
              <a:gd name="connsiteX10" fmla="*/ 14192 w 461962"/>
              <a:gd name="connsiteY10" fmla="*/ 24860 h 585787"/>
              <a:gd name="connsiteX11" fmla="*/ 14192 w 461962"/>
              <a:gd name="connsiteY11" fmla="*/ 560927 h 585787"/>
              <a:gd name="connsiteX12" fmla="*/ 24765 w 461962"/>
              <a:gd name="connsiteY12" fmla="*/ 571500 h 585787"/>
              <a:gd name="connsiteX13" fmla="*/ 437007 w 461962"/>
              <a:gd name="connsiteY13" fmla="*/ 571500 h 585787"/>
              <a:gd name="connsiteX14" fmla="*/ 447580 w 461962"/>
              <a:gd name="connsiteY14" fmla="*/ 560927 h 585787"/>
              <a:gd name="connsiteX15" fmla="*/ 447580 w 461962"/>
              <a:gd name="connsiteY15" fmla="*/ 24860 h 585787"/>
              <a:gd name="connsiteX16" fmla="*/ 437007 w 461962"/>
              <a:gd name="connsiteY16" fmla="*/ 14288 h 585787"/>
              <a:gd name="connsiteX17" fmla="*/ 24765 w 461962"/>
              <a:gd name="connsiteY17" fmla="*/ 14288 h 585787"/>
              <a:gd name="connsiteX18" fmla="*/ 383381 w 461962"/>
              <a:gd name="connsiteY18" fmla="*/ 484632 h 585787"/>
              <a:gd name="connsiteX19" fmla="*/ 270319 w 461962"/>
              <a:gd name="connsiteY19" fmla="*/ 484632 h 585787"/>
              <a:gd name="connsiteX20" fmla="*/ 270319 w 461962"/>
              <a:gd name="connsiteY20" fmla="*/ 338900 h 585787"/>
              <a:gd name="connsiteX21" fmla="*/ 191548 w 461962"/>
              <a:gd name="connsiteY21" fmla="*/ 338900 h 585787"/>
              <a:gd name="connsiteX22" fmla="*/ 191548 w 461962"/>
              <a:gd name="connsiteY22" fmla="*/ 484632 h 585787"/>
              <a:gd name="connsiteX23" fmla="*/ 78486 w 461962"/>
              <a:gd name="connsiteY23" fmla="*/ 484632 h 585787"/>
              <a:gd name="connsiteX24" fmla="*/ 78486 w 461962"/>
              <a:gd name="connsiteY24" fmla="*/ 101251 h 585787"/>
              <a:gd name="connsiteX25" fmla="*/ 191548 w 461962"/>
              <a:gd name="connsiteY25" fmla="*/ 101251 h 585787"/>
              <a:gd name="connsiteX26" fmla="*/ 191548 w 461962"/>
              <a:gd name="connsiteY26" fmla="*/ 230886 h 585787"/>
              <a:gd name="connsiteX27" fmla="*/ 270319 w 461962"/>
              <a:gd name="connsiteY27" fmla="*/ 230886 h 585787"/>
              <a:gd name="connsiteX28" fmla="*/ 270319 w 461962"/>
              <a:gd name="connsiteY28" fmla="*/ 101251 h 585787"/>
              <a:gd name="connsiteX29" fmla="*/ 383381 w 461962"/>
              <a:gd name="connsiteY29" fmla="*/ 101251 h 585787"/>
              <a:gd name="connsiteX30" fmla="*/ 383381 w 461962"/>
              <a:gd name="connsiteY30" fmla="*/ 484632 h 585787"/>
              <a:gd name="connsiteX31" fmla="*/ 284607 w 461962"/>
              <a:gd name="connsiteY31" fmla="*/ 470345 h 585787"/>
              <a:gd name="connsiteX32" fmla="*/ 369094 w 461962"/>
              <a:gd name="connsiteY32" fmla="*/ 470345 h 585787"/>
              <a:gd name="connsiteX33" fmla="*/ 369094 w 461962"/>
              <a:gd name="connsiteY33" fmla="*/ 115538 h 585787"/>
              <a:gd name="connsiteX34" fmla="*/ 284607 w 461962"/>
              <a:gd name="connsiteY34" fmla="*/ 115538 h 585787"/>
              <a:gd name="connsiteX35" fmla="*/ 284607 w 461962"/>
              <a:gd name="connsiteY35" fmla="*/ 245174 h 585787"/>
              <a:gd name="connsiteX36" fmla="*/ 177260 w 461962"/>
              <a:gd name="connsiteY36" fmla="*/ 245174 h 585787"/>
              <a:gd name="connsiteX37" fmla="*/ 177260 w 461962"/>
              <a:gd name="connsiteY37" fmla="*/ 115538 h 585787"/>
              <a:gd name="connsiteX38" fmla="*/ 92773 w 461962"/>
              <a:gd name="connsiteY38" fmla="*/ 115538 h 585787"/>
              <a:gd name="connsiteX39" fmla="*/ 92773 w 461962"/>
              <a:gd name="connsiteY39" fmla="*/ 470345 h 585787"/>
              <a:gd name="connsiteX40" fmla="*/ 177260 w 461962"/>
              <a:gd name="connsiteY40" fmla="*/ 470345 h 585787"/>
              <a:gd name="connsiteX41" fmla="*/ 177260 w 461962"/>
              <a:gd name="connsiteY41" fmla="*/ 324612 h 585787"/>
              <a:gd name="connsiteX42" fmla="*/ 284607 w 461962"/>
              <a:gd name="connsiteY42" fmla="*/ 324612 h 585787"/>
              <a:gd name="connsiteX43" fmla="*/ 284607 w 461962"/>
              <a:gd name="connsiteY43" fmla="*/ 470345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61962" h="585787">
                <a:moveTo>
                  <a:pt x="437102" y="585788"/>
                </a:moveTo>
                <a:lnTo>
                  <a:pt x="24860" y="585788"/>
                </a:lnTo>
                <a:cubicBezTo>
                  <a:pt x="11144" y="585788"/>
                  <a:pt x="0" y="574643"/>
                  <a:pt x="0" y="560927"/>
                </a:cubicBezTo>
                <a:lnTo>
                  <a:pt x="0" y="24860"/>
                </a:lnTo>
                <a:cubicBezTo>
                  <a:pt x="0" y="11144"/>
                  <a:pt x="11144" y="0"/>
                  <a:pt x="24860" y="0"/>
                </a:cubicBezTo>
                <a:lnTo>
                  <a:pt x="437102" y="0"/>
                </a:lnTo>
                <a:cubicBezTo>
                  <a:pt x="450818" y="0"/>
                  <a:pt x="461963" y="11144"/>
                  <a:pt x="461963" y="24860"/>
                </a:cubicBezTo>
                <a:lnTo>
                  <a:pt x="461963" y="560927"/>
                </a:lnTo>
                <a:cubicBezTo>
                  <a:pt x="461963" y="574643"/>
                  <a:pt x="450818" y="585788"/>
                  <a:pt x="437102" y="585788"/>
                </a:cubicBezTo>
                <a:close/>
                <a:moveTo>
                  <a:pt x="24765" y="14288"/>
                </a:moveTo>
                <a:cubicBezTo>
                  <a:pt x="18955" y="14288"/>
                  <a:pt x="14192" y="19050"/>
                  <a:pt x="14192" y="24860"/>
                </a:cubicBezTo>
                <a:lnTo>
                  <a:pt x="14192" y="560927"/>
                </a:lnTo>
                <a:cubicBezTo>
                  <a:pt x="14192" y="566738"/>
                  <a:pt x="18955" y="571500"/>
                  <a:pt x="24765" y="571500"/>
                </a:cubicBezTo>
                <a:lnTo>
                  <a:pt x="437007" y="571500"/>
                </a:lnTo>
                <a:cubicBezTo>
                  <a:pt x="442817" y="571500"/>
                  <a:pt x="447580" y="566738"/>
                  <a:pt x="447580" y="560927"/>
                </a:cubicBezTo>
                <a:lnTo>
                  <a:pt x="447580" y="24860"/>
                </a:lnTo>
                <a:cubicBezTo>
                  <a:pt x="447580" y="19050"/>
                  <a:pt x="442817" y="14288"/>
                  <a:pt x="437007" y="14288"/>
                </a:cubicBezTo>
                <a:lnTo>
                  <a:pt x="24765" y="14288"/>
                </a:lnTo>
                <a:close/>
                <a:moveTo>
                  <a:pt x="383381" y="484632"/>
                </a:moveTo>
                <a:lnTo>
                  <a:pt x="270319" y="484632"/>
                </a:lnTo>
                <a:lnTo>
                  <a:pt x="270319" y="338900"/>
                </a:lnTo>
                <a:lnTo>
                  <a:pt x="191548" y="338900"/>
                </a:lnTo>
                <a:lnTo>
                  <a:pt x="191548" y="484632"/>
                </a:lnTo>
                <a:lnTo>
                  <a:pt x="78486" y="484632"/>
                </a:lnTo>
                <a:lnTo>
                  <a:pt x="78486" y="101251"/>
                </a:lnTo>
                <a:lnTo>
                  <a:pt x="191548" y="101251"/>
                </a:lnTo>
                <a:lnTo>
                  <a:pt x="191548" y="230886"/>
                </a:lnTo>
                <a:lnTo>
                  <a:pt x="270319" y="230886"/>
                </a:lnTo>
                <a:lnTo>
                  <a:pt x="270319" y="101251"/>
                </a:lnTo>
                <a:lnTo>
                  <a:pt x="383381" y="101251"/>
                </a:lnTo>
                <a:lnTo>
                  <a:pt x="383381" y="484632"/>
                </a:lnTo>
                <a:close/>
                <a:moveTo>
                  <a:pt x="284607" y="470345"/>
                </a:moveTo>
                <a:lnTo>
                  <a:pt x="369094" y="470345"/>
                </a:lnTo>
                <a:lnTo>
                  <a:pt x="369094" y="115538"/>
                </a:lnTo>
                <a:lnTo>
                  <a:pt x="284607" y="115538"/>
                </a:lnTo>
                <a:lnTo>
                  <a:pt x="284607" y="245174"/>
                </a:lnTo>
                <a:lnTo>
                  <a:pt x="177260" y="245174"/>
                </a:lnTo>
                <a:lnTo>
                  <a:pt x="177260" y="115538"/>
                </a:lnTo>
                <a:lnTo>
                  <a:pt x="92773" y="115538"/>
                </a:lnTo>
                <a:lnTo>
                  <a:pt x="92773" y="470345"/>
                </a:lnTo>
                <a:lnTo>
                  <a:pt x="177260" y="470345"/>
                </a:lnTo>
                <a:lnTo>
                  <a:pt x="177260" y="324612"/>
                </a:lnTo>
                <a:lnTo>
                  <a:pt x="284607" y="324612"/>
                </a:lnTo>
                <a:lnTo>
                  <a:pt x="284607" y="470345"/>
                </a:lnTo>
                <a:close/>
              </a:path>
            </a:pathLst>
          </a:custGeom>
          <a:solidFill>
            <a:srgbClr val="0B2949"/>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C5E5B"/>
              </a:solidFill>
              <a:effectLst/>
              <a:uLnTx/>
              <a:uFillTx/>
            </a:endParaRPr>
          </a:p>
        </p:txBody>
      </p:sp>
      <p:sp>
        <p:nvSpPr>
          <p:cNvPr id="107" name="Freeform 106"/>
          <p:cNvSpPr/>
          <p:nvPr/>
        </p:nvSpPr>
        <p:spPr>
          <a:xfrm flipH="1">
            <a:off x="5680400" y="2524547"/>
            <a:ext cx="923651" cy="169277"/>
          </a:xfrm>
          <a:custGeom>
            <a:avLst/>
            <a:gdLst>
              <a:gd name="connsiteX0" fmla="*/ 0 w 2150541"/>
              <a:gd name="connsiteY0" fmla="*/ 0 h 1075270"/>
              <a:gd name="connsiteX1" fmla="*/ 2150541 w 2150541"/>
              <a:gd name="connsiteY1" fmla="*/ 0 h 1075270"/>
              <a:gd name="connsiteX2" fmla="*/ 2150541 w 2150541"/>
              <a:gd name="connsiteY2" fmla="*/ 1075270 h 1075270"/>
              <a:gd name="connsiteX3" fmla="*/ 0 w 2150541"/>
              <a:gd name="connsiteY3" fmla="*/ 1075270 h 1075270"/>
              <a:gd name="connsiteX4" fmla="*/ 0 w 2150541"/>
              <a:gd name="connsiteY4" fmla="*/ 0 h 107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41" h="1075270">
                <a:moveTo>
                  <a:pt x="0" y="0"/>
                </a:moveTo>
                <a:lnTo>
                  <a:pt x="2150541" y="0"/>
                </a:lnTo>
                <a:lnTo>
                  <a:pt x="2150541" y="1075270"/>
                </a:lnTo>
                <a:lnTo>
                  <a:pt x="0" y="1075270"/>
                </a:lnTo>
                <a:lnTo>
                  <a:pt x="0" y="0"/>
                </a:lnTo>
                <a:close/>
              </a:path>
            </a:pathLst>
          </a:cu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1">
            <a:spAutoFit/>
          </a:bodyPr>
          <a:lstStyle/>
          <a:p>
            <a:pPr lvl="0" algn="ctr" defTabSz="800100">
              <a:spcBef>
                <a:spcPct val="0"/>
              </a:spcBef>
            </a:pPr>
            <a:r>
              <a:rPr lang="en-US" sz="1100" dirty="0">
                <a:solidFill>
                  <a:schemeClr val="tx1"/>
                </a:solidFill>
              </a:rPr>
              <a:t>Hospital</a:t>
            </a:r>
            <a:endParaRPr lang="en-US" sz="1100" kern="1200" dirty="0">
              <a:solidFill>
                <a:schemeClr val="tx1"/>
              </a:solidFill>
            </a:endParaRPr>
          </a:p>
        </p:txBody>
      </p:sp>
      <p:sp>
        <p:nvSpPr>
          <p:cNvPr id="108" name="Content Placeholder 11">
            <a:extLst>
              <a:ext uri="{FF2B5EF4-FFF2-40B4-BE49-F238E27FC236}">
                <a16:creationId xmlns:a16="http://schemas.microsoft.com/office/drawing/2014/main" id="{E0881E10-2429-C64A-AFBD-EBD96F65BFBB}"/>
              </a:ext>
            </a:extLst>
          </p:cNvPr>
          <p:cNvSpPr txBox="1">
            <a:spLocks/>
          </p:cNvSpPr>
          <p:nvPr/>
        </p:nvSpPr>
        <p:spPr>
          <a:xfrm>
            <a:off x="6800277" y="2285118"/>
            <a:ext cx="582661" cy="246305"/>
          </a:xfrm>
          <a:prstGeom prst="rect">
            <a:avLst/>
          </a:prstGeom>
          <a:solidFill>
            <a:schemeClr val="bg1"/>
          </a:solidFill>
        </p:spPr>
        <p:txBody>
          <a:bodyPr vert="horz" lIns="0" tIns="0" rIns="0" bIns="0" rtlCol="0">
            <a:noAutofit/>
          </a:bodyPr>
          <a:lst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dirty="0">
                <a:solidFill>
                  <a:schemeClr val="tx2"/>
                </a:solidFill>
              </a:rPr>
              <a:t>Part B</a:t>
            </a:r>
          </a:p>
        </p:txBody>
      </p:sp>
      <p:sp>
        <p:nvSpPr>
          <p:cNvPr id="109" name="Freeform 108"/>
          <p:cNvSpPr/>
          <p:nvPr/>
        </p:nvSpPr>
        <p:spPr>
          <a:xfrm flipH="1">
            <a:off x="6629782" y="2524547"/>
            <a:ext cx="923651" cy="169277"/>
          </a:xfrm>
          <a:custGeom>
            <a:avLst/>
            <a:gdLst>
              <a:gd name="connsiteX0" fmla="*/ 0 w 2150541"/>
              <a:gd name="connsiteY0" fmla="*/ 0 h 1075270"/>
              <a:gd name="connsiteX1" fmla="*/ 2150541 w 2150541"/>
              <a:gd name="connsiteY1" fmla="*/ 0 h 1075270"/>
              <a:gd name="connsiteX2" fmla="*/ 2150541 w 2150541"/>
              <a:gd name="connsiteY2" fmla="*/ 1075270 h 1075270"/>
              <a:gd name="connsiteX3" fmla="*/ 0 w 2150541"/>
              <a:gd name="connsiteY3" fmla="*/ 1075270 h 1075270"/>
              <a:gd name="connsiteX4" fmla="*/ 0 w 2150541"/>
              <a:gd name="connsiteY4" fmla="*/ 0 h 107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41" h="1075270">
                <a:moveTo>
                  <a:pt x="0" y="0"/>
                </a:moveTo>
                <a:lnTo>
                  <a:pt x="2150541" y="0"/>
                </a:lnTo>
                <a:lnTo>
                  <a:pt x="2150541" y="1075270"/>
                </a:lnTo>
                <a:lnTo>
                  <a:pt x="0" y="1075270"/>
                </a:lnTo>
                <a:lnTo>
                  <a:pt x="0" y="0"/>
                </a:lnTo>
                <a:close/>
              </a:path>
            </a:pathLst>
          </a:cu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1">
            <a:spAutoFit/>
          </a:bodyPr>
          <a:lstStyle/>
          <a:p>
            <a:pPr lvl="0" algn="ctr" defTabSz="800100">
              <a:spcBef>
                <a:spcPct val="0"/>
              </a:spcBef>
            </a:pPr>
            <a:r>
              <a:rPr lang="en-US" sz="1100" dirty="0">
                <a:solidFill>
                  <a:schemeClr val="tx1"/>
                </a:solidFill>
              </a:rPr>
              <a:t>Medical</a:t>
            </a:r>
            <a:endParaRPr lang="en-US" sz="1100" kern="1200" dirty="0">
              <a:solidFill>
                <a:schemeClr val="tx1"/>
              </a:solidFill>
            </a:endParaRPr>
          </a:p>
        </p:txBody>
      </p:sp>
      <p:sp>
        <p:nvSpPr>
          <p:cNvPr id="110" name="Rectangle: Rounded Corners 37">
            <a:extLst>
              <a:ext uri="{FF2B5EF4-FFF2-40B4-BE49-F238E27FC236}">
                <a16:creationId xmlns:a16="http://schemas.microsoft.com/office/drawing/2014/main" id="{D916513C-444B-0F4D-848E-CF24A5C6741A}"/>
              </a:ext>
            </a:extLst>
          </p:cNvPr>
          <p:cNvSpPr/>
          <p:nvPr/>
        </p:nvSpPr>
        <p:spPr>
          <a:xfrm>
            <a:off x="1862821" y="4597069"/>
            <a:ext cx="1511139" cy="1382475"/>
          </a:xfrm>
          <a:prstGeom prst="roundRect">
            <a:avLst>
              <a:gd name="adj" fmla="val 154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1" name="Content Placeholder 11">
            <a:extLst>
              <a:ext uri="{FF2B5EF4-FFF2-40B4-BE49-F238E27FC236}">
                <a16:creationId xmlns:a16="http://schemas.microsoft.com/office/drawing/2014/main" id="{E0881E10-2429-C64A-AFBD-EBD96F65BFBB}"/>
              </a:ext>
            </a:extLst>
          </p:cNvPr>
          <p:cNvSpPr txBox="1">
            <a:spLocks/>
          </p:cNvSpPr>
          <p:nvPr/>
        </p:nvSpPr>
        <p:spPr>
          <a:xfrm>
            <a:off x="2327060" y="5355039"/>
            <a:ext cx="582661" cy="246305"/>
          </a:xfrm>
          <a:prstGeom prst="rect">
            <a:avLst/>
          </a:prstGeom>
          <a:solidFill>
            <a:schemeClr val="bg1"/>
          </a:solidFill>
        </p:spPr>
        <p:txBody>
          <a:bodyPr vert="horz" lIns="0" tIns="0" rIns="0" bIns="0" rtlCol="0">
            <a:noAutofit/>
          </a:bodyPr>
          <a:lst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dirty="0">
                <a:solidFill>
                  <a:schemeClr val="tx2"/>
                </a:solidFill>
              </a:rPr>
              <a:t>Part D</a:t>
            </a:r>
          </a:p>
        </p:txBody>
      </p:sp>
      <p:sp>
        <p:nvSpPr>
          <p:cNvPr id="112" name="Freeform 111"/>
          <p:cNvSpPr/>
          <p:nvPr/>
        </p:nvSpPr>
        <p:spPr>
          <a:xfrm flipH="1">
            <a:off x="2156565" y="5594468"/>
            <a:ext cx="923651" cy="169277"/>
          </a:xfrm>
          <a:custGeom>
            <a:avLst/>
            <a:gdLst>
              <a:gd name="connsiteX0" fmla="*/ 0 w 2150541"/>
              <a:gd name="connsiteY0" fmla="*/ 0 h 1075270"/>
              <a:gd name="connsiteX1" fmla="*/ 2150541 w 2150541"/>
              <a:gd name="connsiteY1" fmla="*/ 0 h 1075270"/>
              <a:gd name="connsiteX2" fmla="*/ 2150541 w 2150541"/>
              <a:gd name="connsiteY2" fmla="*/ 1075270 h 1075270"/>
              <a:gd name="connsiteX3" fmla="*/ 0 w 2150541"/>
              <a:gd name="connsiteY3" fmla="*/ 1075270 h 1075270"/>
              <a:gd name="connsiteX4" fmla="*/ 0 w 2150541"/>
              <a:gd name="connsiteY4" fmla="*/ 0 h 107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41" h="1075270">
                <a:moveTo>
                  <a:pt x="0" y="0"/>
                </a:moveTo>
                <a:lnTo>
                  <a:pt x="2150541" y="0"/>
                </a:lnTo>
                <a:lnTo>
                  <a:pt x="2150541" y="1075270"/>
                </a:lnTo>
                <a:lnTo>
                  <a:pt x="0" y="1075270"/>
                </a:lnTo>
                <a:lnTo>
                  <a:pt x="0" y="0"/>
                </a:lnTo>
                <a:close/>
              </a:path>
            </a:pathLst>
          </a:cu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1">
            <a:spAutoFit/>
          </a:bodyPr>
          <a:lstStyle/>
          <a:p>
            <a:pPr lvl="0" algn="ctr" defTabSz="800100">
              <a:spcBef>
                <a:spcPct val="0"/>
              </a:spcBef>
            </a:pPr>
            <a:r>
              <a:rPr lang="en-US" sz="1100" dirty="0">
                <a:solidFill>
                  <a:schemeClr val="tx1"/>
                </a:solidFill>
              </a:rPr>
              <a:t>Prescription</a:t>
            </a:r>
            <a:endParaRPr lang="en-US" sz="1100" kern="1200" dirty="0">
              <a:solidFill>
                <a:schemeClr val="tx1"/>
              </a:solidFill>
            </a:endParaRPr>
          </a:p>
        </p:txBody>
      </p:sp>
      <p:sp>
        <p:nvSpPr>
          <p:cNvPr id="113" name="Content Placeholder 11">
            <a:extLst>
              <a:ext uri="{FF2B5EF4-FFF2-40B4-BE49-F238E27FC236}">
                <a16:creationId xmlns:a16="http://schemas.microsoft.com/office/drawing/2014/main" id="{E0881E10-2429-C64A-AFBD-EBD96F65BFBB}"/>
              </a:ext>
            </a:extLst>
          </p:cNvPr>
          <p:cNvSpPr txBox="1">
            <a:spLocks/>
          </p:cNvSpPr>
          <p:nvPr/>
        </p:nvSpPr>
        <p:spPr>
          <a:xfrm>
            <a:off x="3870956" y="5393259"/>
            <a:ext cx="753156" cy="246305"/>
          </a:xfrm>
          <a:prstGeom prst="rect">
            <a:avLst/>
          </a:prstGeom>
          <a:solidFill>
            <a:schemeClr val="bg1"/>
          </a:solidFill>
        </p:spPr>
        <p:txBody>
          <a:bodyPr vert="horz" lIns="0" tIns="0" rIns="0" bIns="0" rtlCol="0">
            <a:noAutofit/>
          </a:bodyPr>
          <a:lst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dirty="0" err="1">
                <a:solidFill>
                  <a:schemeClr val="tx2"/>
                </a:solidFill>
              </a:rPr>
              <a:t>Medigap</a:t>
            </a:r>
            <a:endParaRPr lang="en-US" sz="1400" dirty="0">
              <a:solidFill>
                <a:schemeClr val="tx2"/>
              </a:solidFill>
            </a:endParaRPr>
          </a:p>
        </p:txBody>
      </p:sp>
      <p:sp>
        <p:nvSpPr>
          <p:cNvPr id="114" name="Freeform 113"/>
          <p:cNvSpPr/>
          <p:nvPr/>
        </p:nvSpPr>
        <p:spPr>
          <a:xfrm flipH="1">
            <a:off x="3785709" y="5632688"/>
            <a:ext cx="923651" cy="169277"/>
          </a:xfrm>
          <a:custGeom>
            <a:avLst/>
            <a:gdLst>
              <a:gd name="connsiteX0" fmla="*/ 0 w 2150541"/>
              <a:gd name="connsiteY0" fmla="*/ 0 h 1075270"/>
              <a:gd name="connsiteX1" fmla="*/ 2150541 w 2150541"/>
              <a:gd name="connsiteY1" fmla="*/ 0 h 1075270"/>
              <a:gd name="connsiteX2" fmla="*/ 2150541 w 2150541"/>
              <a:gd name="connsiteY2" fmla="*/ 1075270 h 1075270"/>
              <a:gd name="connsiteX3" fmla="*/ 0 w 2150541"/>
              <a:gd name="connsiteY3" fmla="*/ 1075270 h 1075270"/>
              <a:gd name="connsiteX4" fmla="*/ 0 w 2150541"/>
              <a:gd name="connsiteY4" fmla="*/ 0 h 107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41" h="1075270">
                <a:moveTo>
                  <a:pt x="0" y="0"/>
                </a:moveTo>
                <a:lnTo>
                  <a:pt x="2150541" y="0"/>
                </a:lnTo>
                <a:lnTo>
                  <a:pt x="2150541" y="1075270"/>
                </a:lnTo>
                <a:lnTo>
                  <a:pt x="0" y="1075270"/>
                </a:lnTo>
                <a:lnTo>
                  <a:pt x="0" y="0"/>
                </a:lnTo>
                <a:close/>
              </a:path>
            </a:pathLst>
          </a:cu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1">
            <a:spAutoFit/>
          </a:bodyPr>
          <a:lstStyle/>
          <a:p>
            <a:pPr lvl="0" algn="ctr" defTabSz="800100">
              <a:spcBef>
                <a:spcPct val="0"/>
              </a:spcBef>
            </a:pPr>
            <a:r>
              <a:rPr lang="en-US" sz="1100" dirty="0">
                <a:solidFill>
                  <a:schemeClr val="tx1"/>
                </a:solidFill>
              </a:rPr>
              <a:t>Supplement</a:t>
            </a:r>
            <a:endParaRPr lang="en-US" sz="1100" kern="1200" dirty="0">
              <a:solidFill>
                <a:schemeClr val="tx1"/>
              </a:solidFill>
            </a:endParaRPr>
          </a:p>
        </p:txBody>
      </p:sp>
      <p:sp>
        <p:nvSpPr>
          <p:cNvPr id="115" name="Rectangle: Rounded Corners 37">
            <a:extLst>
              <a:ext uri="{FF2B5EF4-FFF2-40B4-BE49-F238E27FC236}">
                <a16:creationId xmlns:a16="http://schemas.microsoft.com/office/drawing/2014/main" id="{D916513C-444B-0F4D-848E-CF24A5C6741A}"/>
              </a:ext>
            </a:extLst>
          </p:cNvPr>
          <p:cNvSpPr/>
          <p:nvPr/>
        </p:nvSpPr>
        <p:spPr>
          <a:xfrm>
            <a:off x="3491965" y="4597068"/>
            <a:ext cx="1511139" cy="1382475"/>
          </a:xfrm>
          <a:prstGeom prst="roundRect">
            <a:avLst>
              <a:gd name="adj" fmla="val 154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9" name="Content Placeholder 11">
            <a:extLst>
              <a:ext uri="{FF2B5EF4-FFF2-40B4-BE49-F238E27FC236}">
                <a16:creationId xmlns:a16="http://schemas.microsoft.com/office/drawing/2014/main" id="{E0881E10-2429-C64A-AFBD-EBD96F65BFBB}"/>
              </a:ext>
            </a:extLst>
          </p:cNvPr>
          <p:cNvSpPr txBox="1">
            <a:spLocks/>
          </p:cNvSpPr>
          <p:nvPr/>
        </p:nvSpPr>
        <p:spPr>
          <a:xfrm>
            <a:off x="8283237" y="5319445"/>
            <a:ext cx="912419" cy="246305"/>
          </a:xfrm>
          <a:prstGeom prst="rect">
            <a:avLst/>
          </a:prstGeom>
          <a:solidFill>
            <a:schemeClr val="bg1"/>
          </a:solidFill>
        </p:spPr>
        <p:txBody>
          <a:bodyPr vert="horz" lIns="0" tIns="0" rIns="0" bIns="0" rtlCol="0">
            <a:noAutofit/>
          </a:bodyPr>
          <a:lst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dirty="0">
                <a:solidFill>
                  <a:schemeClr val="tx2"/>
                </a:solidFill>
              </a:rPr>
              <a:t>Part C</a:t>
            </a:r>
          </a:p>
        </p:txBody>
      </p:sp>
      <p:sp>
        <p:nvSpPr>
          <p:cNvPr id="120" name="Freeform 119"/>
          <p:cNvSpPr/>
          <p:nvPr/>
        </p:nvSpPr>
        <p:spPr>
          <a:xfrm flipH="1">
            <a:off x="8011292" y="5601189"/>
            <a:ext cx="1456308" cy="169277"/>
          </a:xfrm>
          <a:custGeom>
            <a:avLst/>
            <a:gdLst>
              <a:gd name="connsiteX0" fmla="*/ 0 w 2150541"/>
              <a:gd name="connsiteY0" fmla="*/ 0 h 1075270"/>
              <a:gd name="connsiteX1" fmla="*/ 2150541 w 2150541"/>
              <a:gd name="connsiteY1" fmla="*/ 0 h 1075270"/>
              <a:gd name="connsiteX2" fmla="*/ 2150541 w 2150541"/>
              <a:gd name="connsiteY2" fmla="*/ 1075270 h 1075270"/>
              <a:gd name="connsiteX3" fmla="*/ 0 w 2150541"/>
              <a:gd name="connsiteY3" fmla="*/ 1075270 h 1075270"/>
              <a:gd name="connsiteX4" fmla="*/ 0 w 2150541"/>
              <a:gd name="connsiteY4" fmla="*/ 0 h 107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41" h="1075270">
                <a:moveTo>
                  <a:pt x="0" y="0"/>
                </a:moveTo>
                <a:lnTo>
                  <a:pt x="2150541" y="0"/>
                </a:lnTo>
                <a:lnTo>
                  <a:pt x="2150541" y="1075270"/>
                </a:lnTo>
                <a:lnTo>
                  <a:pt x="0" y="1075270"/>
                </a:lnTo>
                <a:lnTo>
                  <a:pt x="0" y="0"/>
                </a:lnTo>
                <a:close/>
              </a:path>
            </a:pathLst>
          </a:cu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1">
            <a:spAutoFit/>
          </a:bodyPr>
          <a:lstStyle/>
          <a:p>
            <a:pPr lvl="0" algn="ctr" defTabSz="800100">
              <a:spcBef>
                <a:spcPct val="0"/>
              </a:spcBef>
            </a:pPr>
            <a:r>
              <a:rPr lang="en-US" sz="1100" dirty="0">
                <a:solidFill>
                  <a:schemeClr val="tx1"/>
                </a:solidFill>
              </a:rPr>
              <a:t>Medicare Advantage</a:t>
            </a:r>
            <a:endParaRPr lang="en-US" sz="1100" kern="1200" dirty="0">
              <a:solidFill>
                <a:schemeClr val="tx1"/>
              </a:solidFill>
            </a:endParaRPr>
          </a:p>
        </p:txBody>
      </p:sp>
      <p:sp>
        <p:nvSpPr>
          <p:cNvPr id="121" name="Rectangle: Rounded Corners 37">
            <a:extLst>
              <a:ext uri="{FF2B5EF4-FFF2-40B4-BE49-F238E27FC236}">
                <a16:creationId xmlns:a16="http://schemas.microsoft.com/office/drawing/2014/main" id="{D916513C-444B-0F4D-848E-CF24A5C6741A}"/>
              </a:ext>
            </a:extLst>
          </p:cNvPr>
          <p:cNvSpPr/>
          <p:nvPr/>
        </p:nvSpPr>
        <p:spPr>
          <a:xfrm>
            <a:off x="7983877" y="4523254"/>
            <a:ext cx="1511139" cy="1382475"/>
          </a:xfrm>
          <a:prstGeom prst="roundRect">
            <a:avLst>
              <a:gd name="adj" fmla="val 154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122" name="Straight Arrow Connector 121">
            <a:extLst>
              <a:ext uri="{FF2B5EF4-FFF2-40B4-BE49-F238E27FC236}">
                <a16:creationId xmlns:a16="http://schemas.microsoft.com/office/drawing/2014/main" id="{F0A229BD-3958-44C3-BBCA-8D8D3838378C}"/>
              </a:ext>
            </a:extLst>
          </p:cNvPr>
          <p:cNvCxnSpPr>
            <a:cxnSpLocks/>
          </p:cNvCxnSpPr>
          <p:nvPr/>
        </p:nvCxnSpPr>
        <p:spPr>
          <a:xfrm>
            <a:off x="2978675" y="1835299"/>
            <a:ext cx="1268860" cy="0"/>
          </a:xfrm>
          <a:prstGeom prst="straightConnector1">
            <a:avLst/>
          </a:prstGeom>
          <a:ln w="12700" cap="flat">
            <a:solidFill>
              <a:schemeClr val="accent1"/>
            </a:solidFill>
            <a:tailEnd type="arrow" w="lg" len="sm"/>
          </a:ln>
          <a:effectLst/>
        </p:spPr>
        <p:style>
          <a:lnRef idx="2">
            <a:schemeClr val="accent1"/>
          </a:lnRef>
          <a:fillRef idx="0">
            <a:schemeClr val="accent1"/>
          </a:fillRef>
          <a:effectRef idx="1">
            <a:schemeClr val="accent1"/>
          </a:effectRef>
          <a:fontRef idx="minor">
            <a:schemeClr val="tx1"/>
          </a:fontRef>
        </p:style>
      </p:cxnSp>
      <p:cxnSp>
        <p:nvCxnSpPr>
          <p:cNvPr id="123" name="Straight Arrow Connector 122">
            <a:extLst>
              <a:ext uri="{FF2B5EF4-FFF2-40B4-BE49-F238E27FC236}">
                <a16:creationId xmlns:a16="http://schemas.microsoft.com/office/drawing/2014/main" id="{F0A229BD-3958-44C3-BBCA-8D8D3838378C}"/>
              </a:ext>
            </a:extLst>
          </p:cNvPr>
          <p:cNvCxnSpPr>
            <a:cxnSpLocks/>
          </p:cNvCxnSpPr>
          <p:nvPr/>
        </p:nvCxnSpPr>
        <p:spPr>
          <a:xfrm>
            <a:off x="3443064" y="3615984"/>
            <a:ext cx="1" cy="561845"/>
          </a:xfrm>
          <a:prstGeom prst="straightConnector1">
            <a:avLst/>
          </a:prstGeom>
          <a:ln w="12700" cap="flat">
            <a:solidFill>
              <a:schemeClr val="accent1"/>
            </a:solidFill>
            <a:tailEnd type="arrow" w="lg" len="sm"/>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F4AA3F44-0669-4DA5-A60A-AD648F7581E6}"/>
              </a:ext>
            </a:extLst>
          </p:cNvPr>
          <p:cNvCxnSpPr>
            <a:cxnSpLocks/>
          </p:cNvCxnSpPr>
          <p:nvPr/>
        </p:nvCxnSpPr>
        <p:spPr>
          <a:xfrm>
            <a:off x="3435808" y="3615984"/>
            <a:ext cx="1006961" cy="0"/>
          </a:xfrm>
          <a:prstGeom prst="line">
            <a:avLst/>
          </a:prstGeom>
          <a:ln w="12700" cap="flat">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25" name="Straight Arrow Connector 124">
            <a:extLst>
              <a:ext uri="{FF2B5EF4-FFF2-40B4-BE49-F238E27FC236}">
                <a16:creationId xmlns:a16="http://schemas.microsoft.com/office/drawing/2014/main" id="{F0A229BD-3958-44C3-BBCA-8D8D3838378C}"/>
              </a:ext>
            </a:extLst>
          </p:cNvPr>
          <p:cNvCxnSpPr>
            <a:cxnSpLocks/>
          </p:cNvCxnSpPr>
          <p:nvPr/>
        </p:nvCxnSpPr>
        <p:spPr>
          <a:xfrm>
            <a:off x="8739446" y="3615984"/>
            <a:ext cx="1" cy="561845"/>
          </a:xfrm>
          <a:prstGeom prst="straightConnector1">
            <a:avLst/>
          </a:prstGeom>
          <a:ln w="12700" cap="flat">
            <a:solidFill>
              <a:schemeClr val="accent1"/>
            </a:solidFill>
            <a:tailEnd type="arrow" w="lg" len="sm"/>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F4AA3F44-0669-4DA5-A60A-AD648F7581E6}"/>
              </a:ext>
            </a:extLst>
          </p:cNvPr>
          <p:cNvCxnSpPr>
            <a:cxnSpLocks/>
          </p:cNvCxnSpPr>
          <p:nvPr/>
        </p:nvCxnSpPr>
        <p:spPr>
          <a:xfrm>
            <a:off x="7740737" y="3615984"/>
            <a:ext cx="1006961" cy="0"/>
          </a:xfrm>
          <a:prstGeom prst="line">
            <a:avLst/>
          </a:prstGeom>
          <a:ln w="12700" cap="flat">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27" name="Straight Arrow Connector 126">
            <a:extLst>
              <a:ext uri="{FF2B5EF4-FFF2-40B4-BE49-F238E27FC236}">
                <a16:creationId xmlns:a16="http://schemas.microsoft.com/office/drawing/2014/main" id="{F0A229BD-3958-44C3-BBCA-8D8D3838378C}"/>
              </a:ext>
            </a:extLst>
          </p:cNvPr>
          <p:cNvCxnSpPr>
            <a:cxnSpLocks/>
          </p:cNvCxnSpPr>
          <p:nvPr/>
        </p:nvCxnSpPr>
        <p:spPr>
          <a:xfrm>
            <a:off x="6096000" y="2915839"/>
            <a:ext cx="1" cy="561845"/>
          </a:xfrm>
          <a:prstGeom prst="straightConnector1">
            <a:avLst/>
          </a:prstGeom>
          <a:ln w="12700" cap="flat">
            <a:solidFill>
              <a:schemeClr val="accent1"/>
            </a:solidFill>
            <a:tailEnd type="arrow" w="lg" len="sm"/>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93777B74-B181-3764-8847-A5B0B15DC77C}"/>
              </a:ext>
            </a:extLst>
          </p:cNvPr>
          <p:cNvCxnSpPr>
            <a:stCxn id="4" idx="1"/>
          </p:cNvCxnSpPr>
          <p:nvPr/>
        </p:nvCxnSpPr>
        <p:spPr>
          <a:xfrm flipV="1">
            <a:off x="685800" y="1134737"/>
            <a:ext cx="10992080" cy="3221"/>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88106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a:t>Original Medicare vs. Medicare Advantage</a:t>
            </a:r>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28</a:t>
            </a:fld>
            <a:endParaRPr lang="en-US"/>
          </a:p>
        </p:txBody>
      </p:sp>
      <p:sp>
        <p:nvSpPr>
          <p:cNvPr id="13" name="Rectangle: Rounded Corners 66">
            <a:extLst>
              <a:ext uri="{FF2B5EF4-FFF2-40B4-BE49-F238E27FC236}">
                <a16:creationId xmlns:a16="http://schemas.microsoft.com/office/drawing/2014/main" id="{03C52576-C742-B14D-995C-54A9AD337AD0}"/>
              </a:ext>
            </a:extLst>
          </p:cNvPr>
          <p:cNvSpPr/>
          <p:nvPr/>
        </p:nvSpPr>
        <p:spPr>
          <a:xfrm>
            <a:off x="6133968" y="2036434"/>
            <a:ext cx="5909752" cy="3653172"/>
          </a:xfrm>
          <a:prstGeom prst="roundRect">
            <a:avLst>
              <a:gd name="adj" fmla="val 154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1" name="Rectangle: Rounded Corners 66">
            <a:extLst>
              <a:ext uri="{FF2B5EF4-FFF2-40B4-BE49-F238E27FC236}">
                <a16:creationId xmlns:a16="http://schemas.microsoft.com/office/drawing/2014/main" id="{8EF82D26-78A5-3B4C-9794-06BBAC0FBF37}"/>
              </a:ext>
            </a:extLst>
          </p:cNvPr>
          <p:cNvSpPr/>
          <p:nvPr/>
        </p:nvSpPr>
        <p:spPr>
          <a:xfrm>
            <a:off x="267286" y="2036434"/>
            <a:ext cx="5664283" cy="3653172"/>
          </a:xfrm>
          <a:prstGeom prst="roundRect">
            <a:avLst>
              <a:gd name="adj" fmla="val 169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2" name="Rectangle 21">
            <a:extLst>
              <a:ext uri="{FF2B5EF4-FFF2-40B4-BE49-F238E27FC236}">
                <a16:creationId xmlns:a16="http://schemas.microsoft.com/office/drawing/2014/main" id="{0464F1EE-AFB1-1F4D-BD41-D7329A82284A}"/>
              </a:ext>
            </a:extLst>
          </p:cNvPr>
          <p:cNvSpPr/>
          <p:nvPr/>
        </p:nvSpPr>
        <p:spPr>
          <a:xfrm>
            <a:off x="6500596" y="1784311"/>
            <a:ext cx="2968523" cy="461665"/>
          </a:xfrm>
          <a:prstGeom prst="rect">
            <a:avLst/>
          </a:prstGeom>
          <a:solidFill>
            <a:schemeClr val="bg1"/>
          </a:solidFill>
        </p:spPr>
        <p:txBody>
          <a:bodyPr wrap="square">
            <a:spAutoFit/>
          </a:bodyPr>
          <a:lstStyle/>
          <a:p>
            <a:pPr>
              <a:spcAft>
                <a:spcPts val="1400"/>
              </a:spcAft>
              <a:buClr>
                <a:schemeClr val="accent1">
                  <a:lumMod val="40000"/>
                  <a:lumOff val="60000"/>
                </a:schemeClr>
              </a:buClr>
              <a:buSzPct val="80000"/>
            </a:pPr>
            <a:r>
              <a:rPr lang="en-US" sz="2400" dirty="0">
                <a:solidFill>
                  <a:schemeClr val="accent2"/>
                </a:solidFill>
              </a:rPr>
              <a:t>Medicare Advantage</a:t>
            </a:r>
          </a:p>
        </p:txBody>
      </p:sp>
      <p:sp>
        <p:nvSpPr>
          <p:cNvPr id="35" name="Rectangle 34">
            <a:extLst>
              <a:ext uri="{FF2B5EF4-FFF2-40B4-BE49-F238E27FC236}">
                <a16:creationId xmlns:a16="http://schemas.microsoft.com/office/drawing/2014/main" id="{169614E2-A42E-D946-B571-72B4B52DFB0C}"/>
              </a:ext>
            </a:extLst>
          </p:cNvPr>
          <p:cNvSpPr/>
          <p:nvPr/>
        </p:nvSpPr>
        <p:spPr>
          <a:xfrm>
            <a:off x="598778" y="1784311"/>
            <a:ext cx="2581302" cy="461665"/>
          </a:xfrm>
          <a:prstGeom prst="rect">
            <a:avLst/>
          </a:prstGeom>
          <a:solidFill>
            <a:schemeClr val="bg1"/>
          </a:solidFill>
        </p:spPr>
        <p:txBody>
          <a:bodyPr wrap="square">
            <a:spAutoFit/>
          </a:bodyPr>
          <a:lstStyle/>
          <a:p>
            <a:pPr>
              <a:spcAft>
                <a:spcPts val="1400"/>
              </a:spcAft>
              <a:buClr>
                <a:schemeClr val="accent1">
                  <a:lumMod val="40000"/>
                  <a:lumOff val="60000"/>
                </a:schemeClr>
              </a:buClr>
              <a:buSzPct val="80000"/>
            </a:pPr>
            <a:r>
              <a:rPr lang="en-US" sz="2400">
                <a:solidFill>
                  <a:schemeClr val="accent2"/>
                </a:solidFill>
              </a:rPr>
              <a:t>Original Medicare</a:t>
            </a:r>
            <a:endParaRPr lang="en-US" sz="2400" dirty="0">
              <a:solidFill>
                <a:schemeClr val="accent2"/>
              </a:solidFill>
            </a:endParaRPr>
          </a:p>
        </p:txBody>
      </p:sp>
      <p:grpSp>
        <p:nvGrpSpPr>
          <p:cNvPr id="79" name="Graphic 1">
            <a:extLst>
              <a:ext uri="{FF2B5EF4-FFF2-40B4-BE49-F238E27FC236}">
                <a16:creationId xmlns:a16="http://schemas.microsoft.com/office/drawing/2014/main" id="{1860D9BD-C8E3-48FE-B0D7-319EEE4DCF04}"/>
              </a:ext>
            </a:extLst>
          </p:cNvPr>
          <p:cNvGrpSpPr/>
          <p:nvPr/>
        </p:nvGrpSpPr>
        <p:grpSpPr>
          <a:xfrm>
            <a:off x="685800" y="2848305"/>
            <a:ext cx="409931" cy="420889"/>
            <a:chOff x="3917346" y="1179004"/>
            <a:chExt cx="488156" cy="501205"/>
          </a:xfrm>
          <a:solidFill>
            <a:schemeClr val="accent1"/>
          </a:solidFill>
        </p:grpSpPr>
        <p:sp>
          <p:nvSpPr>
            <p:cNvPr id="80" name="Freeform: Shape 120">
              <a:extLst>
                <a:ext uri="{FF2B5EF4-FFF2-40B4-BE49-F238E27FC236}">
                  <a16:creationId xmlns:a16="http://schemas.microsoft.com/office/drawing/2014/main" id="{5CD07251-2EB0-48CA-96C1-B2425C05EC65}"/>
                </a:ext>
              </a:extLst>
            </p:cNvPr>
            <p:cNvSpPr/>
            <p:nvPr/>
          </p:nvSpPr>
          <p:spPr>
            <a:xfrm>
              <a:off x="3990403" y="1179004"/>
              <a:ext cx="415099" cy="501205"/>
            </a:xfrm>
            <a:custGeom>
              <a:avLst/>
              <a:gdLst>
                <a:gd name="connsiteX0" fmla="*/ 300514 w 415099"/>
                <a:gd name="connsiteY0" fmla="*/ 501206 h 501205"/>
                <a:gd name="connsiteX1" fmla="*/ 244316 w 415099"/>
                <a:gd name="connsiteY1" fmla="*/ 500729 h 501205"/>
                <a:gd name="connsiteX2" fmla="*/ 65056 w 415099"/>
                <a:gd name="connsiteY2" fmla="*/ 449294 h 501205"/>
                <a:gd name="connsiteX3" fmla="*/ 9239 w 415099"/>
                <a:gd name="connsiteY3" fmla="*/ 445389 h 501205"/>
                <a:gd name="connsiteX4" fmla="*/ 3619 w 415099"/>
                <a:gd name="connsiteY4" fmla="*/ 443675 h 501205"/>
                <a:gd name="connsiteX5" fmla="*/ 1238 w 415099"/>
                <a:gd name="connsiteY5" fmla="*/ 438341 h 501205"/>
                <a:gd name="connsiteX6" fmla="*/ 0 w 415099"/>
                <a:gd name="connsiteY6" fmla="*/ 240983 h 501205"/>
                <a:gd name="connsiteX7" fmla="*/ 2286 w 415099"/>
                <a:gd name="connsiteY7" fmla="*/ 235744 h 501205"/>
                <a:gd name="connsiteX8" fmla="*/ 7715 w 415099"/>
                <a:gd name="connsiteY8" fmla="*/ 233839 h 501205"/>
                <a:gd name="connsiteX9" fmla="*/ 57150 w 415099"/>
                <a:gd name="connsiteY9" fmla="*/ 227076 h 501205"/>
                <a:gd name="connsiteX10" fmla="*/ 199454 w 415099"/>
                <a:gd name="connsiteY10" fmla="*/ 87440 h 501205"/>
                <a:gd name="connsiteX11" fmla="*/ 215646 w 415099"/>
                <a:gd name="connsiteY11" fmla="*/ 14192 h 501205"/>
                <a:gd name="connsiteX12" fmla="*/ 215646 w 415099"/>
                <a:gd name="connsiteY12" fmla="*/ 14192 h 501205"/>
                <a:gd name="connsiteX13" fmla="*/ 238411 w 415099"/>
                <a:gd name="connsiteY13" fmla="*/ 0 h 501205"/>
                <a:gd name="connsiteX14" fmla="*/ 238887 w 415099"/>
                <a:gd name="connsiteY14" fmla="*/ 0 h 501205"/>
                <a:gd name="connsiteX15" fmla="*/ 287846 w 415099"/>
                <a:gd name="connsiteY15" fmla="*/ 55150 h 501205"/>
                <a:gd name="connsiteX16" fmla="*/ 263938 w 415099"/>
                <a:gd name="connsiteY16" fmla="*/ 142018 h 501205"/>
                <a:gd name="connsiteX17" fmla="*/ 256604 w 415099"/>
                <a:gd name="connsiteY17" fmla="*/ 153829 h 501205"/>
                <a:gd name="connsiteX18" fmla="*/ 243650 w 415099"/>
                <a:gd name="connsiteY18" fmla="*/ 195358 h 501205"/>
                <a:gd name="connsiteX19" fmla="*/ 275177 w 415099"/>
                <a:gd name="connsiteY19" fmla="*/ 200692 h 501205"/>
                <a:gd name="connsiteX20" fmla="*/ 295561 w 415099"/>
                <a:gd name="connsiteY20" fmla="*/ 200025 h 501205"/>
                <a:gd name="connsiteX21" fmla="*/ 379285 w 415099"/>
                <a:gd name="connsiteY21" fmla="*/ 200025 h 501205"/>
                <a:gd name="connsiteX22" fmla="*/ 380429 w 415099"/>
                <a:gd name="connsiteY22" fmla="*/ 200120 h 501205"/>
                <a:gd name="connsiteX23" fmla="*/ 415099 w 415099"/>
                <a:gd name="connsiteY23" fmla="*/ 243745 h 501205"/>
                <a:gd name="connsiteX24" fmla="*/ 387668 w 415099"/>
                <a:gd name="connsiteY24" fmla="*/ 286798 h 501205"/>
                <a:gd name="connsiteX25" fmla="*/ 388049 w 415099"/>
                <a:gd name="connsiteY25" fmla="*/ 287083 h 501205"/>
                <a:gd name="connsiteX26" fmla="*/ 400622 w 415099"/>
                <a:gd name="connsiteY26" fmla="*/ 319850 h 501205"/>
                <a:gd name="connsiteX27" fmla="*/ 379190 w 415099"/>
                <a:gd name="connsiteY27" fmla="*/ 363093 h 501205"/>
                <a:gd name="connsiteX28" fmla="*/ 380809 w 415099"/>
                <a:gd name="connsiteY28" fmla="*/ 364617 h 501205"/>
                <a:gd name="connsiteX29" fmla="*/ 392430 w 415099"/>
                <a:gd name="connsiteY29" fmla="*/ 397288 h 501205"/>
                <a:gd name="connsiteX30" fmla="*/ 369475 w 415099"/>
                <a:gd name="connsiteY30" fmla="*/ 435864 h 501205"/>
                <a:gd name="connsiteX31" fmla="*/ 375857 w 415099"/>
                <a:gd name="connsiteY31" fmla="*/ 463106 h 501205"/>
                <a:gd name="connsiteX32" fmla="*/ 329946 w 415099"/>
                <a:gd name="connsiteY32" fmla="*/ 500825 h 501205"/>
                <a:gd name="connsiteX33" fmla="*/ 300514 w 415099"/>
                <a:gd name="connsiteY33" fmla="*/ 501206 h 501205"/>
                <a:gd name="connsiteX34" fmla="*/ 244031 w 415099"/>
                <a:gd name="connsiteY34" fmla="*/ 486347 h 501205"/>
                <a:gd name="connsiteX35" fmla="*/ 328612 w 415099"/>
                <a:gd name="connsiteY35" fmla="*/ 486347 h 501205"/>
                <a:gd name="connsiteX36" fmla="*/ 361474 w 415099"/>
                <a:gd name="connsiteY36" fmla="*/ 461201 h 501205"/>
                <a:gd name="connsiteX37" fmla="*/ 352901 w 415099"/>
                <a:gd name="connsiteY37" fmla="*/ 438436 h 501205"/>
                <a:gd name="connsiteX38" fmla="*/ 350044 w 415099"/>
                <a:gd name="connsiteY38" fmla="*/ 431102 h 501205"/>
                <a:gd name="connsiteX39" fmla="*/ 355663 w 415099"/>
                <a:gd name="connsiteY39" fmla="*/ 425577 h 501205"/>
                <a:gd name="connsiteX40" fmla="*/ 378143 w 415099"/>
                <a:gd name="connsiteY40" fmla="*/ 397002 h 501205"/>
                <a:gd name="connsiteX41" fmla="*/ 370808 w 415099"/>
                <a:gd name="connsiteY41" fmla="*/ 374523 h 501205"/>
                <a:gd name="connsiteX42" fmla="*/ 357187 w 415099"/>
                <a:gd name="connsiteY42" fmla="*/ 368618 h 501205"/>
                <a:gd name="connsiteX43" fmla="*/ 357187 w 415099"/>
                <a:gd name="connsiteY43" fmla="*/ 368618 h 501205"/>
                <a:gd name="connsiteX44" fmla="*/ 349949 w 415099"/>
                <a:gd name="connsiteY44" fmla="*/ 368618 h 501205"/>
                <a:gd name="connsiteX45" fmla="*/ 342805 w 415099"/>
                <a:gd name="connsiteY45" fmla="*/ 361474 h 501205"/>
                <a:gd name="connsiteX46" fmla="*/ 349853 w 415099"/>
                <a:gd name="connsiteY46" fmla="*/ 354521 h 501205"/>
                <a:gd name="connsiteX47" fmla="*/ 386239 w 415099"/>
                <a:gd name="connsiteY47" fmla="*/ 319754 h 501205"/>
                <a:gd name="connsiteX48" fmla="*/ 378238 w 415099"/>
                <a:gd name="connsiteY48" fmla="*/ 297466 h 501205"/>
                <a:gd name="connsiteX49" fmla="*/ 356711 w 415099"/>
                <a:gd name="connsiteY49" fmla="*/ 289941 h 501205"/>
                <a:gd name="connsiteX50" fmla="*/ 355854 w 415099"/>
                <a:gd name="connsiteY50" fmla="*/ 289941 h 501205"/>
                <a:gd name="connsiteX51" fmla="*/ 355092 w 415099"/>
                <a:gd name="connsiteY51" fmla="*/ 289941 h 501205"/>
                <a:gd name="connsiteX52" fmla="*/ 349663 w 415099"/>
                <a:gd name="connsiteY52" fmla="*/ 288036 h 501205"/>
                <a:gd name="connsiteX53" fmla="*/ 347377 w 415099"/>
                <a:gd name="connsiteY53" fmla="*/ 282797 h 501205"/>
                <a:gd name="connsiteX54" fmla="*/ 354521 w 415099"/>
                <a:gd name="connsiteY54" fmla="*/ 275654 h 501205"/>
                <a:gd name="connsiteX55" fmla="*/ 355663 w 415099"/>
                <a:gd name="connsiteY55" fmla="*/ 275654 h 501205"/>
                <a:gd name="connsiteX56" fmla="*/ 356711 w 415099"/>
                <a:gd name="connsiteY56" fmla="*/ 275654 h 501205"/>
                <a:gd name="connsiteX57" fmla="*/ 376619 w 415099"/>
                <a:gd name="connsiteY57" fmla="*/ 275654 h 501205"/>
                <a:gd name="connsiteX58" fmla="*/ 400717 w 415099"/>
                <a:gd name="connsiteY58" fmla="*/ 243650 h 501205"/>
                <a:gd name="connsiteX59" fmla="*/ 378524 w 415099"/>
                <a:gd name="connsiteY59" fmla="*/ 214217 h 501205"/>
                <a:gd name="connsiteX60" fmla="*/ 295561 w 415099"/>
                <a:gd name="connsiteY60" fmla="*/ 214217 h 501205"/>
                <a:gd name="connsiteX61" fmla="*/ 275939 w 415099"/>
                <a:gd name="connsiteY61" fmla="*/ 214884 h 501205"/>
                <a:gd name="connsiteX62" fmla="*/ 233743 w 415099"/>
                <a:gd name="connsiteY62" fmla="*/ 205550 h 501205"/>
                <a:gd name="connsiteX63" fmla="*/ 244697 w 415099"/>
                <a:gd name="connsiteY63" fmla="*/ 145828 h 501205"/>
                <a:gd name="connsiteX64" fmla="*/ 251269 w 415099"/>
                <a:gd name="connsiteY64" fmla="*/ 135255 h 501205"/>
                <a:gd name="connsiteX65" fmla="*/ 273653 w 415099"/>
                <a:gd name="connsiteY65" fmla="*/ 56102 h 501205"/>
                <a:gd name="connsiteX66" fmla="*/ 248888 w 415099"/>
                <a:gd name="connsiteY66" fmla="*/ 15811 h 501205"/>
                <a:gd name="connsiteX67" fmla="*/ 229934 w 415099"/>
                <a:gd name="connsiteY67" fmla="*/ 16002 h 501205"/>
                <a:gd name="connsiteX68" fmla="*/ 212503 w 415099"/>
                <a:gd name="connsiteY68" fmla="*/ 93440 h 501205"/>
                <a:gd name="connsiteX69" fmla="*/ 65151 w 415099"/>
                <a:gd name="connsiteY69" fmla="*/ 238887 h 501205"/>
                <a:gd name="connsiteX70" fmla="*/ 14573 w 415099"/>
                <a:gd name="connsiteY70" fmla="*/ 248317 h 501205"/>
                <a:gd name="connsiteX71" fmla="*/ 15716 w 415099"/>
                <a:gd name="connsiteY71" fmla="*/ 430340 h 501205"/>
                <a:gd name="connsiteX72" fmla="*/ 75628 w 415099"/>
                <a:gd name="connsiteY72" fmla="*/ 439388 h 501205"/>
                <a:gd name="connsiteX73" fmla="*/ 244031 w 415099"/>
                <a:gd name="connsiteY73" fmla="*/ 486347 h 501205"/>
                <a:gd name="connsiteX74" fmla="*/ 229838 w 415099"/>
                <a:gd name="connsiteY74" fmla="*/ 14859 h 501205"/>
                <a:gd name="connsiteX75" fmla="*/ 229838 w 415099"/>
                <a:gd name="connsiteY75" fmla="*/ 14859 h 501205"/>
                <a:gd name="connsiteX76" fmla="*/ 229838 w 415099"/>
                <a:gd name="connsiteY76" fmla="*/ 14859 h 501205"/>
                <a:gd name="connsiteX77" fmla="*/ 229838 w 415099"/>
                <a:gd name="connsiteY77" fmla="*/ 14859 h 50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15099" h="501205">
                  <a:moveTo>
                    <a:pt x="300514" y="501206"/>
                  </a:moveTo>
                  <a:cubicBezTo>
                    <a:pt x="276034" y="501206"/>
                    <a:pt x="246126" y="500729"/>
                    <a:pt x="244316" y="500729"/>
                  </a:cubicBezTo>
                  <a:cubicBezTo>
                    <a:pt x="239744" y="501015"/>
                    <a:pt x="119539" y="506921"/>
                    <a:pt x="65056" y="449294"/>
                  </a:cubicBezTo>
                  <a:cubicBezTo>
                    <a:pt x="59436" y="443389"/>
                    <a:pt x="31718" y="442627"/>
                    <a:pt x="9239" y="445389"/>
                  </a:cubicBezTo>
                  <a:cubicBezTo>
                    <a:pt x="7239" y="445675"/>
                    <a:pt x="5143" y="445008"/>
                    <a:pt x="3619" y="443675"/>
                  </a:cubicBezTo>
                  <a:cubicBezTo>
                    <a:pt x="2095" y="442341"/>
                    <a:pt x="1238" y="440436"/>
                    <a:pt x="1238" y="438341"/>
                  </a:cubicBezTo>
                  <a:lnTo>
                    <a:pt x="0" y="240983"/>
                  </a:lnTo>
                  <a:cubicBezTo>
                    <a:pt x="0" y="238982"/>
                    <a:pt x="762" y="237077"/>
                    <a:pt x="2286" y="235744"/>
                  </a:cubicBezTo>
                  <a:cubicBezTo>
                    <a:pt x="3810" y="234410"/>
                    <a:pt x="5810" y="233648"/>
                    <a:pt x="7715" y="233839"/>
                  </a:cubicBezTo>
                  <a:cubicBezTo>
                    <a:pt x="17526" y="234601"/>
                    <a:pt x="45529" y="234696"/>
                    <a:pt x="57150" y="227076"/>
                  </a:cubicBezTo>
                  <a:cubicBezTo>
                    <a:pt x="74962" y="215265"/>
                    <a:pt x="191072" y="104966"/>
                    <a:pt x="199454" y="87440"/>
                  </a:cubicBezTo>
                  <a:cubicBezTo>
                    <a:pt x="207645" y="70199"/>
                    <a:pt x="214979" y="25717"/>
                    <a:pt x="215646" y="14192"/>
                  </a:cubicBezTo>
                  <a:lnTo>
                    <a:pt x="215646" y="14192"/>
                  </a:lnTo>
                  <a:cubicBezTo>
                    <a:pt x="216122" y="6001"/>
                    <a:pt x="225457" y="95"/>
                    <a:pt x="238411" y="0"/>
                  </a:cubicBezTo>
                  <a:cubicBezTo>
                    <a:pt x="238601" y="0"/>
                    <a:pt x="238697" y="0"/>
                    <a:pt x="238887" y="0"/>
                  </a:cubicBezTo>
                  <a:cubicBezTo>
                    <a:pt x="259556" y="0"/>
                    <a:pt x="284512" y="14383"/>
                    <a:pt x="287846" y="55150"/>
                  </a:cubicBezTo>
                  <a:cubicBezTo>
                    <a:pt x="290322" y="86392"/>
                    <a:pt x="277178" y="116586"/>
                    <a:pt x="263938" y="142018"/>
                  </a:cubicBezTo>
                  <a:cubicBezTo>
                    <a:pt x="262223" y="145352"/>
                    <a:pt x="259652" y="149257"/>
                    <a:pt x="256604" y="153829"/>
                  </a:cubicBezTo>
                  <a:cubicBezTo>
                    <a:pt x="247936" y="166973"/>
                    <a:pt x="234791" y="186881"/>
                    <a:pt x="243650" y="195358"/>
                  </a:cubicBezTo>
                  <a:cubicBezTo>
                    <a:pt x="250317" y="201739"/>
                    <a:pt x="258128" y="201644"/>
                    <a:pt x="275177" y="200692"/>
                  </a:cubicBezTo>
                  <a:cubicBezTo>
                    <a:pt x="281178" y="200406"/>
                    <a:pt x="287846" y="200025"/>
                    <a:pt x="295561" y="200025"/>
                  </a:cubicBezTo>
                  <a:lnTo>
                    <a:pt x="379285" y="200025"/>
                  </a:lnTo>
                  <a:cubicBezTo>
                    <a:pt x="379667" y="200025"/>
                    <a:pt x="380048" y="200025"/>
                    <a:pt x="380429" y="200120"/>
                  </a:cubicBezTo>
                  <a:cubicBezTo>
                    <a:pt x="392430" y="202121"/>
                    <a:pt x="415099" y="213836"/>
                    <a:pt x="415099" y="243745"/>
                  </a:cubicBezTo>
                  <a:cubicBezTo>
                    <a:pt x="415099" y="267462"/>
                    <a:pt x="400050" y="280892"/>
                    <a:pt x="387668" y="286798"/>
                  </a:cubicBezTo>
                  <a:cubicBezTo>
                    <a:pt x="387763" y="286893"/>
                    <a:pt x="387858" y="286988"/>
                    <a:pt x="388049" y="287083"/>
                  </a:cubicBezTo>
                  <a:cubicBezTo>
                    <a:pt x="396431" y="294799"/>
                    <a:pt x="400622" y="305848"/>
                    <a:pt x="400622" y="319850"/>
                  </a:cubicBezTo>
                  <a:cubicBezTo>
                    <a:pt x="400622" y="341376"/>
                    <a:pt x="393573" y="355759"/>
                    <a:pt x="379190" y="363093"/>
                  </a:cubicBezTo>
                  <a:cubicBezTo>
                    <a:pt x="379762" y="363569"/>
                    <a:pt x="380333" y="364046"/>
                    <a:pt x="380809" y="364617"/>
                  </a:cubicBezTo>
                  <a:cubicBezTo>
                    <a:pt x="388525" y="372237"/>
                    <a:pt x="392430" y="383191"/>
                    <a:pt x="392430" y="397288"/>
                  </a:cubicBezTo>
                  <a:cubicBezTo>
                    <a:pt x="392430" y="418052"/>
                    <a:pt x="380429" y="430054"/>
                    <a:pt x="369475" y="435864"/>
                  </a:cubicBezTo>
                  <a:cubicBezTo>
                    <a:pt x="373475" y="441865"/>
                    <a:pt x="377190" y="450914"/>
                    <a:pt x="375857" y="463106"/>
                  </a:cubicBezTo>
                  <a:cubicBezTo>
                    <a:pt x="373094" y="486823"/>
                    <a:pt x="347377" y="499491"/>
                    <a:pt x="329946" y="500825"/>
                  </a:cubicBezTo>
                  <a:cubicBezTo>
                    <a:pt x="324803" y="501015"/>
                    <a:pt x="313373" y="501206"/>
                    <a:pt x="300514" y="501206"/>
                  </a:cubicBezTo>
                  <a:close/>
                  <a:moveTo>
                    <a:pt x="244031" y="486347"/>
                  </a:moveTo>
                  <a:cubicBezTo>
                    <a:pt x="245269" y="486347"/>
                    <a:pt x="314801" y="487490"/>
                    <a:pt x="328612" y="486347"/>
                  </a:cubicBezTo>
                  <a:cubicBezTo>
                    <a:pt x="339185" y="485489"/>
                    <a:pt x="359569" y="477298"/>
                    <a:pt x="361474" y="461201"/>
                  </a:cubicBezTo>
                  <a:cubicBezTo>
                    <a:pt x="363284" y="445960"/>
                    <a:pt x="352997" y="438531"/>
                    <a:pt x="352901" y="438436"/>
                  </a:cubicBezTo>
                  <a:cubicBezTo>
                    <a:pt x="350520" y="436817"/>
                    <a:pt x="349377" y="433959"/>
                    <a:pt x="350044" y="431102"/>
                  </a:cubicBezTo>
                  <a:cubicBezTo>
                    <a:pt x="350710" y="428244"/>
                    <a:pt x="352806" y="426149"/>
                    <a:pt x="355663" y="425577"/>
                  </a:cubicBezTo>
                  <a:cubicBezTo>
                    <a:pt x="357950" y="425101"/>
                    <a:pt x="378143" y="420148"/>
                    <a:pt x="378143" y="397002"/>
                  </a:cubicBezTo>
                  <a:cubicBezTo>
                    <a:pt x="378143" y="386906"/>
                    <a:pt x="375666" y="379285"/>
                    <a:pt x="370808" y="374523"/>
                  </a:cubicBezTo>
                  <a:cubicBezTo>
                    <a:pt x="364903" y="368713"/>
                    <a:pt x="357378" y="368618"/>
                    <a:pt x="357187" y="368618"/>
                  </a:cubicBezTo>
                  <a:lnTo>
                    <a:pt x="357187" y="368618"/>
                  </a:lnTo>
                  <a:lnTo>
                    <a:pt x="349949" y="368618"/>
                  </a:lnTo>
                  <a:cubicBezTo>
                    <a:pt x="346043" y="368618"/>
                    <a:pt x="342805" y="365379"/>
                    <a:pt x="342805" y="361474"/>
                  </a:cubicBezTo>
                  <a:cubicBezTo>
                    <a:pt x="342805" y="357569"/>
                    <a:pt x="345853" y="354521"/>
                    <a:pt x="349853" y="354521"/>
                  </a:cubicBezTo>
                  <a:cubicBezTo>
                    <a:pt x="376047" y="354521"/>
                    <a:pt x="386239" y="344805"/>
                    <a:pt x="386239" y="319754"/>
                  </a:cubicBezTo>
                  <a:cubicBezTo>
                    <a:pt x="386239" y="309944"/>
                    <a:pt x="383572" y="302419"/>
                    <a:pt x="378238" y="297466"/>
                  </a:cubicBezTo>
                  <a:cubicBezTo>
                    <a:pt x="370999" y="290798"/>
                    <a:pt x="360521" y="289941"/>
                    <a:pt x="356711" y="289941"/>
                  </a:cubicBezTo>
                  <a:lnTo>
                    <a:pt x="355854" y="289941"/>
                  </a:lnTo>
                  <a:cubicBezTo>
                    <a:pt x="355378" y="289941"/>
                    <a:pt x="355187" y="289941"/>
                    <a:pt x="355092" y="289941"/>
                  </a:cubicBezTo>
                  <a:cubicBezTo>
                    <a:pt x="353092" y="290132"/>
                    <a:pt x="351187" y="289370"/>
                    <a:pt x="349663" y="288036"/>
                  </a:cubicBezTo>
                  <a:cubicBezTo>
                    <a:pt x="348234" y="286703"/>
                    <a:pt x="347377" y="284798"/>
                    <a:pt x="347377" y="282797"/>
                  </a:cubicBezTo>
                  <a:cubicBezTo>
                    <a:pt x="347377" y="278892"/>
                    <a:pt x="350615" y="275654"/>
                    <a:pt x="354521" y="275654"/>
                  </a:cubicBezTo>
                  <a:lnTo>
                    <a:pt x="355663" y="275654"/>
                  </a:lnTo>
                  <a:cubicBezTo>
                    <a:pt x="355949" y="275654"/>
                    <a:pt x="356330" y="275654"/>
                    <a:pt x="356711" y="275654"/>
                  </a:cubicBezTo>
                  <a:lnTo>
                    <a:pt x="376619" y="275654"/>
                  </a:lnTo>
                  <a:cubicBezTo>
                    <a:pt x="380809" y="274415"/>
                    <a:pt x="400717" y="266986"/>
                    <a:pt x="400717" y="243650"/>
                  </a:cubicBezTo>
                  <a:cubicBezTo>
                    <a:pt x="400717" y="220313"/>
                    <a:pt x="382429" y="215075"/>
                    <a:pt x="378524" y="214217"/>
                  </a:cubicBezTo>
                  <a:lnTo>
                    <a:pt x="295561" y="214217"/>
                  </a:lnTo>
                  <a:cubicBezTo>
                    <a:pt x="288227" y="214217"/>
                    <a:pt x="281654" y="214598"/>
                    <a:pt x="275939" y="214884"/>
                  </a:cubicBezTo>
                  <a:cubicBezTo>
                    <a:pt x="258128" y="215837"/>
                    <a:pt x="245174" y="216503"/>
                    <a:pt x="233743" y="205550"/>
                  </a:cubicBezTo>
                  <a:cubicBezTo>
                    <a:pt x="216408" y="188881"/>
                    <a:pt x="233458" y="162973"/>
                    <a:pt x="244697" y="145828"/>
                  </a:cubicBezTo>
                  <a:cubicBezTo>
                    <a:pt x="247364" y="141827"/>
                    <a:pt x="249841" y="138017"/>
                    <a:pt x="251269" y="135255"/>
                  </a:cubicBezTo>
                  <a:cubicBezTo>
                    <a:pt x="263557" y="111633"/>
                    <a:pt x="275844" y="83820"/>
                    <a:pt x="273653" y="56102"/>
                  </a:cubicBezTo>
                  <a:cubicBezTo>
                    <a:pt x="271367" y="27622"/>
                    <a:pt x="257175" y="18669"/>
                    <a:pt x="248888" y="15811"/>
                  </a:cubicBezTo>
                  <a:cubicBezTo>
                    <a:pt x="240125" y="12763"/>
                    <a:pt x="232219" y="14478"/>
                    <a:pt x="229934" y="16002"/>
                  </a:cubicBezTo>
                  <a:cubicBezTo>
                    <a:pt x="228886" y="29432"/>
                    <a:pt x="221742" y="74009"/>
                    <a:pt x="212503" y="93440"/>
                  </a:cubicBezTo>
                  <a:cubicBezTo>
                    <a:pt x="202406" y="114586"/>
                    <a:pt x="82867" y="227267"/>
                    <a:pt x="65151" y="238887"/>
                  </a:cubicBezTo>
                  <a:cubicBezTo>
                    <a:pt x="51626" y="247840"/>
                    <a:pt x="27146" y="248602"/>
                    <a:pt x="14573" y="248317"/>
                  </a:cubicBezTo>
                  <a:lnTo>
                    <a:pt x="15716" y="430340"/>
                  </a:lnTo>
                  <a:cubicBezTo>
                    <a:pt x="32004" y="428911"/>
                    <a:pt x="64675" y="427768"/>
                    <a:pt x="75628" y="439388"/>
                  </a:cubicBezTo>
                  <a:cubicBezTo>
                    <a:pt x="125444" y="492252"/>
                    <a:pt x="242887" y="486442"/>
                    <a:pt x="244031" y="486347"/>
                  </a:cubicBezTo>
                  <a:close/>
                  <a:moveTo>
                    <a:pt x="229838" y="14859"/>
                  </a:moveTo>
                  <a:cubicBezTo>
                    <a:pt x="229838" y="14954"/>
                    <a:pt x="229838" y="14954"/>
                    <a:pt x="229838" y="14859"/>
                  </a:cubicBezTo>
                  <a:cubicBezTo>
                    <a:pt x="229838" y="14954"/>
                    <a:pt x="229838" y="14954"/>
                    <a:pt x="229838" y="14859"/>
                  </a:cubicBezTo>
                  <a:lnTo>
                    <a:pt x="229838" y="14859"/>
                  </a:lnTo>
                  <a:close/>
                </a:path>
              </a:pathLst>
            </a:custGeom>
            <a:grpFill/>
            <a:ln w="9525" cap="flat">
              <a:noFill/>
              <a:prstDash val="solid"/>
              <a:miter/>
            </a:ln>
          </p:spPr>
          <p:txBody>
            <a:bodyPr rtlCol="0" anchor="ctr"/>
            <a:lstStyle/>
            <a:p>
              <a:endParaRPr lang="en-US"/>
            </a:p>
          </p:txBody>
        </p:sp>
        <p:sp>
          <p:nvSpPr>
            <p:cNvPr id="81" name="Freeform: Shape 121">
              <a:extLst>
                <a:ext uri="{FF2B5EF4-FFF2-40B4-BE49-F238E27FC236}">
                  <a16:creationId xmlns:a16="http://schemas.microsoft.com/office/drawing/2014/main" id="{0779D02E-D9EB-4148-9B5C-22B5160FA993}"/>
                </a:ext>
              </a:extLst>
            </p:cNvPr>
            <p:cNvSpPr/>
            <p:nvPr/>
          </p:nvSpPr>
          <p:spPr>
            <a:xfrm>
              <a:off x="4201572" y="1379886"/>
              <a:ext cx="145732" cy="238982"/>
            </a:xfrm>
            <a:custGeom>
              <a:avLst/>
              <a:gdLst>
                <a:gd name="connsiteX0" fmla="*/ 145733 w 145732"/>
                <a:gd name="connsiteY0" fmla="*/ 238982 h 238982"/>
                <a:gd name="connsiteX1" fmla="*/ 31528 w 145732"/>
                <a:gd name="connsiteY1" fmla="*/ 238315 h 238982"/>
                <a:gd name="connsiteX2" fmla="*/ 30194 w 145732"/>
                <a:gd name="connsiteY2" fmla="*/ 238220 h 238982"/>
                <a:gd name="connsiteX3" fmla="*/ 0 w 145732"/>
                <a:gd name="connsiteY3" fmla="*/ 196310 h 238982"/>
                <a:gd name="connsiteX4" fmla="*/ 12478 w 145732"/>
                <a:gd name="connsiteY4" fmla="*/ 163354 h 238982"/>
                <a:gd name="connsiteX5" fmla="*/ 21526 w 145732"/>
                <a:gd name="connsiteY5" fmla="*/ 157448 h 238982"/>
                <a:gd name="connsiteX6" fmla="*/ 5334 w 145732"/>
                <a:gd name="connsiteY6" fmla="*/ 121063 h 238982"/>
                <a:gd name="connsiteX7" fmla="*/ 32290 w 145732"/>
                <a:gd name="connsiteY7" fmla="*/ 78772 h 238982"/>
                <a:gd name="connsiteX8" fmla="*/ 16478 w 145732"/>
                <a:gd name="connsiteY8" fmla="*/ 43529 h 238982"/>
                <a:gd name="connsiteX9" fmla="*/ 59246 w 145732"/>
                <a:gd name="connsiteY9" fmla="*/ 0 h 238982"/>
                <a:gd name="connsiteX10" fmla="*/ 59817 w 145732"/>
                <a:gd name="connsiteY10" fmla="*/ 14288 h 238982"/>
                <a:gd name="connsiteX11" fmla="*/ 30766 w 145732"/>
                <a:gd name="connsiteY11" fmla="*/ 43529 h 238982"/>
                <a:gd name="connsiteX12" fmla="*/ 58007 w 145732"/>
                <a:gd name="connsiteY12" fmla="*/ 74866 h 238982"/>
                <a:gd name="connsiteX13" fmla="*/ 79057 w 145732"/>
                <a:gd name="connsiteY13" fmla="*/ 74962 h 238982"/>
                <a:gd name="connsiteX14" fmla="*/ 143446 w 145732"/>
                <a:gd name="connsiteY14" fmla="*/ 74962 h 238982"/>
                <a:gd name="connsiteX15" fmla="*/ 143446 w 145732"/>
                <a:gd name="connsiteY15" fmla="*/ 89249 h 238982"/>
                <a:gd name="connsiteX16" fmla="*/ 48673 w 145732"/>
                <a:gd name="connsiteY16" fmla="*/ 89249 h 238982"/>
                <a:gd name="connsiteX17" fmla="*/ 19717 w 145732"/>
                <a:gd name="connsiteY17" fmla="*/ 121158 h 238982"/>
                <a:gd name="connsiteX18" fmla="*/ 48577 w 145732"/>
                <a:gd name="connsiteY18" fmla="*/ 153638 h 238982"/>
                <a:gd name="connsiteX19" fmla="*/ 70771 w 145732"/>
                <a:gd name="connsiteY19" fmla="*/ 153638 h 238982"/>
                <a:gd name="connsiteX20" fmla="*/ 138589 w 145732"/>
                <a:gd name="connsiteY20" fmla="*/ 153638 h 238982"/>
                <a:gd name="connsiteX21" fmla="*/ 138589 w 145732"/>
                <a:gd name="connsiteY21" fmla="*/ 167926 h 238982"/>
                <a:gd name="connsiteX22" fmla="*/ 41434 w 145732"/>
                <a:gd name="connsiteY22" fmla="*/ 167926 h 238982"/>
                <a:gd name="connsiteX23" fmla="*/ 21907 w 145732"/>
                <a:gd name="connsiteY23" fmla="*/ 174022 h 238982"/>
                <a:gd name="connsiteX24" fmla="*/ 14192 w 145732"/>
                <a:gd name="connsiteY24" fmla="*/ 196310 h 238982"/>
                <a:gd name="connsiteX25" fmla="*/ 32385 w 145732"/>
                <a:gd name="connsiteY25" fmla="*/ 224028 h 238982"/>
                <a:gd name="connsiteX26" fmla="*/ 145733 w 145732"/>
                <a:gd name="connsiteY26" fmla="*/ 224695 h 238982"/>
                <a:gd name="connsiteX27" fmla="*/ 145733 w 145732"/>
                <a:gd name="connsiteY27" fmla="*/ 238982 h 23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5732" h="238982">
                  <a:moveTo>
                    <a:pt x="145733" y="238982"/>
                  </a:moveTo>
                  <a:lnTo>
                    <a:pt x="31528" y="238315"/>
                  </a:lnTo>
                  <a:cubicBezTo>
                    <a:pt x="31051" y="238315"/>
                    <a:pt x="30575" y="238315"/>
                    <a:pt x="30194" y="238220"/>
                  </a:cubicBezTo>
                  <a:cubicBezTo>
                    <a:pt x="19717" y="236125"/>
                    <a:pt x="0" y="224695"/>
                    <a:pt x="0" y="196310"/>
                  </a:cubicBezTo>
                  <a:cubicBezTo>
                    <a:pt x="0" y="182023"/>
                    <a:pt x="4191" y="170879"/>
                    <a:pt x="12478" y="163354"/>
                  </a:cubicBezTo>
                  <a:cubicBezTo>
                    <a:pt x="15335" y="160782"/>
                    <a:pt x="18478" y="158782"/>
                    <a:pt x="21526" y="157448"/>
                  </a:cubicBezTo>
                  <a:cubicBezTo>
                    <a:pt x="12478" y="150209"/>
                    <a:pt x="5334" y="138684"/>
                    <a:pt x="5334" y="121063"/>
                  </a:cubicBezTo>
                  <a:cubicBezTo>
                    <a:pt x="5334" y="96964"/>
                    <a:pt x="18955" y="84487"/>
                    <a:pt x="32290" y="78772"/>
                  </a:cubicBezTo>
                  <a:cubicBezTo>
                    <a:pt x="23527" y="71723"/>
                    <a:pt x="16478" y="60484"/>
                    <a:pt x="16478" y="43529"/>
                  </a:cubicBezTo>
                  <a:cubicBezTo>
                    <a:pt x="16478" y="10382"/>
                    <a:pt x="44482" y="571"/>
                    <a:pt x="59246" y="0"/>
                  </a:cubicBezTo>
                  <a:lnTo>
                    <a:pt x="59817" y="14288"/>
                  </a:lnTo>
                  <a:cubicBezTo>
                    <a:pt x="56864" y="14383"/>
                    <a:pt x="30766" y="16383"/>
                    <a:pt x="30766" y="43529"/>
                  </a:cubicBezTo>
                  <a:cubicBezTo>
                    <a:pt x="30766" y="71818"/>
                    <a:pt x="56864" y="74771"/>
                    <a:pt x="58007" y="74866"/>
                  </a:cubicBezTo>
                  <a:lnTo>
                    <a:pt x="79057" y="74962"/>
                  </a:lnTo>
                  <a:lnTo>
                    <a:pt x="143446" y="74962"/>
                  </a:lnTo>
                  <a:lnTo>
                    <a:pt x="143446" y="89249"/>
                  </a:lnTo>
                  <a:lnTo>
                    <a:pt x="48673" y="89249"/>
                  </a:lnTo>
                  <a:cubicBezTo>
                    <a:pt x="46101" y="89440"/>
                    <a:pt x="19717" y="92107"/>
                    <a:pt x="19717" y="121158"/>
                  </a:cubicBezTo>
                  <a:cubicBezTo>
                    <a:pt x="19717" y="151066"/>
                    <a:pt x="47434" y="153543"/>
                    <a:pt x="48577" y="153638"/>
                  </a:cubicBezTo>
                  <a:lnTo>
                    <a:pt x="70771" y="153638"/>
                  </a:lnTo>
                  <a:lnTo>
                    <a:pt x="138589" y="153638"/>
                  </a:lnTo>
                  <a:lnTo>
                    <a:pt x="138589" y="167926"/>
                  </a:lnTo>
                  <a:lnTo>
                    <a:pt x="41434" y="167926"/>
                  </a:lnTo>
                  <a:cubicBezTo>
                    <a:pt x="40672" y="167926"/>
                    <a:pt x="29527" y="167068"/>
                    <a:pt x="21907" y="174022"/>
                  </a:cubicBezTo>
                  <a:cubicBezTo>
                    <a:pt x="16764" y="178784"/>
                    <a:pt x="14192" y="186214"/>
                    <a:pt x="14192" y="196310"/>
                  </a:cubicBezTo>
                  <a:cubicBezTo>
                    <a:pt x="14192" y="217837"/>
                    <a:pt x="28861" y="223076"/>
                    <a:pt x="32385" y="224028"/>
                  </a:cubicBezTo>
                  <a:lnTo>
                    <a:pt x="145733" y="224695"/>
                  </a:lnTo>
                  <a:lnTo>
                    <a:pt x="145733" y="238982"/>
                  </a:lnTo>
                  <a:close/>
                </a:path>
              </a:pathLst>
            </a:custGeom>
            <a:grpFill/>
            <a:ln w="9525" cap="flat">
              <a:noFill/>
              <a:prstDash val="solid"/>
              <a:miter/>
            </a:ln>
          </p:spPr>
          <p:txBody>
            <a:bodyPr rtlCol="0" anchor="ctr"/>
            <a:lstStyle/>
            <a:p>
              <a:endParaRPr lang="en-US"/>
            </a:p>
          </p:txBody>
        </p:sp>
        <p:sp>
          <p:nvSpPr>
            <p:cNvPr id="82" name="Freeform: Shape 127">
              <a:extLst>
                <a:ext uri="{FF2B5EF4-FFF2-40B4-BE49-F238E27FC236}">
                  <a16:creationId xmlns:a16="http://schemas.microsoft.com/office/drawing/2014/main" id="{51984BE9-F8E7-4B35-9538-44035E056C77}"/>
                </a:ext>
              </a:extLst>
            </p:cNvPr>
            <p:cNvSpPr/>
            <p:nvPr/>
          </p:nvSpPr>
          <p:spPr>
            <a:xfrm>
              <a:off x="3917346" y="1395603"/>
              <a:ext cx="87439" cy="243173"/>
            </a:xfrm>
            <a:custGeom>
              <a:avLst/>
              <a:gdLst>
                <a:gd name="connsiteX0" fmla="*/ 17907 w 87439"/>
                <a:gd name="connsiteY0" fmla="*/ 243173 h 243173"/>
                <a:gd name="connsiteX1" fmla="*/ 0 w 87439"/>
                <a:gd name="connsiteY1" fmla="*/ 225266 h 243173"/>
                <a:gd name="connsiteX2" fmla="*/ 0 w 87439"/>
                <a:gd name="connsiteY2" fmla="*/ 225266 h 243173"/>
                <a:gd name="connsiteX3" fmla="*/ 0 w 87439"/>
                <a:gd name="connsiteY3" fmla="*/ 18002 h 243173"/>
                <a:gd name="connsiteX4" fmla="*/ 17907 w 87439"/>
                <a:gd name="connsiteY4" fmla="*/ 0 h 243173"/>
                <a:gd name="connsiteX5" fmla="*/ 69437 w 87439"/>
                <a:gd name="connsiteY5" fmla="*/ 0 h 243173"/>
                <a:gd name="connsiteX6" fmla="*/ 87440 w 87439"/>
                <a:gd name="connsiteY6" fmla="*/ 17907 h 243173"/>
                <a:gd name="connsiteX7" fmla="*/ 87440 w 87439"/>
                <a:gd name="connsiteY7" fmla="*/ 225171 h 243173"/>
                <a:gd name="connsiteX8" fmla="*/ 82201 w 87439"/>
                <a:gd name="connsiteY8" fmla="*/ 237839 h 243173"/>
                <a:gd name="connsiteX9" fmla="*/ 69532 w 87439"/>
                <a:gd name="connsiteY9" fmla="*/ 243078 h 243173"/>
                <a:gd name="connsiteX10" fmla="*/ 69532 w 87439"/>
                <a:gd name="connsiteY10" fmla="*/ 243078 h 243173"/>
                <a:gd name="connsiteX11" fmla="*/ 17907 w 87439"/>
                <a:gd name="connsiteY11" fmla="*/ 243173 h 243173"/>
                <a:gd name="connsiteX12" fmla="*/ 17907 w 87439"/>
                <a:gd name="connsiteY12" fmla="*/ 243173 h 243173"/>
                <a:gd name="connsiteX13" fmla="*/ 14288 w 87439"/>
                <a:gd name="connsiteY13" fmla="*/ 225266 h 243173"/>
                <a:gd name="connsiteX14" fmla="*/ 17907 w 87439"/>
                <a:gd name="connsiteY14" fmla="*/ 228981 h 243173"/>
                <a:gd name="connsiteX15" fmla="*/ 17907 w 87439"/>
                <a:gd name="connsiteY15" fmla="*/ 228981 h 243173"/>
                <a:gd name="connsiteX16" fmla="*/ 69437 w 87439"/>
                <a:gd name="connsiteY16" fmla="*/ 228981 h 243173"/>
                <a:gd name="connsiteX17" fmla="*/ 69437 w 87439"/>
                <a:gd name="connsiteY17" fmla="*/ 228981 h 243173"/>
                <a:gd name="connsiteX18" fmla="*/ 72009 w 87439"/>
                <a:gd name="connsiteY18" fmla="*/ 227933 h 243173"/>
                <a:gd name="connsiteX19" fmla="*/ 73057 w 87439"/>
                <a:gd name="connsiteY19" fmla="*/ 225362 h 243173"/>
                <a:gd name="connsiteX20" fmla="*/ 73057 w 87439"/>
                <a:gd name="connsiteY20" fmla="*/ 18002 h 243173"/>
                <a:gd name="connsiteX21" fmla="*/ 69342 w 87439"/>
                <a:gd name="connsiteY21" fmla="*/ 14288 h 243173"/>
                <a:gd name="connsiteX22" fmla="*/ 17812 w 87439"/>
                <a:gd name="connsiteY22" fmla="*/ 14288 h 243173"/>
                <a:gd name="connsiteX23" fmla="*/ 14192 w 87439"/>
                <a:gd name="connsiteY23" fmla="*/ 18002 h 243173"/>
                <a:gd name="connsiteX24" fmla="*/ 14192 w 87439"/>
                <a:gd name="connsiteY24" fmla="*/ 225266 h 243173"/>
                <a:gd name="connsiteX25" fmla="*/ 14288 w 87439"/>
                <a:gd name="connsiteY25" fmla="*/ 225266 h 24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7439" h="243173">
                  <a:moveTo>
                    <a:pt x="17907" y="243173"/>
                  </a:moveTo>
                  <a:cubicBezTo>
                    <a:pt x="8001" y="243173"/>
                    <a:pt x="0" y="235077"/>
                    <a:pt x="0" y="225266"/>
                  </a:cubicBezTo>
                  <a:lnTo>
                    <a:pt x="0" y="225266"/>
                  </a:lnTo>
                  <a:lnTo>
                    <a:pt x="0" y="18002"/>
                  </a:lnTo>
                  <a:cubicBezTo>
                    <a:pt x="0" y="8096"/>
                    <a:pt x="8096" y="95"/>
                    <a:pt x="17907" y="0"/>
                  </a:cubicBezTo>
                  <a:lnTo>
                    <a:pt x="69437" y="0"/>
                  </a:lnTo>
                  <a:cubicBezTo>
                    <a:pt x="79343" y="0"/>
                    <a:pt x="87344" y="8096"/>
                    <a:pt x="87440" y="17907"/>
                  </a:cubicBezTo>
                  <a:lnTo>
                    <a:pt x="87440" y="225171"/>
                  </a:lnTo>
                  <a:cubicBezTo>
                    <a:pt x="87440" y="229934"/>
                    <a:pt x="85534" y="234505"/>
                    <a:pt x="82201" y="237839"/>
                  </a:cubicBezTo>
                  <a:cubicBezTo>
                    <a:pt x="78772" y="241268"/>
                    <a:pt x="74295" y="243078"/>
                    <a:pt x="69532" y="243078"/>
                  </a:cubicBezTo>
                  <a:cubicBezTo>
                    <a:pt x="69532" y="243078"/>
                    <a:pt x="69532" y="243078"/>
                    <a:pt x="69532" y="243078"/>
                  </a:cubicBezTo>
                  <a:lnTo>
                    <a:pt x="17907" y="243173"/>
                  </a:lnTo>
                  <a:cubicBezTo>
                    <a:pt x="17907" y="243173"/>
                    <a:pt x="17907" y="243173"/>
                    <a:pt x="17907" y="243173"/>
                  </a:cubicBezTo>
                  <a:close/>
                  <a:moveTo>
                    <a:pt x="14288" y="225266"/>
                  </a:moveTo>
                  <a:cubicBezTo>
                    <a:pt x="14288" y="227267"/>
                    <a:pt x="15907" y="228981"/>
                    <a:pt x="17907" y="228981"/>
                  </a:cubicBezTo>
                  <a:lnTo>
                    <a:pt x="17907" y="228981"/>
                  </a:lnTo>
                  <a:lnTo>
                    <a:pt x="69437" y="228981"/>
                  </a:lnTo>
                  <a:lnTo>
                    <a:pt x="69437" y="228981"/>
                  </a:lnTo>
                  <a:cubicBezTo>
                    <a:pt x="70390" y="228981"/>
                    <a:pt x="71342" y="228600"/>
                    <a:pt x="72009" y="227933"/>
                  </a:cubicBezTo>
                  <a:cubicBezTo>
                    <a:pt x="72676" y="227267"/>
                    <a:pt x="73057" y="226314"/>
                    <a:pt x="73057" y="225362"/>
                  </a:cubicBezTo>
                  <a:lnTo>
                    <a:pt x="73057" y="18002"/>
                  </a:lnTo>
                  <a:cubicBezTo>
                    <a:pt x="73057" y="16002"/>
                    <a:pt x="71438" y="14288"/>
                    <a:pt x="69342" y="14288"/>
                  </a:cubicBezTo>
                  <a:lnTo>
                    <a:pt x="17812" y="14288"/>
                  </a:lnTo>
                  <a:cubicBezTo>
                    <a:pt x="15811" y="14288"/>
                    <a:pt x="14192" y="15907"/>
                    <a:pt x="14192" y="18002"/>
                  </a:cubicBezTo>
                  <a:lnTo>
                    <a:pt x="14192" y="225266"/>
                  </a:lnTo>
                  <a:lnTo>
                    <a:pt x="14288" y="225266"/>
                  </a:lnTo>
                  <a:close/>
                </a:path>
              </a:pathLst>
            </a:custGeom>
            <a:grpFill/>
            <a:ln w="9525" cap="flat">
              <a:noFill/>
              <a:prstDash val="solid"/>
              <a:miter/>
            </a:ln>
          </p:spPr>
          <p:txBody>
            <a:bodyPr rtlCol="0" anchor="ctr"/>
            <a:lstStyle/>
            <a:p>
              <a:endParaRPr lang="en-US"/>
            </a:p>
          </p:txBody>
        </p:sp>
        <p:sp>
          <p:nvSpPr>
            <p:cNvPr id="83" name="Freeform: Shape 128">
              <a:extLst>
                <a:ext uri="{FF2B5EF4-FFF2-40B4-BE49-F238E27FC236}">
                  <a16:creationId xmlns:a16="http://schemas.microsoft.com/office/drawing/2014/main" id="{43BB7FBA-BE3E-4461-9C98-0B1F334ACE2B}"/>
                </a:ext>
              </a:extLst>
            </p:cNvPr>
            <p:cNvSpPr/>
            <p:nvPr/>
          </p:nvSpPr>
          <p:spPr>
            <a:xfrm>
              <a:off x="4205382" y="1603914"/>
              <a:ext cx="35242" cy="75438"/>
            </a:xfrm>
            <a:custGeom>
              <a:avLst/>
              <a:gdLst>
                <a:gd name="connsiteX0" fmla="*/ 27432 w 35242"/>
                <a:gd name="connsiteY0" fmla="*/ 75438 h 75438"/>
                <a:gd name="connsiteX1" fmla="*/ 0 w 35242"/>
                <a:gd name="connsiteY1" fmla="*/ 40767 h 75438"/>
                <a:gd name="connsiteX2" fmla="*/ 34957 w 35242"/>
                <a:gd name="connsiteY2" fmla="*/ 0 h 75438"/>
                <a:gd name="connsiteX3" fmla="*/ 35243 w 35242"/>
                <a:gd name="connsiteY3" fmla="*/ 14288 h 75438"/>
                <a:gd name="connsiteX4" fmla="*/ 14192 w 35242"/>
                <a:gd name="connsiteY4" fmla="*/ 40767 h 75438"/>
                <a:gd name="connsiteX5" fmla="*/ 31433 w 35242"/>
                <a:gd name="connsiteY5" fmla="*/ 61722 h 75438"/>
                <a:gd name="connsiteX6" fmla="*/ 27432 w 35242"/>
                <a:gd name="connsiteY6" fmla="*/ 75438 h 7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42" h="75438">
                  <a:moveTo>
                    <a:pt x="27432" y="75438"/>
                  </a:moveTo>
                  <a:cubicBezTo>
                    <a:pt x="17907" y="72676"/>
                    <a:pt x="0" y="61817"/>
                    <a:pt x="0" y="40767"/>
                  </a:cubicBezTo>
                  <a:cubicBezTo>
                    <a:pt x="0" y="9144"/>
                    <a:pt x="22860" y="286"/>
                    <a:pt x="34957" y="0"/>
                  </a:cubicBezTo>
                  <a:lnTo>
                    <a:pt x="35243" y="14288"/>
                  </a:lnTo>
                  <a:cubicBezTo>
                    <a:pt x="33147" y="14383"/>
                    <a:pt x="14192" y="15811"/>
                    <a:pt x="14192" y="40767"/>
                  </a:cubicBezTo>
                  <a:cubicBezTo>
                    <a:pt x="14192" y="56293"/>
                    <a:pt x="30766" y="61531"/>
                    <a:pt x="31433" y="61722"/>
                  </a:cubicBezTo>
                  <a:lnTo>
                    <a:pt x="27432" y="75438"/>
                  </a:lnTo>
                  <a:close/>
                </a:path>
              </a:pathLst>
            </a:custGeom>
            <a:grpFill/>
            <a:ln w="9525" cap="flat">
              <a:noFill/>
              <a:prstDash val="solid"/>
              <a:miter/>
            </a:ln>
          </p:spPr>
          <p:txBody>
            <a:bodyPr rtlCol="0" anchor="ctr"/>
            <a:lstStyle/>
            <a:p>
              <a:endParaRPr lang="en-US"/>
            </a:p>
          </p:txBody>
        </p:sp>
      </p:grpSp>
      <p:grpSp>
        <p:nvGrpSpPr>
          <p:cNvPr id="84" name="Graphic 1">
            <a:extLst>
              <a:ext uri="{FF2B5EF4-FFF2-40B4-BE49-F238E27FC236}">
                <a16:creationId xmlns:a16="http://schemas.microsoft.com/office/drawing/2014/main" id="{1860D9BD-C8E3-48FE-B0D7-319EEE4DCF04}"/>
              </a:ext>
            </a:extLst>
          </p:cNvPr>
          <p:cNvGrpSpPr/>
          <p:nvPr/>
        </p:nvGrpSpPr>
        <p:grpSpPr>
          <a:xfrm>
            <a:off x="663987" y="4315272"/>
            <a:ext cx="409611" cy="420854"/>
            <a:chOff x="4917757" y="1179046"/>
            <a:chExt cx="487775" cy="501163"/>
          </a:xfrm>
          <a:solidFill>
            <a:schemeClr val="accent1"/>
          </a:solidFill>
        </p:grpSpPr>
        <p:sp>
          <p:nvSpPr>
            <p:cNvPr id="85" name="Freeform: Shape 135">
              <a:extLst>
                <a:ext uri="{FF2B5EF4-FFF2-40B4-BE49-F238E27FC236}">
                  <a16:creationId xmlns:a16="http://schemas.microsoft.com/office/drawing/2014/main" id="{0D534A16-AF7D-4785-A727-C7B29E235491}"/>
                </a:ext>
              </a:extLst>
            </p:cNvPr>
            <p:cNvSpPr/>
            <p:nvPr/>
          </p:nvSpPr>
          <p:spPr>
            <a:xfrm>
              <a:off x="4990718" y="1179046"/>
              <a:ext cx="414813" cy="501163"/>
            </a:xfrm>
            <a:custGeom>
              <a:avLst/>
              <a:gdLst>
                <a:gd name="connsiteX0" fmla="*/ 238887 w 414813"/>
                <a:gd name="connsiteY0" fmla="*/ 501164 h 501163"/>
                <a:gd name="connsiteX1" fmla="*/ 238411 w 414813"/>
                <a:gd name="connsiteY1" fmla="*/ 501164 h 501163"/>
                <a:gd name="connsiteX2" fmla="*/ 215646 w 414813"/>
                <a:gd name="connsiteY2" fmla="*/ 486972 h 501163"/>
                <a:gd name="connsiteX3" fmla="*/ 199453 w 414813"/>
                <a:gd name="connsiteY3" fmla="*/ 413724 h 501163"/>
                <a:gd name="connsiteX4" fmla="*/ 57150 w 414813"/>
                <a:gd name="connsiteY4" fmla="*/ 274088 h 501163"/>
                <a:gd name="connsiteX5" fmla="*/ 7715 w 414813"/>
                <a:gd name="connsiteY5" fmla="*/ 267325 h 501163"/>
                <a:gd name="connsiteX6" fmla="*/ 2286 w 414813"/>
                <a:gd name="connsiteY6" fmla="*/ 265420 h 501163"/>
                <a:gd name="connsiteX7" fmla="*/ 0 w 414813"/>
                <a:gd name="connsiteY7" fmla="*/ 260181 h 501163"/>
                <a:gd name="connsiteX8" fmla="*/ 1238 w 414813"/>
                <a:gd name="connsiteY8" fmla="*/ 62823 h 501163"/>
                <a:gd name="connsiteX9" fmla="*/ 3619 w 414813"/>
                <a:gd name="connsiteY9" fmla="*/ 57489 h 501163"/>
                <a:gd name="connsiteX10" fmla="*/ 9239 w 414813"/>
                <a:gd name="connsiteY10" fmla="*/ 55775 h 501163"/>
                <a:gd name="connsiteX11" fmla="*/ 64960 w 414813"/>
                <a:gd name="connsiteY11" fmla="*/ 51965 h 501163"/>
                <a:gd name="connsiteX12" fmla="*/ 244697 w 414813"/>
                <a:gd name="connsiteY12" fmla="*/ 530 h 501163"/>
                <a:gd name="connsiteX13" fmla="*/ 329660 w 414813"/>
                <a:gd name="connsiteY13" fmla="*/ 530 h 501163"/>
                <a:gd name="connsiteX14" fmla="*/ 375571 w 414813"/>
                <a:gd name="connsiteY14" fmla="*/ 38249 h 501163"/>
                <a:gd name="connsiteX15" fmla="*/ 369189 w 414813"/>
                <a:gd name="connsiteY15" fmla="*/ 65490 h 501163"/>
                <a:gd name="connsiteX16" fmla="*/ 392144 w 414813"/>
                <a:gd name="connsiteY16" fmla="*/ 104067 h 501163"/>
                <a:gd name="connsiteX17" fmla="*/ 380524 w 414813"/>
                <a:gd name="connsiteY17" fmla="*/ 136737 h 501163"/>
                <a:gd name="connsiteX18" fmla="*/ 378905 w 414813"/>
                <a:gd name="connsiteY18" fmla="*/ 138261 h 501163"/>
                <a:gd name="connsiteX19" fmla="*/ 400336 w 414813"/>
                <a:gd name="connsiteY19" fmla="*/ 181505 h 501163"/>
                <a:gd name="connsiteX20" fmla="*/ 387763 w 414813"/>
                <a:gd name="connsiteY20" fmla="*/ 214271 h 501163"/>
                <a:gd name="connsiteX21" fmla="*/ 387382 w 414813"/>
                <a:gd name="connsiteY21" fmla="*/ 214557 h 501163"/>
                <a:gd name="connsiteX22" fmla="*/ 414814 w 414813"/>
                <a:gd name="connsiteY22" fmla="*/ 257610 h 501163"/>
                <a:gd name="connsiteX23" fmla="*/ 380143 w 414813"/>
                <a:gd name="connsiteY23" fmla="*/ 301234 h 501163"/>
                <a:gd name="connsiteX24" fmla="*/ 379000 w 414813"/>
                <a:gd name="connsiteY24" fmla="*/ 301329 h 501163"/>
                <a:gd name="connsiteX25" fmla="*/ 295275 w 414813"/>
                <a:gd name="connsiteY25" fmla="*/ 301329 h 501163"/>
                <a:gd name="connsiteX26" fmla="*/ 274892 w 414813"/>
                <a:gd name="connsiteY26" fmla="*/ 300663 h 501163"/>
                <a:gd name="connsiteX27" fmla="*/ 243364 w 414813"/>
                <a:gd name="connsiteY27" fmla="*/ 305997 h 501163"/>
                <a:gd name="connsiteX28" fmla="*/ 256318 w 414813"/>
                <a:gd name="connsiteY28" fmla="*/ 347526 h 501163"/>
                <a:gd name="connsiteX29" fmla="*/ 263652 w 414813"/>
                <a:gd name="connsiteY29" fmla="*/ 359337 h 501163"/>
                <a:gd name="connsiteX30" fmla="*/ 287560 w 414813"/>
                <a:gd name="connsiteY30" fmla="*/ 446205 h 501163"/>
                <a:gd name="connsiteX31" fmla="*/ 238887 w 414813"/>
                <a:gd name="connsiteY31" fmla="*/ 501164 h 501163"/>
                <a:gd name="connsiteX32" fmla="*/ 229838 w 414813"/>
                <a:gd name="connsiteY32" fmla="*/ 484876 h 501163"/>
                <a:gd name="connsiteX33" fmla="*/ 248793 w 414813"/>
                <a:gd name="connsiteY33" fmla="*/ 485067 h 501163"/>
                <a:gd name="connsiteX34" fmla="*/ 273558 w 414813"/>
                <a:gd name="connsiteY34" fmla="*/ 444776 h 501163"/>
                <a:gd name="connsiteX35" fmla="*/ 251269 w 414813"/>
                <a:gd name="connsiteY35" fmla="*/ 365623 h 501163"/>
                <a:gd name="connsiteX36" fmla="*/ 244697 w 414813"/>
                <a:gd name="connsiteY36" fmla="*/ 355146 h 501163"/>
                <a:gd name="connsiteX37" fmla="*/ 233744 w 414813"/>
                <a:gd name="connsiteY37" fmla="*/ 295424 h 501163"/>
                <a:gd name="connsiteX38" fmla="*/ 275844 w 414813"/>
                <a:gd name="connsiteY38" fmla="*/ 286089 h 501163"/>
                <a:gd name="connsiteX39" fmla="*/ 295465 w 414813"/>
                <a:gd name="connsiteY39" fmla="*/ 286756 h 501163"/>
                <a:gd name="connsiteX40" fmla="*/ 378428 w 414813"/>
                <a:gd name="connsiteY40" fmla="*/ 286756 h 501163"/>
                <a:gd name="connsiteX41" fmla="*/ 400622 w 414813"/>
                <a:gd name="connsiteY41" fmla="*/ 257324 h 501163"/>
                <a:gd name="connsiteX42" fmla="*/ 376619 w 414813"/>
                <a:gd name="connsiteY42" fmla="*/ 225320 h 501163"/>
                <a:gd name="connsiteX43" fmla="*/ 354520 w 414813"/>
                <a:gd name="connsiteY43" fmla="*/ 225320 h 501163"/>
                <a:gd name="connsiteX44" fmla="*/ 347377 w 414813"/>
                <a:gd name="connsiteY44" fmla="*/ 218176 h 501163"/>
                <a:gd name="connsiteX45" fmla="*/ 349663 w 414813"/>
                <a:gd name="connsiteY45" fmla="*/ 212937 h 501163"/>
                <a:gd name="connsiteX46" fmla="*/ 355092 w 414813"/>
                <a:gd name="connsiteY46" fmla="*/ 211032 h 501163"/>
                <a:gd name="connsiteX47" fmla="*/ 378238 w 414813"/>
                <a:gd name="connsiteY47" fmla="*/ 203508 h 501163"/>
                <a:gd name="connsiteX48" fmla="*/ 386239 w 414813"/>
                <a:gd name="connsiteY48" fmla="*/ 181314 h 501163"/>
                <a:gd name="connsiteX49" fmla="*/ 349853 w 414813"/>
                <a:gd name="connsiteY49" fmla="*/ 146548 h 501163"/>
                <a:gd name="connsiteX50" fmla="*/ 342710 w 414813"/>
                <a:gd name="connsiteY50" fmla="*/ 139404 h 501163"/>
                <a:gd name="connsiteX51" fmla="*/ 349853 w 414813"/>
                <a:gd name="connsiteY51" fmla="*/ 132261 h 501163"/>
                <a:gd name="connsiteX52" fmla="*/ 356997 w 414813"/>
                <a:gd name="connsiteY52" fmla="*/ 132261 h 501163"/>
                <a:gd name="connsiteX53" fmla="*/ 378047 w 414813"/>
                <a:gd name="connsiteY53" fmla="*/ 103876 h 501163"/>
                <a:gd name="connsiteX54" fmla="*/ 355568 w 414813"/>
                <a:gd name="connsiteY54" fmla="*/ 75301 h 501163"/>
                <a:gd name="connsiteX55" fmla="*/ 350044 w 414813"/>
                <a:gd name="connsiteY55" fmla="*/ 69777 h 501163"/>
                <a:gd name="connsiteX56" fmla="*/ 352901 w 414813"/>
                <a:gd name="connsiteY56" fmla="*/ 62538 h 501163"/>
                <a:gd name="connsiteX57" fmla="*/ 361474 w 414813"/>
                <a:gd name="connsiteY57" fmla="*/ 39868 h 501163"/>
                <a:gd name="connsiteX58" fmla="*/ 328613 w 414813"/>
                <a:gd name="connsiteY58" fmla="*/ 14722 h 501163"/>
                <a:gd name="connsiteX59" fmla="*/ 244507 w 414813"/>
                <a:gd name="connsiteY59" fmla="*/ 14722 h 501163"/>
                <a:gd name="connsiteX60" fmla="*/ 75438 w 414813"/>
                <a:gd name="connsiteY60" fmla="*/ 61680 h 501163"/>
                <a:gd name="connsiteX61" fmla="*/ 15526 w 414813"/>
                <a:gd name="connsiteY61" fmla="*/ 70729 h 501163"/>
                <a:gd name="connsiteX62" fmla="*/ 14383 w 414813"/>
                <a:gd name="connsiteY62" fmla="*/ 252752 h 501163"/>
                <a:gd name="connsiteX63" fmla="*/ 65056 w 414813"/>
                <a:gd name="connsiteY63" fmla="*/ 262182 h 501163"/>
                <a:gd name="connsiteX64" fmla="*/ 212407 w 414813"/>
                <a:gd name="connsiteY64" fmla="*/ 407628 h 501163"/>
                <a:gd name="connsiteX65" fmla="*/ 229838 w 414813"/>
                <a:gd name="connsiteY65" fmla="*/ 484876 h 50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14813" h="501163">
                  <a:moveTo>
                    <a:pt x="238887" y="501164"/>
                  </a:moveTo>
                  <a:cubicBezTo>
                    <a:pt x="238697" y="501164"/>
                    <a:pt x="238601" y="501164"/>
                    <a:pt x="238411" y="501164"/>
                  </a:cubicBezTo>
                  <a:cubicBezTo>
                    <a:pt x="225457" y="501069"/>
                    <a:pt x="216122" y="495163"/>
                    <a:pt x="215646" y="486972"/>
                  </a:cubicBezTo>
                  <a:cubicBezTo>
                    <a:pt x="214979" y="475446"/>
                    <a:pt x="207645" y="430965"/>
                    <a:pt x="199453" y="413724"/>
                  </a:cubicBezTo>
                  <a:cubicBezTo>
                    <a:pt x="191072" y="396198"/>
                    <a:pt x="74962" y="285804"/>
                    <a:pt x="57150" y="274088"/>
                  </a:cubicBezTo>
                  <a:cubicBezTo>
                    <a:pt x="45530" y="266468"/>
                    <a:pt x="17526" y="266563"/>
                    <a:pt x="7715" y="267325"/>
                  </a:cubicBezTo>
                  <a:cubicBezTo>
                    <a:pt x="5715" y="267516"/>
                    <a:pt x="3810" y="266754"/>
                    <a:pt x="2286" y="265420"/>
                  </a:cubicBezTo>
                  <a:cubicBezTo>
                    <a:pt x="857" y="264087"/>
                    <a:pt x="0" y="262182"/>
                    <a:pt x="0" y="260181"/>
                  </a:cubicBezTo>
                  <a:lnTo>
                    <a:pt x="1238" y="62823"/>
                  </a:lnTo>
                  <a:cubicBezTo>
                    <a:pt x="1238" y="60823"/>
                    <a:pt x="2096" y="58823"/>
                    <a:pt x="3619" y="57489"/>
                  </a:cubicBezTo>
                  <a:cubicBezTo>
                    <a:pt x="5144" y="56156"/>
                    <a:pt x="7239" y="55489"/>
                    <a:pt x="9239" y="55775"/>
                  </a:cubicBezTo>
                  <a:cubicBezTo>
                    <a:pt x="31718" y="58537"/>
                    <a:pt x="59436" y="57870"/>
                    <a:pt x="64960" y="51965"/>
                  </a:cubicBezTo>
                  <a:cubicBezTo>
                    <a:pt x="119444" y="-5661"/>
                    <a:pt x="239649" y="244"/>
                    <a:pt x="244697" y="530"/>
                  </a:cubicBezTo>
                  <a:cubicBezTo>
                    <a:pt x="247078" y="435"/>
                    <a:pt x="315087" y="-613"/>
                    <a:pt x="329660" y="530"/>
                  </a:cubicBezTo>
                  <a:cubicBezTo>
                    <a:pt x="347091" y="1863"/>
                    <a:pt x="372809" y="14532"/>
                    <a:pt x="375571" y="38249"/>
                  </a:cubicBezTo>
                  <a:cubicBezTo>
                    <a:pt x="376999" y="50441"/>
                    <a:pt x="373285" y="59490"/>
                    <a:pt x="369189" y="65490"/>
                  </a:cubicBezTo>
                  <a:cubicBezTo>
                    <a:pt x="380238" y="71301"/>
                    <a:pt x="392144" y="83207"/>
                    <a:pt x="392144" y="104067"/>
                  </a:cubicBezTo>
                  <a:cubicBezTo>
                    <a:pt x="392144" y="118164"/>
                    <a:pt x="388239" y="129117"/>
                    <a:pt x="380524" y="136737"/>
                  </a:cubicBezTo>
                  <a:cubicBezTo>
                    <a:pt x="379952" y="137309"/>
                    <a:pt x="379381" y="137785"/>
                    <a:pt x="378905" y="138261"/>
                  </a:cubicBezTo>
                  <a:cubicBezTo>
                    <a:pt x="393287" y="145596"/>
                    <a:pt x="400336" y="159883"/>
                    <a:pt x="400336" y="181505"/>
                  </a:cubicBezTo>
                  <a:cubicBezTo>
                    <a:pt x="400336" y="195411"/>
                    <a:pt x="396049" y="206460"/>
                    <a:pt x="387763" y="214271"/>
                  </a:cubicBezTo>
                  <a:cubicBezTo>
                    <a:pt x="387668" y="214366"/>
                    <a:pt x="387572" y="214461"/>
                    <a:pt x="387382" y="214557"/>
                  </a:cubicBezTo>
                  <a:cubicBezTo>
                    <a:pt x="399669" y="220462"/>
                    <a:pt x="414814" y="233892"/>
                    <a:pt x="414814" y="257610"/>
                  </a:cubicBezTo>
                  <a:cubicBezTo>
                    <a:pt x="414814" y="287518"/>
                    <a:pt x="392144" y="299139"/>
                    <a:pt x="380143" y="301234"/>
                  </a:cubicBezTo>
                  <a:cubicBezTo>
                    <a:pt x="379762" y="301329"/>
                    <a:pt x="379381" y="301329"/>
                    <a:pt x="379000" y="301329"/>
                  </a:cubicBezTo>
                  <a:lnTo>
                    <a:pt x="295275" y="301329"/>
                  </a:lnTo>
                  <a:cubicBezTo>
                    <a:pt x="287655" y="301329"/>
                    <a:pt x="280892" y="300948"/>
                    <a:pt x="274892" y="300663"/>
                  </a:cubicBezTo>
                  <a:cubicBezTo>
                    <a:pt x="257842" y="299710"/>
                    <a:pt x="250031" y="299615"/>
                    <a:pt x="243364" y="305997"/>
                  </a:cubicBezTo>
                  <a:cubicBezTo>
                    <a:pt x="234601" y="314474"/>
                    <a:pt x="247650" y="334381"/>
                    <a:pt x="256318" y="347526"/>
                  </a:cubicBezTo>
                  <a:cubicBezTo>
                    <a:pt x="259270" y="352002"/>
                    <a:pt x="261842" y="355908"/>
                    <a:pt x="263652" y="359337"/>
                  </a:cubicBezTo>
                  <a:cubicBezTo>
                    <a:pt x="276892" y="384768"/>
                    <a:pt x="290036" y="414963"/>
                    <a:pt x="287560" y="446205"/>
                  </a:cubicBezTo>
                  <a:cubicBezTo>
                    <a:pt x="284512" y="486686"/>
                    <a:pt x="259556" y="501164"/>
                    <a:pt x="238887" y="501164"/>
                  </a:cubicBezTo>
                  <a:close/>
                  <a:moveTo>
                    <a:pt x="229838" y="484876"/>
                  </a:moveTo>
                  <a:cubicBezTo>
                    <a:pt x="232124" y="486495"/>
                    <a:pt x="240030" y="488115"/>
                    <a:pt x="248793" y="485067"/>
                  </a:cubicBezTo>
                  <a:cubicBezTo>
                    <a:pt x="257080" y="482209"/>
                    <a:pt x="271272" y="473160"/>
                    <a:pt x="273558" y="444776"/>
                  </a:cubicBezTo>
                  <a:cubicBezTo>
                    <a:pt x="275749" y="417153"/>
                    <a:pt x="263557" y="389245"/>
                    <a:pt x="251269" y="365623"/>
                  </a:cubicBezTo>
                  <a:cubicBezTo>
                    <a:pt x="249841" y="362861"/>
                    <a:pt x="247364" y="359146"/>
                    <a:pt x="244697" y="355146"/>
                  </a:cubicBezTo>
                  <a:cubicBezTo>
                    <a:pt x="233458" y="338001"/>
                    <a:pt x="216408" y="312093"/>
                    <a:pt x="233744" y="295424"/>
                  </a:cubicBezTo>
                  <a:cubicBezTo>
                    <a:pt x="245078" y="284470"/>
                    <a:pt x="258032" y="285137"/>
                    <a:pt x="275844" y="286089"/>
                  </a:cubicBezTo>
                  <a:cubicBezTo>
                    <a:pt x="281654" y="286375"/>
                    <a:pt x="288131" y="286756"/>
                    <a:pt x="295465" y="286756"/>
                  </a:cubicBezTo>
                  <a:lnTo>
                    <a:pt x="378428" y="286756"/>
                  </a:lnTo>
                  <a:cubicBezTo>
                    <a:pt x="382238" y="285899"/>
                    <a:pt x="400622" y="280755"/>
                    <a:pt x="400622" y="257324"/>
                  </a:cubicBezTo>
                  <a:cubicBezTo>
                    <a:pt x="400622" y="233702"/>
                    <a:pt x="380810" y="226558"/>
                    <a:pt x="376619" y="225320"/>
                  </a:cubicBezTo>
                  <a:lnTo>
                    <a:pt x="354520" y="225320"/>
                  </a:lnTo>
                  <a:cubicBezTo>
                    <a:pt x="350615" y="225320"/>
                    <a:pt x="347377" y="222081"/>
                    <a:pt x="347377" y="218176"/>
                  </a:cubicBezTo>
                  <a:cubicBezTo>
                    <a:pt x="347377" y="216176"/>
                    <a:pt x="348234" y="214271"/>
                    <a:pt x="349663" y="212937"/>
                  </a:cubicBezTo>
                  <a:cubicBezTo>
                    <a:pt x="351092" y="211604"/>
                    <a:pt x="353092" y="210937"/>
                    <a:pt x="355092" y="211032"/>
                  </a:cubicBezTo>
                  <a:cubicBezTo>
                    <a:pt x="355187" y="211032"/>
                    <a:pt x="369284" y="211890"/>
                    <a:pt x="378238" y="203508"/>
                  </a:cubicBezTo>
                  <a:cubicBezTo>
                    <a:pt x="383477" y="198555"/>
                    <a:pt x="386239" y="191125"/>
                    <a:pt x="386239" y="181314"/>
                  </a:cubicBezTo>
                  <a:cubicBezTo>
                    <a:pt x="386239" y="156264"/>
                    <a:pt x="376047" y="146548"/>
                    <a:pt x="349853" y="146548"/>
                  </a:cubicBezTo>
                  <a:cubicBezTo>
                    <a:pt x="345948" y="146548"/>
                    <a:pt x="342710" y="143310"/>
                    <a:pt x="342710" y="139404"/>
                  </a:cubicBezTo>
                  <a:cubicBezTo>
                    <a:pt x="342710" y="135499"/>
                    <a:pt x="345948" y="132261"/>
                    <a:pt x="349853" y="132261"/>
                  </a:cubicBezTo>
                  <a:lnTo>
                    <a:pt x="356997" y="132261"/>
                  </a:lnTo>
                  <a:cubicBezTo>
                    <a:pt x="359188" y="132261"/>
                    <a:pt x="378047" y="131403"/>
                    <a:pt x="378047" y="103876"/>
                  </a:cubicBezTo>
                  <a:cubicBezTo>
                    <a:pt x="378047" y="80730"/>
                    <a:pt x="357854" y="75777"/>
                    <a:pt x="355568" y="75301"/>
                  </a:cubicBezTo>
                  <a:cubicBezTo>
                    <a:pt x="352806" y="74730"/>
                    <a:pt x="350615" y="72539"/>
                    <a:pt x="350044" y="69777"/>
                  </a:cubicBezTo>
                  <a:cubicBezTo>
                    <a:pt x="349472" y="67014"/>
                    <a:pt x="350615" y="64157"/>
                    <a:pt x="352901" y="62538"/>
                  </a:cubicBezTo>
                  <a:cubicBezTo>
                    <a:pt x="353282" y="62252"/>
                    <a:pt x="363188" y="54822"/>
                    <a:pt x="361474" y="39868"/>
                  </a:cubicBezTo>
                  <a:cubicBezTo>
                    <a:pt x="359664" y="23771"/>
                    <a:pt x="339185" y="15579"/>
                    <a:pt x="328613" y="14722"/>
                  </a:cubicBezTo>
                  <a:cubicBezTo>
                    <a:pt x="314706" y="13674"/>
                    <a:pt x="245173" y="14722"/>
                    <a:pt x="244507" y="14722"/>
                  </a:cubicBezTo>
                  <a:cubicBezTo>
                    <a:pt x="242888" y="14627"/>
                    <a:pt x="125349" y="8912"/>
                    <a:pt x="75438" y="61680"/>
                  </a:cubicBezTo>
                  <a:cubicBezTo>
                    <a:pt x="64484" y="73301"/>
                    <a:pt x="31814" y="72158"/>
                    <a:pt x="15526" y="70729"/>
                  </a:cubicBezTo>
                  <a:lnTo>
                    <a:pt x="14383" y="252752"/>
                  </a:lnTo>
                  <a:cubicBezTo>
                    <a:pt x="26956" y="252466"/>
                    <a:pt x="51435" y="253228"/>
                    <a:pt x="65056" y="262182"/>
                  </a:cubicBezTo>
                  <a:cubicBezTo>
                    <a:pt x="82772" y="273897"/>
                    <a:pt x="202311" y="386483"/>
                    <a:pt x="212407" y="407628"/>
                  </a:cubicBezTo>
                  <a:cubicBezTo>
                    <a:pt x="221647" y="426869"/>
                    <a:pt x="228790" y="471446"/>
                    <a:pt x="229838" y="484876"/>
                  </a:cubicBezTo>
                  <a:close/>
                </a:path>
              </a:pathLst>
            </a:custGeom>
            <a:grpFill/>
            <a:ln w="9525" cap="flat">
              <a:noFill/>
              <a:prstDash val="solid"/>
              <a:miter/>
            </a:ln>
          </p:spPr>
          <p:txBody>
            <a:bodyPr rtlCol="0" anchor="ctr"/>
            <a:lstStyle/>
            <a:p>
              <a:endParaRPr lang="en-US"/>
            </a:p>
          </p:txBody>
        </p:sp>
        <p:sp>
          <p:nvSpPr>
            <p:cNvPr id="86" name="Freeform: Shape 136">
              <a:extLst>
                <a:ext uri="{FF2B5EF4-FFF2-40B4-BE49-F238E27FC236}">
                  <a16:creationId xmlns:a16="http://schemas.microsoft.com/office/drawing/2014/main" id="{8EF6BC59-BD34-4622-AC38-9F3C995293F3}"/>
                </a:ext>
              </a:extLst>
            </p:cNvPr>
            <p:cNvSpPr/>
            <p:nvPr/>
          </p:nvSpPr>
          <p:spPr>
            <a:xfrm>
              <a:off x="5201887" y="1240250"/>
              <a:ext cx="145827" cy="238982"/>
            </a:xfrm>
            <a:custGeom>
              <a:avLst/>
              <a:gdLst>
                <a:gd name="connsiteX0" fmla="*/ 59246 w 145827"/>
                <a:gd name="connsiteY0" fmla="*/ 238982 h 238982"/>
                <a:gd name="connsiteX1" fmla="*/ 16478 w 145827"/>
                <a:gd name="connsiteY1" fmla="*/ 195453 h 238982"/>
                <a:gd name="connsiteX2" fmla="*/ 32290 w 145827"/>
                <a:gd name="connsiteY2" fmla="*/ 160115 h 238982"/>
                <a:gd name="connsiteX3" fmla="*/ 5334 w 145827"/>
                <a:gd name="connsiteY3" fmla="*/ 117920 h 238982"/>
                <a:gd name="connsiteX4" fmla="*/ 21526 w 145827"/>
                <a:gd name="connsiteY4" fmla="*/ 81534 h 238982"/>
                <a:gd name="connsiteX5" fmla="*/ 12478 w 145827"/>
                <a:gd name="connsiteY5" fmla="*/ 75628 h 238982"/>
                <a:gd name="connsiteX6" fmla="*/ 0 w 145827"/>
                <a:gd name="connsiteY6" fmla="*/ 42672 h 238982"/>
                <a:gd name="connsiteX7" fmla="*/ 30194 w 145827"/>
                <a:gd name="connsiteY7" fmla="*/ 762 h 238982"/>
                <a:gd name="connsiteX8" fmla="*/ 31528 w 145827"/>
                <a:gd name="connsiteY8" fmla="*/ 667 h 238982"/>
                <a:gd name="connsiteX9" fmla="*/ 145732 w 145827"/>
                <a:gd name="connsiteY9" fmla="*/ 0 h 238982"/>
                <a:gd name="connsiteX10" fmla="*/ 145828 w 145827"/>
                <a:gd name="connsiteY10" fmla="*/ 14288 h 238982"/>
                <a:gd name="connsiteX11" fmla="*/ 32480 w 145827"/>
                <a:gd name="connsiteY11" fmla="*/ 14954 h 238982"/>
                <a:gd name="connsiteX12" fmla="*/ 14288 w 145827"/>
                <a:gd name="connsiteY12" fmla="*/ 42672 h 238982"/>
                <a:gd name="connsiteX13" fmla="*/ 22098 w 145827"/>
                <a:gd name="connsiteY13" fmla="*/ 65056 h 238982"/>
                <a:gd name="connsiteX14" fmla="*/ 40862 w 145827"/>
                <a:gd name="connsiteY14" fmla="*/ 71152 h 238982"/>
                <a:gd name="connsiteX15" fmla="*/ 70771 w 145827"/>
                <a:gd name="connsiteY15" fmla="*/ 71152 h 238982"/>
                <a:gd name="connsiteX16" fmla="*/ 70771 w 145827"/>
                <a:gd name="connsiteY16" fmla="*/ 71152 h 238982"/>
                <a:gd name="connsiteX17" fmla="*/ 138684 w 145827"/>
                <a:gd name="connsiteY17" fmla="*/ 71152 h 238982"/>
                <a:gd name="connsiteX18" fmla="*/ 138684 w 145827"/>
                <a:gd name="connsiteY18" fmla="*/ 85439 h 238982"/>
                <a:gd name="connsiteX19" fmla="*/ 48006 w 145827"/>
                <a:gd name="connsiteY19" fmla="*/ 85535 h 238982"/>
                <a:gd name="connsiteX20" fmla="*/ 19717 w 145827"/>
                <a:gd name="connsiteY20" fmla="*/ 118015 h 238982"/>
                <a:gd name="connsiteX21" fmla="*/ 49149 w 145827"/>
                <a:gd name="connsiteY21" fmla="*/ 149924 h 238982"/>
                <a:gd name="connsiteX22" fmla="*/ 143542 w 145827"/>
                <a:gd name="connsiteY22" fmla="*/ 149924 h 238982"/>
                <a:gd name="connsiteX23" fmla="*/ 143542 w 145827"/>
                <a:gd name="connsiteY23" fmla="*/ 164211 h 238982"/>
                <a:gd name="connsiteX24" fmla="*/ 79057 w 145827"/>
                <a:gd name="connsiteY24" fmla="*/ 164211 h 238982"/>
                <a:gd name="connsiteX25" fmla="*/ 79057 w 145827"/>
                <a:gd name="connsiteY25" fmla="*/ 164211 h 238982"/>
                <a:gd name="connsiteX26" fmla="*/ 57340 w 145827"/>
                <a:gd name="connsiteY26" fmla="*/ 164306 h 238982"/>
                <a:gd name="connsiteX27" fmla="*/ 30861 w 145827"/>
                <a:gd name="connsiteY27" fmla="*/ 195548 h 238982"/>
                <a:gd name="connsiteX28" fmla="*/ 59912 w 145827"/>
                <a:gd name="connsiteY28" fmla="*/ 224790 h 238982"/>
                <a:gd name="connsiteX29" fmla="*/ 59246 w 145827"/>
                <a:gd name="connsiteY29" fmla="*/ 238982 h 23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5827" h="238982">
                  <a:moveTo>
                    <a:pt x="59246" y="238982"/>
                  </a:moveTo>
                  <a:cubicBezTo>
                    <a:pt x="44482" y="238411"/>
                    <a:pt x="16478" y="228600"/>
                    <a:pt x="16478" y="195453"/>
                  </a:cubicBezTo>
                  <a:cubicBezTo>
                    <a:pt x="16478" y="178403"/>
                    <a:pt x="23527" y="167164"/>
                    <a:pt x="32290" y="160115"/>
                  </a:cubicBezTo>
                  <a:cubicBezTo>
                    <a:pt x="18955" y="154400"/>
                    <a:pt x="5334" y="141827"/>
                    <a:pt x="5334" y="117920"/>
                  </a:cubicBezTo>
                  <a:cubicBezTo>
                    <a:pt x="5334" y="100298"/>
                    <a:pt x="12573" y="88773"/>
                    <a:pt x="21526" y="81534"/>
                  </a:cubicBezTo>
                  <a:cubicBezTo>
                    <a:pt x="18479" y="80105"/>
                    <a:pt x="15335" y="78200"/>
                    <a:pt x="12478" y="75628"/>
                  </a:cubicBezTo>
                  <a:cubicBezTo>
                    <a:pt x="4191" y="68104"/>
                    <a:pt x="0" y="57055"/>
                    <a:pt x="0" y="42672"/>
                  </a:cubicBezTo>
                  <a:cubicBezTo>
                    <a:pt x="0" y="14288"/>
                    <a:pt x="19812" y="2858"/>
                    <a:pt x="30194" y="762"/>
                  </a:cubicBezTo>
                  <a:cubicBezTo>
                    <a:pt x="30671" y="667"/>
                    <a:pt x="31051" y="667"/>
                    <a:pt x="31528" y="667"/>
                  </a:cubicBezTo>
                  <a:lnTo>
                    <a:pt x="145732" y="0"/>
                  </a:lnTo>
                  <a:lnTo>
                    <a:pt x="145828" y="14288"/>
                  </a:lnTo>
                  <a:lnTo>
                    <a:pt x="32480" y="14954"/>
                  </a:lnTo>
                  <a:cubicBezTo>
                    <a:pt x="29051" y="15907"/>
                    <a:pt x="14288" y="21050"/>
                    <a:pt x="14288" y="42672"/>
                  </a:cubicBezTo>
                  <a:cubicBezTo>
                    <a:pt x="14288" y="52769"/>
                    <a:pt x="16954" y="60293"/>
                    <a:pt x="22098" y="65056"/>
                  </a:cubicBezTo>
                  <a:cubicBezTo>
                    <a:pt x="29718" y="71914"/>
                    <a:pt x="40767" y="71057"/>
                    <a:pt x="40862" y="71152"/>
                  </a:cubicBezTo>
                  <a:lnTo>
                    <a:pt x="70771" y="71152"/>
                  </a:lnTo>
                  <a:lnTo>
                    <a:pt x="70771" y="71152"/>
                  </a:lnTo>
                  <a:lnTo>
                    <a:pt x="138684" y="71152"/>
                  </a:lnTo>
                  <a:lnTo>
                    <a:pt x="138684" y="85439"/>
                  </a:lnTo>
                  <a:lnTo>
                    <a:pt x="48006" y="85535"/>
                  </a:lnTo>
                  <a:cubicBezTo>
                    <a:pt x="45625" y="85725"/>
                    <a:pt x="19717" y="88868"/>
                    <a:pt x="19717" y="118015"/>
                  </a:cubicBezTo>
                  <a:cubicBezTo>
                    <a:pt x="19717" y="147066"/>
                    <a:pt x="46101" y="149733"/>
                    <a:pt x="49149" y="149924"/>
                  </a:cubicBezTo>
                  <a:lnTo>
                    <a:pt x="143542" y="149924"/>
                  </a:lnTo>
                  <a:lnTo>
                    <a:pt x="143542" y="164211"/>
                  </a:lnTo>
                  <a:lnTo>
                    <a:pt x="79057" y="164211"/>
                  </a:lnTo>
                  <a:lnTo>
                    <a:pt x="79057" y="164211"/>
                  </a:lnTo>
                  <a:lnTo>
                    <a:pt x="57340" y="164306"/>
                  </a:lnTo>
                  <a:cubicBezTo>
                    <a:pt x="55245" y="164592"/>
                    <a:pt x="30766" y="168116"/>
                    <a:pt x="30861" y="195548"/>
                  </a:cubicBezTo>
                  <a:cubicBezTo>
                    <a:pt x="30861" y="223361"/>
                    <a:pt x="58769" y="224790"/>
                    <a:pt x="59912" y="224790"/>
                  </a:cubicBezTo>
                  <a:lnTo>
                    <a:pt x="59246" y="238982"/>
                  </a:lnTo>
                  <a:close/>
                </a:path>
              </a:pathLst>
            </a:custGeom>
            <a:grpFill/>
            <a:ln w="9525" cap="flat">
              <a:noFill/>
              <a:prstDash val="solid"/>
              <a:miter/>
            </a:ln>
          </p:spPr>
          <p:txBody>
            <a:bodyPr rtlCol="0" anchor="ctr"/>
            <a:lstStyle/>
            <a:p>
              <a:endParaRPr lang="en-US"/>
            </a:p>
          </p:txBody>
        </p:sp>
        <p:sp>
          <p:nvSpPr>
            <p:cNvPr id="87" name="Freeform: Shape 137">
              <a:extLst>
                <a:ext uri="{FF2B5EF4-FFF2-40B4-BE49-F238E27FC236}">
                  <a16:creationId xmlns:a16="http://schemas.microsoft.com/office/drawing/2014/main" id="{BC9A9078-8F5C-4FE6-B4E1-7DA797DFE4CE}"/>
                </a:ext>
              </a:extLst>
            </p:cNvPr>
            <p:cNvSpPr/>
            <p:nvPr/>
          </p:nvSpPr>
          <p:spPr>
            <a:xfrm>
              <a:off x="4917757" y="1220152"/>
              <a:ext cx="87248" cy="243173"/>
            </a:xfrm>
            <a:custGeom>
              <a:avLst/>
              <a:gdLst>
                <a:gd name="connsiteX0" fmla="*/ 69437 w 87248"/>
                <a:gd name="connsiteY0" fmla="*/ 243173 h 243173"/>
                <a:gd name="connsiteX1" fmla="*/ 69437 w 87248"/>
                <a:gd name="connsiteY1" fmla="*/ 243173 h 243173"/>
                <a:gd name="connsiteX2" fmla="*/ 17907 w 87248"/>
                <a:gd name="connsiteY2" fmla="*/ 243173 h 243173"/>
                <a:gd name="connsiteX3" fmla="*/ 0 w 87248"/>
                <a:gd name="connsiteY3" fmla="*/ 225266 h 243173"/>
                <a:gd name="connsiteX4" fmla="*/ 0 w 87248"/>
                <a:gd name="connsiteY4" fmla="*/ 18002 h 243173"/>
                <a:gd name="connsiteX5" fmla="*/ 0 w 87248"/>
                <a:gd name="connsiteY5" fmla="*/ 18002 h 243173"/>
                <a:gd name="connsiteX6" fmla="*/ 17907 w 87248"/>
                <a:gd name="connsiteY6" fmla="*/ 0 h 243173"/>
                <a:gd name="connsiteX7" fmla="*/ 69342 w 87248"/>
                <a:gd name="connsiteY7" fmla="*/ 0 h 243173"/>
                <a:gd name="connsiteX8" fmla="*/ 69342 w 87248"/>
                <a:gd name="connsiteY8" fmla="*/ 0 h 243173"/>
                <a:gd name="connsiteX9" fmla="*/ 82010 w 87248"/>
                <a:gd name="connsiteY9" fmla="*/ 5239 h 243173"/>
                <a:gd name="connsiteX10" fmla="*/ 87249 w 87248"/>
                <a:gd name="connsiteY10" fmla="*/ 17907 h 243173"/>
                <a:gd name="connsiteX11" fmla="*/ 87249 w 87248"/>
                <a:gd name="connsiteY11" fmla="*/ 225171 h 243173"/>
                <a:gd name="connsiteX12" fmla="*/ 82010 w 87248"/>
                <a:gd name="connsiteY12" fmla="*/ 237839 h 243173"/>
                <a:gd name="connsiteX13" fmla="*/ 69437 w 87248"/>
                <a:gd name="connsiteY13" fmla="*/ 243173 h 243173"/>
                <a:gd name="connsiteX14" fmla="*/ 14288 w 87248"/>
                <a:gd name="connsiteY14" fmla="*/ 18002 h 243173"/>
                <a:gd name="connsiteX15" fmla="*/ 14288 w 87248"/>
                <a:gd name="connsiteY15" fmla="*/ 225266 h 243173"/>
                <a:gd name="connsiteX16" fmla="*/ 17907 w 87248"/>
                <a:gd name="connsiteY16" fmla="*/ 228981 h 243173"/>
                <a:gd name="connsiteX17" fmla="*/ 69437 w 87248"/>
                <a:gd name="connsiteY17" fmla="*/ 228981 h 243173"/>
                <a:gd name="connsiteX18" fmla="*/ 69437 w 87248"/>
                <a:gd name="connsiteY18" fmla="*/ 228981 h 243173"/>
                <a:gd name="connsiteX19" fmla="*/ 72009 w 87248"/>
                <a:gd name="connsiteY19" fmla="*/ 227933 h 243173"/>
                <a:gd name="connsiteX20" fmla="*/ 73057 w 87248"/>
                <a:gd name="connsiteY20" fmla="*/ 225361 h 243173"/>
                <a:gd name="connsiteX21" fmla="*/ 73057 w 87248"/>
                <a:gd name="connsiteY21" fmla="*/ 18002 h 243173"/>
                <a:gd name="connsiteX22" fmla="*/ 72009 w 87248"/>
                <a:gd name="connsiteY22" fmla="*/ 15430 h 243173"/>
                <a:gd name="connsiteX23" fmla="*/ 69437 w 87248"/>
                <a:gd name="connsiteY23" fmla="*/ 14383 h 243173"/>
                <a:gd name="connsiteX24" fmla="*/ 69437 w 87248"/>
                <a:gd name="connsiteY24" fmla="*/ 14383 h 243173"/>
                <a:gd name="connsiteX25" fmla="*/ 17907 w 87248"/>
                <a:gd name="connsiteY25" fmla="*/ 14383 h 243173"/>
                <a:gd name="connsiteX26" fmla="*/ 14288 w 87248"/>
                <a:gd name="connsiteY26" fmla="*/ 18002 h 243173"/>
                <a:gd name="connsiteX27" fmla="*/ 14288 w 87248"/>
                <a:gd name="connsiteY27" fmla="*/ 18002 h 24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248" h="243173">
                  <a:moveTo>
                    <a:pt x="69437" y="243173"/>
                  </a:moveTo>
                  <a:cubicBezTo>
                    <a:pt x="69437" y="243173"/>
                    <a:pt x="69437" y="243173"/>
                    <a:pt x="69437" y="243173"/>
                  </a:cubicBezTo>
                  <a:lnTo>
                    <a:pt x="17907" y="243173"/>
                  </a:lnTo>
                  <a:cubicBezTo>
                    <a:pt x="8001" y="243173"/>
                    <a:pt x="0" y="235077"/>
                    <a:pt x="0" y="225266"/>
                  </a:cubicBezTo>
                  <a:lnTo>
                    <a:pt x="0" y="18002"/>
                  </a:lnTo>
                  <a:lnTo>
                    <a:pt x="0" y="18002"/>
                  </a:lnTo>
                  <a:cubicBezTo>
                    <a:pt x="0" y="8096"/>
                    <a:pt x="8096" y="0"/>
                    <a:pt x="17907" y="0"/>
                  </a:cubicBezTo>
                  <a:lnTo>
                    <a:pt x="69342" y="0"/>
                  </a:lnTo>
                  <a:cubicBezTo>
                    <a:pt x="69342" y="0"/>
                    <a:pt x="69342" y="0"/>
                    <a:pt x="69342" y="0"/>
                  </a:cubicBezTo>
                  <a:cubicBezTo>
                    <a:pt x="74104" y="0"/>
                    <a:pt x="78676" y="1905"/>
                    <a:pt x="82010" y="5239"/>
                  </a:cubicBezTo>
                  <a:cubicBezTo>
                    <a:pt x="85439" y="8668"/>
                    <a:pt x="87249" y="13144"/>
                    <a:pt x="87249" y="17907"/>
                  </a:cubicBezTo>
                  <a:lnTo>
                    <a:pt x="87249" y="225171"/>
                  </a:lnTo>
                  <a:cubicBezTo>
                    <a:pt x="87249" y="229934"/>
                    <a:pt x="85344" y="234506"/>
                    <a:pt x="82010" y="237839"/>
                  </a:cubicBezTo>
                  <a:cubicBezTo>
                    <a:pt x="78676" y="241173"/>
                    <a:pt x="74200" y="243173"/>
                    <a:pt x="69437" y="243173"/>
                  </a:cubicBezTo>
                  <a:close/>
                  <a:moveTo>
                    <a:pt x="14288" y="18002"/>
                  </a:moveTo>
                  <a:lnTo>
                    <a:pt x="14288" y="225266"/>
                  </a:lnTo>
                  <a:cubicBezTo>
                    <a:pt x="14288" y="227266"/>
                    <a:pt x="15907" y="228981"/>
                    <a:pt x="17907" y="228981"/>
                  </a:cubicBezTo>
                  <a:lnTo>
                    <a:pt x="69437" y="228981"/>
                  </a:lnTo>
                  <a:cubicBezTo>
                    <a:pt x="69437" y="228981"/>
                    <a:pt x="69437" y="228981"/>
                    <a:pt x="69437" y="228981"/>
                  </a:cubicBezTo>
                  <a:cubicBezTo>
                    <a:pt x="70771" y="228981"/>
                    <a:pt x="71628" y="228314"/>
                    <a:pt x="72009" y="227933"/>
                  </a:cubicBezTo>
                  <a:cubicBezTo>
                    <a:pt x="72676" y="227266"/>
                    <a:pt x="73057" y="226314"/>
                    <a:pt x="73057" y="225361"/>
                  </a:cubicBezTo>
                  <a:lnTo>
                    <a:pt x="73057" y="18002"/>
                  </a:lnTo>
                  <a:cubicBezTo>
                    <a:pt x="73057" y="17050"/>
                    <a:pt x="72676" y="16097"/>
                    <a:pt x="72009" y="15430"/>
                  </a:cubicBezTo>
                  <a:cubicBezTo>
                    <a:pt x="71342" y="14764"/>
                    <a:pt x="70390" y="14383"/>
                    <a:pt x="69437" y="14383"/>
                  </a:cubicBezTo>
                  <a:lnTo>
                    <a:pt x="69437" y="14383"/>
                  </a:lnTo>
                  <a:lnTo>
                    <a:pt x="17907" y="14383"/>
                  </a:lnTo>
                  <a:cubicBezTo>
                    <a:pt x="15907" y="14288"/>
                    <a:pt x="14288" y="16002"/>
                    <a:pt x="14288" y="18002"/>
                  </a:cubicBezTo>
                  <a:lnTo>
                    <a:pt x="14288" y="18002"/>
                  </a:lnTo>
                  <a:close/>
                </a:path>
              </a:pathLst>
            </a:custGeom>
            <a:grpFill/>
            <a:ln w="9525" cap="flat">
              <a:noFill/>
              <a:prstDash val="solid"/>
              <a:miter/>
            </a:ln>
          </p:spPr>
          <p:txBody>
            <a:bodyPr rtlCol="0" anchor="ctr"/>
            <a:lstStyle/>
            <a:p>
              <a:endParaRPr lang="en-US"/>
            </a:p>
          </p:txBody>
        </p:sp>
        <p:sp>
          <p:nvSpPr>
            <p:cNvPr id="88" name="Freeform: Shape 139">
              <a:extLst>
                <a:ext uri="{FF2B5EF4-FFF2-40B4-BE49-F238E27FC236}">
                  <a16:creationId xmlns:a16="http://schemas.microsoft.com/office/drawing/2014/main" id="{3FB44AC3-057E-4FEC-9271-853832D537C9}"/>
                </a:ext>
              </a:extLst>
            </p:cNvPr>
            <p:cNvSpPr/>
            <p:nvPr/>
          </p:nvSpPr>
          <p:spPr>
            <a:xfrm>
              <a:off x="5205697" y="1179576"/>
              <a:ext cx="35242" cy="75438"/>
            </a:xfrm>
            <a:custGeom>
              <a:avLst/>
              <a:gdLst>
                <a:gd name="connsiteX0" fmla="*/ 34957 w 35242"/>
                <a:gd name="connsiteY0" fmla="*/ 75438 h 75438"/>
                <a:gd name="connsiteX1" fmla="*/ 0 w 35242"/>
                <a:gd name="connsiteY1" fmla="*/ 34671 h 75438"/>
                <a:gd name="connsiteX2" fmla="*/ 27432 w 35242"/>
                <a:gd name="connsiteY2" fmla="*/ 0 h 75438"/>
                <a:gd name="connsiteX3" fmla="*/ 31433 w 35242"/>
                <a:gd name="connsiteY3" fmla="*/ 13716 h 75438"/>
                <a:gd name="connsiteX4" fmla="*/ 14192 w 35242"/>
                <a:gd name="connsiteY4" fmla="*/ 34671 h 75438"/>
                <a:gd name="connsiteX5" fmla="*/ 35242 w 35242"/>
                <a:gd name="connsiteY5" fmla="*/ 61151 h 75438"/>
                <a:gd name="connsiteX6" fmla="*/ 34957 w 35242"/>
                <a:gd name="connsiteY6" fmla="*/ 75438 h 7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42" h="75438">
                  <a:moveTo>
                    <a:pt x="34957" y="75438"/>
                  </a:moveTo>
                  <a:cubicBezTo>
                    <a:pt x="22860" y="75152"/>
                    <a:pt x="0" y="66294"/>
                    <a:pt x="0" y="34671"/>
                  </a:cubicBezTo>
                  <a:cubicBezTo>
                    <a:pt x="0" y="13716"/>
                    <a:pt x="18002" y="2857"/>
                    <a:pt x="27432" y="0"/>
                  </a:cubicBezTo>
                  <a:lnTo>
                    <a:pt x="31433" y="13716"/>
                  </a:lnTo>
                  <a:cubicBezTo>
                    <a:pt x="30766" y="13907"/>
                    <a:pt x="14192" y="19145"/>
                    <a:pt x="14192" y="34671"/>
                  </a:cubicBezTo>
                  <a:cubicBezTo>
                    <a:pt x="14192" y="59627"/>
                    <a:pt x="33147" y="61055"/>
                    <a:pt x="35242" y="61151"/>
                  </a:cubicBezTo>
                  <a:lnTo>
                    <a:pt x="34957" y="75438"/>
                  </a:lnTo>
                  <a:close/>
                </a:path>
              </a:pathLst>
            </a:custGeom>
            <a:grpFill/>
            <a:ln w="9525" cap="flat">
              <a:noFill/>
              <a:prstDash val="solid"/>
              <a:miter/>
            </a:ln>
          </p:spPr>
          <p:txBody>
            <a:bodyPr rtlCol="0" anchor="ctr"/>
            <a:lstStyle/>
            <a:p>
              <a:endParaRPr lang="en-US"/>
            </a:p>
          </p:txBody>
        </p:sp>
      </p:grpSp>
      <p:sp>
        <p:nvSpPr>
          <p:cNvPr id="89" name="TextBox 88">
            <a:extLst>
              <a:ext uri="{FF2B5EF4-FFF2-40B4-BE49-F238E27FC236}">
                <a16:creationId xmlns:a16="http://schemas.microsoft.com/office/drawing/2014/main" id="{3FF51FA5-0431-8846-80E8-2F4BD62E1510}"/>
              </a:ext>
            </a:extLst>
          </p:cNvPr>
          <p:cNvSpPr txBox="1"/>
          <p:nvPr/>
        </p:nvSpPr>
        <p:spPr>
          <a:xfrm>
            <a:off x="1242099" y="2482545"/>
            <a:ext cx="4404325" cy="1232925"/>
          </a:xfrm>
          <a:prstGeom prst="rect">
            <a:avLst/>
          </a:prstGeom>
          <a:noFill/>
        </p:spPr>
        <p:txBody>
          <a:bodyPr wrap="square" lIns="0" tIns="0" rIns="0" bIns="0">
            <a:noAutofit/>
          </a:bodyPr>
          <a:lstStyle/>
          <a:p>
            <a:pPr>
              <a:spcBef>
                <a:spcPts val="1200"/>
              </a:spcBef>
            </a:pPr>
            <a:r>
              <a:rPr lang="en-US" dirty="0"/>
              <a:t>Flexibility to receive care from any doctor or hospital that accepts Medicare</a:t>
            </a:r>
          </a:p>
          <a:p>
            <a:pPr>
              <a:spcBef>
                <a:spcPts val="1200"/>
              </a:spcBef>
            </a:pPr>
            <a:r>
              <a:rPr lang="en-US" dirty="0"/>
              <a:t>No geographic restrictions (in U.S.)</a:t>
            </a:r>
          </a:p>
        </p:txBody>
      </p:sp>
      <p:cxnSp>
        <p:nvCxnSpPr>
          <p:cNvPr id="90" name="Straight Connector 89">
            <a:extLst>
              <a:ext uri="{FF2B5EF4-FFF2-40B4-BE49-F238E27FC236}">
                <a16:creationId xmlns:a16="http://schemas.microsoft.com/office/drawing/2014/main" id="{4CCFF60D-8EFA-A441-9E4A-F8DAA6284256}"/>
              </a:ext>
            </a:extLst>
          </p:cNvPr>
          <p:cNvCxnSpPr>
            <a:cxnSpLocks/>
          </p:cNvCxnSpPr>
          <p:nvPr/>
        </p:nvCxnSpPr>
        <p:spPr>
          <a:xfrm>
            <a:off x="1240227" y="3126059"/>
            <a:ext cx="4406197" cy="0"/>
          </a:xfrm>
          <a:prstGeom prst="line">
            <a:avLst/>
          </a:prstGeom>
          <a:ln w="12700" cap="flat">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2" name="TextBox 91">
            <a:extLst>
              <a:ext uri="{FF2B5EF4-FFF2-40B4-BE49-F238E27FC236}">
                <a16:creationId xmlns:a16="http://schemas.microsoft.com/office/drawing/2014/main" id="{3FF51FA5-0431-8846-80E8-2F4BD62E1510}"/>
              </a:ext>
            </a:extLst>
          </p:cNvPr>
          <p:cNvSpPr txBox="1"/>
          <p:nvPr/>
        </p:nvSpPr>
        <p:spPr>
          <a:xfrm>
            <a:off x="1242099" y="3903933"/>
            <a:ext cx="4404325" cy="1500541"/>
          </a:xfrm>
          <a:prstGeom prst="rect">
            <a:avLst/>
          </a:prstGeom>
          <a:noFill/>
        </p:spPr>
        <p:txBody>
          <a:bodyPr wrap="square" lIns="0" tIns="0" rIns="0" bIns="0">
            <a:noAutofit/>
          </a:bodyPr>
          <a:lstStyle/>
          <a:p>
            <a:pPr>
              <a:spcBef>
                <a:spcPts val="1200"/>
              </a:spcBef>
            </a:pPr>
            <a:r>
              <a:rPr lang="en-US" dirty="0"/>
              <a:t>Must purchase Part D and </a:t>
            </a:r>
            <a:r>
              <a:rPr lang="en-US" dirty="0" err="1"/>
              <a:t>Medigap</a:t>
            </a:r>
            <a:r>
              <a:rPr lang="en-US" dirty="0"/>
              <a:t> to avoid gaps in coverage</a:t>
            </a:r>
          </a:p>
          <a:p>
            <a:pPr>
              <a:spcBef>
                <a:spcPts val="1200"/>
              </a:spcBef>
            </a:pPr>
            <a:r>
              <a:rPr lang="en-US" dirty="0"/>
              <a:t>No out-of-pocket limit</a:t>
            </a:r>
          </a:p>
          <a:p>
            <a:pPr>
              <a:spcBef>
                <a:spcPts val="1200"/>
              </a:spcBef>
            </a:pPr>
            <a:r>
              <a:rPr lang="en-US" dirty="0"/>
              <a:t>No dental, vision or hearing</a:t>
            </a:r>
          </a:p>
        </p:txBody>
      </p:sp>
      <p:cxnSp>
        <p:nvCxnSpPr>
          <p:cNvPr id="93" name="Straight Connector 92">
            <a:extLst>
              <a:ext uri="{FF2B5EF4-FFF2-40B4-BE49-F238E27FC236}">
                <a16:creationId xmlns:a16="http://schemas.microsoft.com/office/drawing/2014/main" id="{4CCFF60D-8EFA-A441-9E4A-F8DAA6284256}"/>
              </a:ext>
            </a:extLst>
          </p:cNvPr>
          <p:cNvCxnSpPr>
            <a:cxnSpLocks/>
          </p:cNvCxnSpPr>
          <p:nvPr/>
        </p:nvCxnSpPr>
        <p:spPr>
          <a:xfrm>
            <a:off x="1240227" y="4547447"/>
            <a:ext cx="4406197" cy="0"/>
          </a:xfrm>
          <a:prstGeom prst="line">
            <a:avLst/>
          </a:prstGeom>
          <a:ln w="12700" cap="flat">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4CCFF60D-8EFA-A441-9E4A-F8DAA6284256}"/>
              </a:ext>
            </a:extLst>
          </p:cNvPr>
          <p:cNvCxnSpPr>
            <a:cxnSpLocks/>
          </p:cNvCxnSpPr>
          <p:nvPr/>
        </p:nvCxnSpPr>
        <p:spPr>
          <a:xfrm>
            <a:off x="1240227" y="4954490"/>
            <a:ext cx="4406197" cy="0"/>
          </a:xfrm>
          <a:prstGeom prst="line">
            <a:avLst/>
          </a:prstGeom>
          <a:ln w="12700" cap="flat">
            <a:solidFill>
              <a:schemeClr val="bg2"/>
            </a:solidFill>
          </a:ln>
          <a:effectLst/>
        </p:spPr>
        <p:style>
          <a:lnRef idx="2">
            <a:schemeClr val="accent1"/>
          </a:lnRef>
          <a:fillRef idx="0">
            <a:schemeClr val="accent1"/>
          </a:fillRef>
          <a:effectRef idx="1">
            <a:schemeClr val="accent1"/>
          </a:effectRef>
          <a:fontRef idx="minor">
            <a:schemeClr val="tx1"/>
          </a:fontRef>
        </p:style>
      </p:cxnSp>
      <p:grpSp>
        <p:nvGrpSpPr>
          <p:cNvPr id="95" name="Graphic 1">
            <a:extLst>
              <a:ext uri="{FF2B5EF4-FFF2-40B4-BE49-F238E27FC236}">
                <a16:creationId xmlns:a16="http://schemas.microsoft.com/office/drawing/2014/main" id="{1860D9BD-C8E3-48FE-B0D7-319EEE4DCF04}"/>
              </a:ext>
            </a:extLst>
          </p:cNvPr>
          <p:cNvGrpSpPr/>
          <p:nvPr/>
        </p:nvGrpSpPr>
        <p:grpSpPr>
          <a:xfrm>
            <a:off x="6500596" y="2848305"/>
            <a:ext cx="409931" cy="420889"/>
            <a:chOff x="3917346" y="1179004"/>
            <a:chExt cx="488156" cy="501205"/>
          </a:xfrm>
          <a:solidFill>
            <a:schemeClr val="accent1"/>
          </a:solidFill>
        </p:grpSpPr>
        <p:sp>
          <p:nvSpPr>
            <p:cNvPr id="96" name="Freeform: Shape 120">
              <a:extLst>
                <a:ext uri="{FF2B5EF4-FFF2-40B4-BE49-F238E27FC236}">
                  <a16:creationId xmlns:a16="http://schemas.microsoft.com/office/drawing/2014/main" id="{5CD07251-2EB0-48CA-96C1-B2425C05EC65}"/>
                </a:ext>
              </a:extLst>
            </p:cNvPr>
            <p:cNvSpPr/>
            <p:nvPr/>
          </p:nvSpPr>
          <p:spPr>
            <a:xfrm>
              <a:off x="3990403" y="1179004"/>
              <a:ext cx="415099" cy="501205"/>
            </a:xfrm>
            <a:custGeom>
              <a:avLst/>
              <a:gdLst>
                <a:gd name="connsiteX0" fmla="*/ 300514 w 415099"/>
                <a:gd name="connsiteY0" fmla="*/ 501206 h 501205"/>
                <a:gd name="connsiteX1" fmla="*/ 244316 w 415099"/>
                <a:gd name="connsiteY1" fmla="*/ 500729 h 501205"/>
                <a:gd name="connsiteX2" fmla="*/ 65056 w 415099"/>
                <a:gd name="connsiteY2" fmla="*/ 449294 h 501205"/>
                <a:gd name="connsiteX3" fmla="*/ 9239 w 415099"/>
                <a:gd name="connsiteY3" fmla="*/ 445389 h 501205"/>
                <a:gd name="connsiteX4" fmla="*/ 3619 w 415099"/>
                <a:gd name="connsiteY4" fmla="*/ 443675 h 501205"/>
                <a:gd name="connsiteX5" fmla="*/ 1238 w 415099"/>
                <a:gd name="connsiteY5" fmla="*/ 438341 h 501205"/>
                <a:gd name="connsiteX6" fmla="*/ 0 w 415099"/>
                <a:gd name="connsiteY6" fmla="*/ 240983 h 501205"/>
                <a:gd name="connsiteX7" fmla="*/ 2286 w 415099"/>
                <a:gd name="connsiteY7" fmla="*/ 235744 h 501205"/>
                <a:gd name="connsiteX8" fmla="*/ 7715 w 415099"/>
                <a:gd name="connsiteY8" fmla="*/ 233839 h 501205"/>
                <a:gd name="connsiteX9" fmla="*/ 57150 w 415099"/>
                <a:gd name="connsiteY9" fmla="*/ 227076 h 501205"/>
                <a:gd name="connsiteX10" fmla="*/ 199454 w 415099"/>
                <a:gd name="connsiteY10" fmla="*/ 87440 h 501205"/>
                <a:gd name="connsiteX11" fmla="*/ 215646 w 415099"/>
                <a:gd name="connsiteY11" fmla="*/ 14192 h 501205"/>
                <a:gd name="connsiteX12" fmla="*/ 215646 w 415099"/>
                <a:gd name="connsiteY12" fmla="*/ 14192 h 501205"/>
                <a:gd name="connsiteX13" fmla="*/ 238411 w 415099"/>
                <a:gd name="connsiteY13" fmla="*/ 0 h 501205"/>
                <a:gd name="connsiteX14" fmla="*/ 238887 w 415099"/>
                <a:gd name="connsiteY14" fmla="*/ 0 h 501205"/>
                <a:gd name="connsiteX15" fmla="*/ 287846 w 415099"/>
                <a:gd name="connsiteY15" fmla="*/ 55150 h 501205"/>
                <a:gd name="connsiteX16" fmla="*/ 263938 w 415099"/>
                <a:gd name="connsiteY16" fmla="*/ 142018 h 501205"/>
                <a:gd name="connsiteX17" fmla="*/ 256604 w 415099"/>
                <a:gd name="connsiteY17" fmla="*/ 153829 h 501205"/>
                <a:gd name="connsiteX18" fmla="*/ 243650 w 415099"/>
                <a:gd name="connsiteY18" fmla="*/ 195358 h 501205"/>
                <a:gd name="connsiteX19" fmla="*/ 275177 w 415099"/>
                <a:gd name="connsiteY19" fmla="*/ 200692 h 501205"/>
                <a:gd name="connsiteX20" fmla="*/ 295561 w 415099"/>
                <a:gd name="connsiteY20" fmla="*/ 200025 h 501205"/>
                <a:gd name="connsiteX21" fmla="*/ 379285 w 415099"/>
                <a:gd name="connsiteY21" fmla="*/ 200025 h 501205"/>
                <a:gd name="connsiteX22" fmla="*/ 380429 w 415099"/>
                <a:gd name="connsiteY22" fmla="*/ 200120 h 501205"/>
                <a:gd name="connsiteX23" fmla="*/ 415099 w 415099"/>
                <a:gd name="connsiteY23" fmla="*/ 243745 h 501205"/>
                <a:gd name="connsiteX24" fmla="*/ 387668 w 415099"/>
                <a:gd name="connsiteY24" fmla="*/ 286798 h 501205"/>
                <a:gd name="connsiteX25" fmla="*/ 388049 w 415099"/>
                <a:gd name="connsiteY25" fmla="*/ 287083 h 501205"/>
                <a:gd name="connsiteX26" fmla="*/ 400622 w 415099"/>
                <a:gd name="connsiteY26" fmla="*/ 319850 h 501205"/>
                <a:gd name="connsiteX27" fmla="*/ 379190 w 415099"/>
                <a:gd name="connsiteY27" fmla="*/ 363093 h 501205"/>
                <a:gd name="connsiteX28" fmla="*/ 380809 w 415099"/>
                <a:gd name="connsiteY28" fmla="*/ 364617 h 501205"/>
                <a:gd name="connsiteX29" fmla="*/ 392430 w 415099"/>
                <a:gd name="connsiteY29" fmla="*/ 397288 h 501205"/>
                <a:gd name="connsiteX30" fmla="*/ 369475 w 415099"/>
                <a:gd name="connsiteY30" fmla="*/ 435864 h 501205"/>
                <a:gd name="connsiteX31" fmla="*/ 375857 w 415099"/>
                <a:gd name="connsiteY31" fmla="*/ 463106 h 501205"/>
                <a:gd name="connsiteX32" fmla="*/ 329946 w 415099"/>
                <a:gd name="connsiteY32" fmla="*/ 500825 h 501205"/>
                <a:gd name="connsiteX33" fmla="*/ 300514 w 415099"/>
                <a:gd name="connsiteY33" fmla="*/ 501206 h 501205"/>
                <a:gd name="connsiteX34" fmla="*/ 244031 w 415099"/>
                <a:gd name="connsiteY34" fmla="*/ 486347 h 501205"/>
                <a:gd name="connsiteX35" fmla="*/ 328612 w 415099"/>
                <a:gd name="connsiteY35" fmla="*/ 486347 h 501205"/>
                <a:gd name="connsiteX36" fmla="*/ 361474 w 415099"/>
                <a:gd name="connsiteY36" fmla="*/ 461201 h 501205"/>
                <a:gd name="connsiteX37" fmla="*/ 352901 w 415099"/>
                <a:gd name="connsiteY37" fmla="*/ 438436 h 501205"/>
                <a:gd name="connsiteX38" fmla="*/ 350044 w 415099"/>
                <a:gd name="connsiteY38" fmla="*/ 431102 h 501205"/>
                <a:gd name="connsiteX39" fmla="*/ 355663 w 415099"/>
                <a:gd name="connsiteY39" fmla="*/ 425577 h 501205"/>
                <a:gd name="connsiteX40" fmla="*/ 378143 w 415099"/>
                <a:gd name="connsiteY40" fmla="*/ 397002 h 501205"/>
                <a:gd name="connsiteX41" fmla="*/ 370808 w 415099"/>
                <a:gd name="connsiteY41" fmla="*/ 374523 h 501205"/>
                <a:gd name="connsiteX42" fmla="*/ 357187 w 415099"/>
                <a:gd name="connsiteY42" fmla="*/ 368618 h 501205"/>
                <a:gd name="connsiteX43" fmla="*/ 357187 w 415099"/>
                <a:gd name="connsiteY43" fmla="*/ 368618 h 501205"/>
                <a:gd name="connsiteX44" fmla="*/ 349949 w 415099"/>
                <a:gd name="connsiteY44" fmla="*/ 368618 h 501205"/>
                <a:gd name="connsiteX45" fmla="*/ 342805 w 415099"/>
                <a:gd name="connsiteY45" fmla="*/ 361474 h 501205"/>
                <a:gd name="connsiteX46" fmla="*/ 349853 w 415099"/>
                <a:gd name="connsiteY46" fmla="*/ 354521 h 501205"/>
                <a:gd name="connsiteX47" fmla="*/ 386239 w 415099"/>
                <a:gd name="connsiteY47" fmla="*/ 319754 h 501205"/>
                <a:gd name="connsiteX48" fmla="*/ 378238 w 415099"/>
                <a:gd name="connsiteY48" fmla="*/ 297466 h 501205"/>
                <a:gd name="connsiteX49" fmla="*/ 356711 w 415099"/>
                <a:gd name="connsiteY49" fmla="*/ 289941 h 501205"/>
                <a:gd name="connsiteX50" fmla="*/ 355854 w 415099"/>
                <a:gd name="connsiteY50" fmla="*/ 289941 h 501205"/>
                <a:gd name="connsiteX51" fmla="*/ 355092 w 415099"/>
                <a:gd name="connsiteY51" fmla="*/ 289941 h 501205"/>
                <a:gd name="connsiteX52" fmla="*/ 349663 w 415099"/>
                <a:gd name="connsiteY52" fmla="*/ 288036 h 501205"/>
                <a:gd name="connsiteX53" fmla="*/ 347377 w 415099"/>
                <a:gd name="connsiteY53" fmla="*/ 282797 h 501205"/>
                <a:gd name="connsiteX54" fmla="*/ 354521 w 415099"/>
                <a:gd name="connsiteY54" fmla="*/ 275654 h 501205"/>
                <a:gd name="connsiteX55" fmla="*/ 355663 w 415099"/>
                <a:gd name="connsiteY55" fmla="*/ 275654 h 501205"/>
                <a:gd name="connsiteX56" fmla="*/ 356711 w 415099"/>
                <a:gd name="connsiteY56" fmla="*/ 275654 h 501205"/>
                <a:gd name="connsiteX57" fmla="*/ 376619 w 415099"/>
                <a:gd name="connsiteY57" fmla="*/ 275654 h 501205"/>
                <a:gd name="connsiteX58" fmla="*/ 400717 w 415099"/>
                <a:gd name="connsiteY58" fmla="*/ 243650 h 501205"/>
                <a:gd name="connsiteX59" fmla="*/ 378524 w 415099"/>
                <a:gd name="connsiteY59" fmla="*/ 214217 h 501205"/>
                <a:gd name="connsiteX60" fmla="*/ 295561 w 415099"/>
                <a:gd name="connsiteY60" fmla="*/ 214217 h 501205"/>
                <a:gd name="connsiteX61" fmla="*/ 275939 w 415099"/>
                <a:gd name="connsiteY61" fmla="*/ 214884 h 501205"/>
                <a:gd name="connsiteX62" fmla="*/ 233743 w 415099"/>
                <a:gd name="connsiteY62" fmla="*/ 205550 h 501205"/>
                <a:gd name="connsiteX63" fmla="*/ 244697 w 415099"/>
                <a:gd name="connsiteY63" fmla="*/ 145828 h 501205"/>
                <a:gd name="connsiteX64" fmla="*/ 251269 w 415099"/>
                <a:gd name="connsiteY64" fmla="*/ 135255 h 501205"/>
                <a:gd name="connsiteX65" fmla="*/ 273653 w 415099"/>
                <a:gd name="connsiteY65" fmla="*/ 56102 h 501205"/>
                <a:gd name="connsiteX66" fmla="*/ 248888 w 415099"/>
                <a:gd name="connsiteY66" fmla="*/ 15811 h 501205"/>
                <a:gd name="connsiteX67" fmla="*/ 229934 w 415099"/>
                <a:gd name="connsiteY67" fmla="*/ 16002 h 501205"/>
                <a:gd name="connsiteX68" fmla="*/ 212503 w 415099"/>
                <a:gd name="connsiteY68" fmla="*/ 93440 h 501205"/>
                <a:gd name="connsiteX69" fmla="*/ 65151 w 415099"/>
                <a:gd name="connsiteY69" fmla="*/ 238887 h 501205"/>
                <a:gd name="connsiteX70" fmla="*/ 14573 w 415099"/>
                <a:gd name="connsiteY70" fmla="*/ 248317 h 501205"/>
                <a:gd name="connsiteX71" fmla="*/ 15716 w 415099"/>
                <a:gd name="connsiteY71" fmla="*/ 430340 h 501205"/>
                <a:gd name="connsiteX72" fmla="*/ 75628 w 415099"/>
                <a:gd name="connsiteY72" fmla="*/ 439388 h 501205"/>
                <a:gd name="connsiteX73" fmla="*/ 244031 w 415099"/>
                <a:gd name="connsiteY73" fmla="*/ 486347 h 501205"/>
                <a:gd name="connsiteX74" fmla="*/ 229838 w 415099"/>
                <a:gd name="connsiteY74" fmla="*/ 14859 h 501205"/>
                <a:gd name="connsiteX75" fmla="*/ 229838 w 415099"/>
                <a:gd name="connsiteY75" fmla="*/ 14859 h 501205"/>
                <a:gd name="connsiteX76" fmla="*/ 229838 w 415099"/>
                <a:gd name="connsiteY76" fmla="*/ 14859 h 501205"/>
                <a:gd name="connsiteX77" fmla="*/ 229838 w 415099"/>
                <a:gd name="connsiteY77" fmla="*/ 14859 h 50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15099" h="501205">
                  <a:moveTo>
                    <a:pt x="300514" y="501206"/>
                  </a:moveTo>
                  <a:cubicBezTo>
                    <a:pt x="276034" y="501206"/>
                    <a:pt x="246126" y="500729"/>
                    <a:pt x="244316" y="500729"/>
                  </a:cubicBezTo>
                  <a:cubicBezTo>
                    <a:pt x="239744" y="501015"/>
                    <a:pt x="119539" y="506921"/>
                    <a:pt x="65056" y="449294"/>
                  </a:cubicBezTo>
                  <a:cubicBezTo>
                    <a:pt x="59436" y="443389"/>
                    <a:pt x="31718" y="442627"/>
                    <a:pt x="9239" y="445389"/>
                  </a:cubicBezTo>
                  <a:cubicBezTo>
                    <a:pt x="7239" y="445675"/>
                    <a:pt x="5143" y="445008"/>
                    <a:pt x="3619" y="443675"/>
                  </a:cubicBezTo>
                  <a:cubicBezTo>
                    <a:pt x="2095" y="442341"/>
                    <a:pt x="1238" y="440436"/>
                    <a:pt x="1238" y="438341"/>
                  </a:cubicBezTo>
                  <a:lnTo>
                    <a:pt x="0" y="240983"/>
                  </a:lnTo>
                  <a:cubicBezTo>
                    <a:pt x="0" y="238982"/>
                    <a:pt x="762" y="237077"/>
                    <a:pt x="2286" y="235744"/>
                  </a:cubicBezTo>
                  <a:cubicBezTo>
                    <a:pt x="3810" y="234410"/>
                    <a:pt x="5810" y="233648"/>
                    <a:pt x="7715" y="233839"/>
                  </a:cubicBezTo>
                  <a:cubicBezTo>
                    <a:pt x="17526" y="234601"/>
                    <a:pt x="45529" y="234696"/>
                    <a:pt x="57150" y="227076"/>
                  </a:cubicBezTo>
                  <a:cubicBezTo>
                    <a:pt x="74962" y="215265"/>
                    <a:pt x="191072" y="104966"/>
                    <a:pt x="199454" y="87440"/>
                  </a:cubicBezTo>
                  <a:cubicBezTo>
                    <a:pt x="207645" y="70199"/>
                    <a:pt x="214979" y="25717"/>
                    <a:pt x="215646" y="14192"/>
                  </a:cubicBezTo>
                  <a:lnTo>
                    <a:pt x="215646" y="14192"/>
                  </a:lnTo>
                  <a:cubicBezTo>
                    <a:pt x="216122" y="6001"/>
                    <a:pt x="225457" y="95"/>
                    <a:pt x="238411" y="0"/>
                  </a:cubicBezTo>
                  <a:cubicBezTo>
                    <a:pt x="238601" y="0"/>
                    <a:pt x="238697" y="0"/>
                    <a:pt x="238887" y="0"/>
                  </a:cubicBezTo>
                  <a:cubicBezTo>
                    <a:pt x="259556" y="0"/>
                    <a:pt x="284512" y="14383"/>
                    <a:pt x="287846" y="55150"/>
                  </a:cubicBezTo>
                  <a:cubicBezTo>
                    <a:pt x="290322" y="86392"/>
                    <a:pt x="277178" y="116586"/>
                    <a:pt x="263938" y="142018"/>
                  </a:cubicBezTo>
                  <a:cubicBezTo>
                    <a:pt x="262223" y="145352"/>
                    <a:pt x="259652" y="149257"/>
                    <a:pt x="256604" y="153829"/>
                  </a:cubicBezTo>
                  <a:cubicBezTo>
                    <a:pt x="247936" y="166973"/>
                    <a:pt x="234791" y="186881"/>
                    <a:pt x="243650" y="195358"/>
                  </a:cubicBezTo>
                  <a:cubicBezTo>
                    <a:pt x="250317" y="201739"/>
                    <a:pt x="258128" y="201644"/>
                    <a:pt x="275177" y="200692"/>
                  </a:cubicBezTo>
                  <a:cubicBezTo>
                    <a:pt x="281178" y="200406"/>
                    <a:pt x="287846" y="200025"/>
                    <a:pt x="295561" y="200025"/>
                  </a:cubicBezTo>
                  <a:lnTo>
                    <a:pt x="379285" y="200025"/>
                  </a:lnTo>
                  <a:cubicBezTo>
                    <a:pt x="379667" y="200025"/>
                    <a:pt x="380048" y="200025"/>
                    <a:pt x="380429" y="200120"/>
                  </a:cubicBezTo>
                  <a:cubicBezTo>
                    <a:pt x="392430" y="202121"/>
                    <a:pt x="415099" y="213836"/>
                    <a:pt x="415099" y="243745"/>
                  </a:cubicBezTo>
                  <a:cubicBezTo>
                    <a:pt x="415099" y="267462"/>
                    <a:pt x="400050" y="280892"/>
                    <a:pt x="387668" y="286798"/>
                  </a:cubicBezTo>
                  <a:cubicBezTo>
                    <a:pt x="387763" y="286893"/>
                    <a:pt x="387858" y="286988"/>
                    <a:pt x="388049" y="287083"/>
                  </a:cubicBezTo>
                  <a:cubicBezTo>
                    <a:pt x="396431" y="294799"/>
                    <a:pt x="400622" y="305848"/>
                    <a:pt x="400622" y="319850"/>
                  </a:cubicBezTo>
                  <a:cubicBezTo>
                    <a:pt x="400622" y="341376"/>
                    <a:pt x="393573" y="355759"/>
                    <a:pt x="379190" y="363093"/>
                  </a:cubicBezTo>
                  <a:cubicBezTo>
                    <a:pt x="379762" y="363569"/>
                    <a:pt x="380333" y="364046"/>
                    <a:pt x="380809" y="364617"/>
                  </a:cubicBezTo>
                  <a:cubicBezTo>
                    <a:pt x="388525" y="372237"/>
                    <a:pt x="392430" y="383191"/>
                    <a:pt x="392430" y="397288"/>
                  </a:cubicBezTo>
                  <a:cubicBezTo>
                    <a:pt x="392430" y="418052"/>
                    <a:pt x="380429" y="430054"/>
                    <a:pt x="369475" y="435864"/>
                  </a:cubicBezTo>
                  <a:cubicBezTo>
                    <a:pt x="373475" y="441865"/>
                    <a:pt x="377190" y="450914"/>
                    <a:pt x="375857" y="463106"/>
                  </a:cubicBezTo>
                  <a:cubicBezTo>
                    <a:pt x="373094" y="486823"/>
                    <a:pt x="347377" y="499491"/>
                    <a:pt x="329946" y="500825"/>
                  </a:cubicBezTo>
                  <a:cubicBezTo>
                    <a:pt x="324803" y="501015"/>
                    <a:pt x="313373" y="501206"/>
                    <a:pt x="300514" y="501206"/>
                  </a:cubicBezTo>
                  <a:close/>
                  <a:moveTo>
                    <a:pt x="244031" y="486347"/>
                  </a:moveTo>
                  <a:cubicBezTo>
                    <a:pt x="245269" y="486347"/>
                    <a:pt x="314801" y="487490"/>
                    <a:pt x="328612" y="486347"/>
                  </a:cubicBezTo>
                  <a:cubicBezTo>
                    <a:pt x="339185" y="485489"/>
                    <a:pt x="359569" y="477298"/>
                    <a:pt x="361474" y="461201"/>
                  </a:cubicBezTo>
                  <a:cubicBezTo>
                    <a:pt x="363284" y="445960"/>
                    <a:pt x="352997" y="438531"/>
                    <a:pt x="352901" y="438436"/>
                  </a:cubicBezTo>
                  <a:cubicBezTo>
                    <a:pt x="350520" y="436817"/>
                    <a:pt x="349377" y="433959"/>
                    <a:pt x="350044" y="431102"/>
                  </a:cubicBezTo>
                  <a:cubicBezTo>
                    <a:pt x="350710" y="428244"/>
                    <a:pt x="352806" y="426149"/>
                    <a:pt x="355663" y="425577"/>
                  </a:cubicBezTo>
                  <a:cubicBezTo>
                    <a:pt x="357950" y="425101"/>
                    <a:pt x="378143" y="420148"/>
                    <a:pt x="378143" y="397002"/>
                  </a:cubicBezTo>
                  <a:cubicBezTo>
                    <a:pt x="378143" y="386906"/>
                    <a:pt x="375666" y="379285"/>
                    <a:pt x="370808" y="374523"/>
                  </a:cubicBezTo>
                  <a:cubicBezTo>
                    <a:pt x="364903" y="368713"/>
                    <a:pt x="357378" y="368618"/>
                    <a:pt x="357187" y="368618"/>
                  </a:cubicBezTo>
                  <a:lnTo>
                    <a:pt x="357187" y="368618"/>
                  </a:lnTo>
                  <a:lnTo>
                    <a:pt x="349949" y="368618"/>
                  </a:lnTo>
                  <a:cubicBezTo>
                    <a:pt x="346043" y="368618"/>
                    <a:pt x="342805" y="365379"/>
                    <a:pt x="342805" y="361474"/>
                  </a:cubicBezTo>
                  <a:cubicBezTo>
                    <a:pt x="342805" y="357569"/>
                    <a:pt x="345853" y="354521"/>
                    <a:pt x="349853" y="354521"/>
                  </a:cubicBezTo>
                  <a:cubicBezTo>
                    <a:pt x="376047" y="354521"/>
                    <a:pt x="386239" y="344805"/>
                    <a:pt x="386239" y="319754"/>
                  </a:cubicBezTo>
                  <a:cubicBezTo>
                    <a:pt x="386239" y="309944"/>
                    <a:pt x="383572" y="302419"/>
                    <a:pt x="378238" y="297466"/>
                  </a:cubicBezTo>
                  <a:cubicBezTo>
                    <a:pt x="370999" y="290798"/>
                    <a:pt x="360521" y="289941"/>
                    <a:pt x="356711" y="289941"/>
                  </a:cubicBezTo>
                  <a:lnTo>
                    <a:pt x="355854" y="289941"/>
                  </a:lnTo>
                  <a:cubicBezTo>
                    <a:pt x="355378" y="289941"/>
                    <a:pt x="355187" y="289941"/>
                    <a:pt x="355092" y="289941"/>
                  </a:cubicBezTo>
                  <a:cubicBezTo>
                    <a:pt x="353092" y="290132"/>
                    <a:pt x="351187" y="289370"/>
                    <a:pt x="349663" y="288036"/>
                  </a:cubicBezTo>
                  <a:cubicBezTo>
                    <a:pt x="348234" y="286703"/>
                    <a:pt x="347377" y="284798"/>
                    <a:pt x="347377" y="282797"/>
                  </a:cubicBezTo>
                  <a:cubicBezTo>
                    <a:pt x="347377" y="278892"/>
                    <a:pt x="350615" y="275654"/>
                    <a:pt x="354521" y="275654"/>
                  </a:cubicBezTo>
                  <a:lnTo>
                    <a:pt x="355663" y="275654"/>
                  </a:lnTo>
                  <a:cubicBezTo>
                    <a:pt x="355949" y="275654"/>
                    <a:pt x="356330" y="275654"/>
                    <a:pt x="356711" y="275654"/>
                  </a:cubicBezTo>
                  <a:lnTo>
                    <a:pt x="376619" y="275654"/>
                  </a:lnTo>
                  <a:cubicBezTo>
                    <a:pt x="380809" y="274415"/>
                    <a:pt x="400717" y="266986"/>
                    <a:pt x="400717" y="243650"/>
                  </a:cubicBezTo>
                  <a:cubicBezTo>
                    <a:pt x="400717" y="220313"/>
                    <a:pt x="382429" y="215075"/>
                    <a:pt x="378524" y="214217"/>
                  </a:cubicBezTo>
                  <a:lnTo>
                    <a:pt x="295561" y="214217"/>
                  </a:lnTo>
                  <a:cubicBezTo>
                    <a:pt x="288227" y="214217"/>
                    <a:pt x="281654" y="214598"/>
                    <a:pt x="275939" y="214884"/>
                  </a:cubicBezTo>
                  <a:cubicBezTo>
                    <a:pt x="258128" y="215837"/>
                    <a:pt x="245174" y="216503"/>
                    <a:pt x="233743" y="205550"/>
                  </a:cubicBezTo>
                  <a:cubicBezTo>
                    <a:pt x="216408" y="188881"/>
                    <a:pt x="233458" y="162973"/>
                    <a:pt x="244697" y="145828"/>
                  </a:cubicBezTo>
                  <a:cubicBezTo>
                    <a:pt x="247364" y="141827"/>
                    <a:pt x="249841" y="138017"/>
                    <a:pt x="251269" y="135255"/>
                  </a:cubicBezTo>
                  <a:cubicBezTo>
                    <a:pt x="263557" y="111633"/>
                    <a:pt x="275844" y="83820"/>
                    <a:pt x="273653" y="56102"/>
                  </a:cubicBezTo>
                  <a:cubicBezTo>
                    <a:pt x="271367" y="27622"/>
                    <a:pt x="257175" y="18669"/>
                    <a:pt x="248888" y="15811"/>
                  </a:cubicBezTo>
                  <a:cubicBezTo>
                    <a:pt x="240125" y="12763"/>
                    <a:pt x="232219" y="14478"/>
                    <a:pt x="229934" y="16002"/>
                  </a:cubicBezTo>
                  <a:cubicBezTo>
                    <a:pt x="228886" y="29432"/>
                    <a:pt x="221742" y="74009"/>
                    <a:pt x="212503" y="93440"/>
                  </a:cubicBezTo>
                  <a:cubicBezTo>
                    <a:pt x="202406" y="114586"/>
                    <a:pt x="82867" y="227267"/>
                    <a:pt x="65151" y="238887"/>
                  </a:cubicBezTo>
                  <a:cubicBezTo>
                    <a:pt x="51626" y="247840"/>
                    <a:pt x="27146" y="248602"/>
                    <a:pt x="14573" y="248317"/>
                  </a:cubicBezTo>
                  <a:lnTo>
                    <a:pt x="15716" y="430340"/>
                  </a:lnTo>
                  <a:cubicBezTo>
                    <a:pt x="32004" y="428911"/>
                    <a:pt x="64675" y="427768"/>
                    <a:pt x="75628" y="439388"/>
                  </a:cubicBezTo>
                  <a:cubicBezTo>
                    <a:pt x="125444" y="492252"/>
                    <a:pt x="242887" y="486442"/>
                    <a:pt x="244031" y="486347"/>
                  </a:cubicBezTo>
                  <a:close/>
                  <a:moveTo>
                    <a:pt x="229838" y="14859"/>
                  </a:moveTo>
                  <a:cubicBezTo>
                    <a:pt x="229838" y="14954"/>
                    <a:pt x="229838" y="14954"/>
                    <a:pt x="229838" y="14859"/>
                  </a:cubicBezTo>
                  <a:cubicBezTo>
                    <a:pt x="229838" y="14954"/>
                    <a:pt x="229838" y="14954"/>
                    <a:pt x="229838" y="14859"/>
                  </a:cubicBezTo>
                  <a:lnTo>
                    <a:pt x="229838" y="14859"/>
                  </a:lnTo>
                  <a:close/>
                </a:path>
              </a:pathLst>
            </a:custGeom>
            <a:grpFill/>
            <a:ln w="9525" cap="flat">
              <a:noFill/>
              <a:prstDash val="solid"/>
              <a:miter/>
            </a:ln>
          </p:spPr>
          <p:txBody>
            <a:bodyPr rtlCol="0" anchor="ctr"/>
            <a:lstStyle/>
            <a:p>
              <a:endParaRPr lang="en-US"/>
            </a:p>
          </p:txBody>
        </p:sp>
        <p:sp>
          <p:nvSpPr>
            <p:cNvPr id="97" name="Freeform: Shape 121">
              <a:extLst>
                <a:ext uri="{FF2B5EF4-FFF2-40B4-BE49-F238E27FC236}">
                  <a16:creationId xmlns:a16="http://schemas.microsoft.com/office/drawing/2014/main" id="{0779D02E-D9EB-4148-9B5C-22B5160FA993}"/>
                </a:ext>
              </a:extLst>
            </p:cNvPr>
            <p:cNvSpPr/>
            <p:nvPr/>
          </p:nvSpPr>
          <p:spPr>
            <a:xfrm>
              <a:off x="4201572" y="1379886"/>
              <a:ext cx="145732" cy="238982"/>
            </a:xfrm>
            <a:custGeom>
              <a:avLst/>
              <a:gdLst>
                <a:gd name="connsiteX0" fmla="*/ 145733 w 145732"/>
                <a:gd name="connsiteY0" fmla="*/ 238982 h 238982"/>
                <a:gd name="connsiteX1" fmla="*/ 31528 w 145732"/>
                <a:gd name="connsiteY1" fmla="*/ 238315 h 238982"/>
                <a:gd name="connsiteX2" fmla="*/ 30194 w 145732"/>
                <a:gd name="connsiteY2" fmla="*/ 238220 h 238982"/>
                <a:gd name="connsiteX3" fmla="*/ 0 w 145732"/>
                <a:gd name="connsiteY3" fmla="*/ 196310 h 238982"/>
                <a:gd name="connsiteX4" fmla="*/ 12478 w 145732"/>
                <a:gd name="connsiteY4" fmla="*/ 163354 h 238982"/>
                <a:gd name="connsiteX5" fmla="*/ 21526 w 145732"/>
                <a:gd name="connsiteY5" fmla="*/ 157448 h 238982"/>
                <a:gd name="connsiteX6" fmla="*/ 5334 w 145732"/>
                <a:gd name="connsiteY6" fmla="*/ 121063 h 238982"/>
                <a:gd name="connsiteX7" fmla="*/ 32290 w 145732"/>
                <a:gd name="connsiteY7" fmla="*/ 78772 h 238982"/>
                <a:gd name="connsiteX8" fmla="*/ 16478 w 145732"/>
                <a:gd name="connsiteY8" fmla="*/ 43529 h 238982"/>
                <a:gd name="connsiteX9" fmla="*/ 59246 w 145732"/>
                <a:gd name="connsiteY9" fmla="*/ 0 h 238982"/>
                <a:gd name="connsiteX10" fmla="*/ 59817 w 145732"/>
                <a:gd name="connsiteY10" fmla="*/ 14288 h 238982"/>
                <a:gd name="connsiteX11" fmla="*/ 30766 w 145732"/>
                <a:gd name="connsiteY11" fmla="*/ 43529 h 238982"/>
                <a:gd name="connsiteX12" fmla="*/ 58007 w 145732"/>
                <a:gd name="connsiteY12" fmla="*/ 74866 h 238982"/>
                <a:gd name="connsiteX13" fmla="*/ 79057 w 145732"/>
                <a:gd name="connsiteY13" fmla="*/ 74962 h 238982"/>
                <a:gd name="connsiteX14" fmla="*/ 143446 w 145732"/>
                <a:gd name="connsiteY14" fmla="*/ 74962 h 238982"/>
                <a:gd name="connsiteX15" fmla="*/ 143446 w 145732"/>
                <a:gd name="connsiteY15" fmla="*/ 89249 h 238982"/>
                <a:gd name="connsiteX16" fmla="*/ 48673 w 145732"/>
                <a:gd name="connsiteY16" fmla="*/ 89249 h 238982"/>
                <a:gd name="connsiteX17" fmla="*/ 19717 w 145732"/>
                <a:gd name="connsiteY17" fmla="*/ 121158 h 238982"/>
                <a:gd name="connsiteX18" fmla="*/ 48577 w 145732"/>
                <a:gd name="connsiteY18" fmla="*/ 153638 h 238982"/>
                <a:gd name="connsiteX19" fmla="*/ 70771 w 145732"/>
                <a:gd name="connsiteY19" fmla="*/ 153638 h 238982"/>
                <a:gd name="connsiteX20" fmla="*/ 138589 w 145732"/>
                <a:gd name="connsiteY20" fmla="*/ 153638 h 238982"/>
                <a:gd name="connsiteX21" fmla="*/ 138589 w 145732"/>
                <a:gd name="connsiteY21" fmla="*/ 167926 h 238982"/>
                <a:gd name="connsiteX22" fmla="*/ 41434 w 145732"/>
                <a:gd name="connsiteY22" fmla="*/ 167926 h 238982"/>
                <a:gd name="connsiteX23" fmla="*/ 21907 w 145732"/>
                <a:gd name="connsiteY23" fmla="*/ 174022 h 238982"/>
                <a:gd name="connsiteX24" fmla="*/ 14192 w 145732"/>
                <a:gd name="connsiteY24" fmla="*/ 196310 h 238982"/>
                <a:gd name="connsiteX25" fmla="*/ 32385 w 145732"/>
                <a:gd name="connsiteY25" fmla="*/ 224028 h 238982"/>
                <a:gd name="connsiteX26" fmla="*/ 145733 w 145732"/>
                <a:gd name="connsiteY26" fmla="*/ 224695 h 238982"/>
                <a:gd name="connsiteX27" fmla="*/ 145733 w 145732"/>
                <a:gd name="connsiteY27" fmla="*/ 238982 h 23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5732" h="238982">
                  <a:moveTo>
                    <a:pt x="145733" y="238982"/>
                  </a:moveTo>
                  <a:lnTo>
                    <a:pt x="31528" y="238315"/>
                  </a:lnTo>
                  <a:cubicBezTo>
                    <a:pt x="31051" y="238315"/>
                    <a:pt x="30575" y="238315"/>
                    <a:pt x="30194" y="238220"/>
                  </a:cubicBezTo>
                  <a:cubicBezTo>
                    <a:pt x="19717" y="236125"/>
                    <a:pt x="0" y="224695"/>
                    <a:pt x="0" y="196310"/>
                  </a:cubicBezTo>
                  <a:cubicBezTo>
                    <a:pt x="0" y="182023"/>
                    <a:pt x="4191" y="170879"/>
                    <a:pt x="12478" y="163354"/>
                  </a:cubicBezTo>
                  <a:cubicBezTo>
                    <a:pt x="15335" y="160782"/>
                    <a:pt x="18478" y="158782"/>
                    <a:pt x="21526" y="157448"/>
                  </a:cubicBezTo>
                  <a:cubicBezTo>
                    <a:pt x="12478" y="150209"/>
                    <a:pt x="5334" y="138684"/>
                    <a:pt x="5334" y="121063"/>
                  </a:cubicBezTo>
                  <a:cubicBezTo>
                    <a:pt x="5334" y="96964"/>
                    <a:pt x="18955" y="84487"/>
                    <a:pt x="32290" y="78772"/>
                  </a:cubicBezTo>
                  <a:cubicBezTo>
                    <a:pt x="23527" y="71723"/>
                    <a:pt x="16478" y="60484"/>
                    <a:pt x="16478" y="43529"/>
                  </a:cubicBezTo>
                  <a:cubicBezTo>
                    <a:pt x="16478" y="10382"/>
                    <a:pt x="44482" y="571"/>
                    <a:pt x="59246" y="0"/>
                  </a:cubicBezTo>
                  <a:lnTo>
                    <a:pt x="59817" y="14288"/>
                  </a:lnTo>
                  <a:cubicBezTo>
                    <a:pt x="56864" y="14383"/>
                    <a:pt x="30766" y="16383"/>
                    <a:pt x="30766" y="43529"/>
                  </a:cubicBezTo>
                  <a:cubicBezTo>
                    <a:pt x="30766" y="71818"/>
                    <a:pt x="56864" y="74771"/>
                    <a:pt x="58007" y="74866"/>
                  </a:cubicBezTo>
                  <a:lnTo>
                    <a:pt x="79057" y="74962"/>
                  </a:lnTo>
                  <a:lnTo>
                    <a:pt x="143446" y="74962"/>
                  </a:lnTo>
                  <a:lnTo>
                    <a:pt x="143446" y="89249"/>
                  </a:lnTo>
                  <a:lnTo>
                    <a:pt x="48673" y="89249"/>
                  </a:lnTo>
                  <a:cubicBezTo>
                    <a:pt x="46101" y="89440"/>
                    <a:pt x="19717" y="92107"/>
                    <a:pt x="19717" y="121158"/>
                  </a:cubicBezTo>
                  <a:cubicBezTo>
                    <a:pt x="19717" y="151066"/>
                    <a:pt x="47434" y="153543"/>
                    <a:pt x="48577" y="153638"/>
                  </a:cubicBezTo>
                  <a:lnTo>
                    <a:pt x="70771" y="153638"/>
                  </a:lnTo>
                  <a:lnTo>
                    <a:pt x="138589" y="153638"/>
                  </a:lnTo>
                  <a:lnTo>
                    <a:pt x="138589" y="167926"/>
                  </a:lnTo>
                  <a:lnTo>
                    <a:pt x="41434" y="167926"/>
                  </a:lnTo>
                  <a:cubicBezTo>
                    <a:pt x="40672" y="167926"/>
                    <a:pt x="29527" y="167068"/>
                    <a:pt x="21907" y="174022"/>
                  </a:cubicBezTo>
                  <a:cubicBezTo>
                    <a:pt x="16764" y="178784"/>
                    <a:pt x="14192" y="186214"/>
                    <a:pt x="14192" y="196310"/>
                  </a:cubicBezTo>
                  <a:cubicBezTo>
                    <a:pt x="14192" y="217837"/>
                    <a:pt x="28861" y="223076"/>
                    <a:pt x="32385" y="224028"/>
                  </a:cubicBezTo>
                  <a:lnTo>
                    <a:pt x="145733" y="224695"/>
                  </a:lnTo>
                  <a:lnTo>
                    <a:pt x="145733" y="238982"/>
                  </a:lnTo>
                  <a:close/>
                </a:path>
              </a:pathLst>
            </a:custGeom>
            <a:grpFill/>
            <a:ln w="9525" cap="flat">
              <a:noFill/>
              <a:prstDash val="solid"/>
              <a:miter/>
            </a:ln>
          </p:spPr>
          <p:txBody>
            <a:bodyPr rtlCol="0" anchor="ctr"/>
            <a:lstStyle/>
            <a:p>
              <a:endParaRPr lang="en-US"/>
            </a:p>
          </p:txBody>
        </p:sp>
        <p:sp>
          <p:nvSpPr>
            <p:cNvPr id="98" name="Freeform: Shape 127">
              <a:extLst>
                <a:ext uri="{FF2B5EF4-FFF2-40B4-BE49-F238E27FC236}">
                  <a16:creationId xmlns:a16="http://schemas.microsoft.com/office/drawing/2014/main" id="{51984BE9-F8E7-4B35-9538-44035E056C77}"/>
                </a:ext>
              </a:extLst>
            </p:cNvPr>
            <p:cNvSpPr/>
            <p:nvPr/>
          </p:nvSpPr>
          <p:spPr>
            <a:xfrm>
              <a:off x="3917346" y="1395603"/>
              <a:ext cx="87439" cy="243173"/>
            </a:xfrm>
            <a:custGeom>
              <a:avLst/>
              <a:gdLst>
                <a:gd name="connsiteX0" fmla="*/ 17907 w 87439"/>
                <a:gd name="connsiteY0" fmla="*/ 243173 h 243173"/>
                <a:gd name="connsiteX1" fmla="*/ 0 w 87439"/>
                <a:gd name="connsiteY1" fmla="*/ 225266 h 243173"/>
                <a:gd name="connsiteX2" fmla="*/ 0 w 87439"/>
                <a:gd name="connsiteY2" fmla="*/ 225266 h 243173"/>
                <a:gd name="connsiteX3" fmla="*/ 0 w 87439"/>
                <a:gd name="connsiteY3" fmla="*/ 18002 h 243173"/>
                <a:gd name="connsiteX4" fmla="*/ 17907 w 87439"/>
                <a:gd name="connsiteY4" fmla="*/ 0 h 243173"/>
                <a:gd name="connsiteX5" fmla="*/ 69437 w 87439"/>
                <a:gd name="connsiteY5" fmla="*/ 0 h 243173"/>
                <a:gd name="connsiteX6" fmla="*/ 87440 w 87439"/>
                <a:gd name="connsiteY6" fmla="*/ 17907 h 243173"/>
                <a:gd name="connsiteX7" fmla="*/ 87440 w 87439"/>
                <a:gd name="connsiteY7" fmla="*/ 225171 h 243173"/>
                <a:gd name="connsiteX8" fmla="*/ 82201 w 87439"/>
                <a:gd name="connsiteY8" fmla="*/ 237839 h 243173"/>
                <a:gd name="connsiteX9" fmla="*/ 69532 w 87439"/>
                <a:gd name="connsiteY9" fmla="*/ 243078 h 243173"/>
                <a:gd name="connsiteX10" fmla="*/ 69532 w 87439"/>
                <a:gd name="connsiteY10" fmla="*/ 243078 h 243173"/>
                <a:gd name="connsiteX11" fmla="*/ 17907 w 87439"/>
                <a:gd name="connsiteY11" fmla="*/ 243173 h 243173"/>
                <a:gd name="connsiteX12" fmla="*/ 17907 w 87439"/>
                <a:gd name="connsiteY12" fmla="*/ 243173 h 243173"/>
                <a:gd name="connsiteX13" fmla="*/ 14288 w 87439"/>
                <a:gd name="connsiteY13" fmla="*/ 225266 h 243173"/>
                <a:gd name="connsiteX14" fmla="*/ 17907 w 87439"/>
                <a:gd name="connsiteY14" fmla="*/ 228981 h 243173"/>
                <a:gd name="connsiteX15" fmla="*/ 17907 w 87439"/>
                <a:gd name="connsiteY15" fmla="*/ 228981 h 243173"/>
                <a:gd name="connsiteX16" fmla="*/ 69437 w 87439"/>
                <a:gd name="connsiteY16" fmla="*/ 228981 h 243173"/>
                <a:gd name="connsiteX17" fmla="*/ 69437 w 87439"/>
                <a:gd name="connsiteY17" fmla="*/ 228981 h 243173"/>
                <a:gd name="connsiteX18" fmla="*/ 72009 w 87439"/>
                <a:gd name="connsiteY18" fmla="*/ 227933 h 243173"/>
                <a:gd name="connsiteX19" fmla="*/ 73057 w 87439"/>
                <a:gd name="connsiteY19" fmla="*/ 225362 h 243173"/>
                <a:gd name="connsiteX20" fmla="*/ 73057 w 87439"/>
                <a:gd name="connsiteY20" fmla="*/ 18002 h 243173"/>
                <a:gd name="connsiteX21" fmla="*/ 69342 w 87439"/>
                <a:gd name="connsiteY21" fmla="*/ 14288 h 243173"/>
                <a:gd name="connsiteX22" fmla="*/ 17812 w 87439"/>
                <a:gd name="connsiteY22" fmla="*/ 14288 h 243173"/>
                <a:gd name="connsiteX23" fmla="*/ 14192 w 87439"/>
                <a:gd name="connsiteY23" fmla="*/ 18002 h 243173"/>
                <a:gd name="connsiteX24" fmla="*/ 14192 w 87439"/>
                <a:gd name="connsiteY24" fmla="*/ 225266 h 243173"/>
                <a:gd name="connsiteX25" fmla="*/ 14288 w 87439"/>
                <a:gd name="connsiteY25" fmla="*/ 225266 h 24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7439" h="243173">
                  <a:moveTo>
                    <a:pt x="17907" y="243173"/>
                  </a:moveTo>
                  <a:cubicBezTo>
                    <a:pt x="8001" y="243173"/>
                    <a:pt x="0" y="235077"/>
                    <a:pt x="0" y="225266"/>
                  </a:cubicBezTo>
                  <a:lnTo>
                    <a:pt x="0" y="225266"/>
                  </a:lnTo>
                  <a:lnTo>
                    <a:pt x="0" y="18002"/>
                  </a:lnTo>
                  <a:cubicBezTo>
                    <a:pt x="0" y="8096"/>
                    <a:pt x="8096" y="95"/>
                    <a:pt x="17907" y="0"/>
                  </a:cubicBezTo>
                  <a:lnTo>
                    <a:pt x="69437" y="0"/>
                  </a:lnTo>
                  <a:cubicBezTo>
                    <a:pt x="79343" y="0"/>
                    <a:pt x="87344" y="8096"/>
                    <a:pt x="87440" y="17907"/>
                  </a:cubicBezTo>
                  <a:lnTo>
                    <a:pt x="87440" y="225171"/>
                  </a:lnTo>
                  <a:cubicBezTo>
                    <a:pt x="87440" y="229934"/>
                    <a:pt x="85534" y="234505"/>
                    <a:pt x="82201" y="237839"/>
                  </a:cubicBezTo>
                  <a:cubicBezTo>
                    <a:pt x="78772" y="241268"/>
                    <a:pt x="74295" y="243078"/>
                    <a:pt x="69532" y="243078"/>
                  </a:cubicBezTo>
                  <a:cubicBezTo>
                    <a:pt x="69532" y="243078"/>
                    <a:pt x="69532" y="243078"/>
                    <a:pt x="69532" y="243078"/>
                  </a:cubicBezTo>
                  <a:lnTo>
                    <a:pt x="17907" y="243173"/>
                  </a:lnTo>
                  <a:cubicBezTo>
                    <a:pt x="17907" y="243173"/>
                    <a:pt x="17907" y="243173"/>
                    <a:pt x="17907" y="243173"/>
                  </a:cubicBezTo>
                  <a:close/>
                  <a:moveTo>
                    <a:pt x="14288" y="225266"/>
                  </a:moveTo>
                  <a:cubicBezTo>
                    <a:pt x="14288" y="227267"/>
                    <a:pt x="15907" y="228981"/>
                    <a:pt x="17907" y="228981"/>
                  </a:cubicBezTo>
                  <a:lnTo>
                    <a:pt x="17907" y="228981"/>
                  </a:lnTo>
                  <a:lnTo>
                    <a:pt x="69437" y="228981"/>
                  </a:lnTo>
                  <a:lnTo>
                    <a:pt x="69437" y="228981"/>
                  </a:lnTo>
                  <a:cubicBezTo>
                    <a:pt x="70390" y="228981"/>
                    <a:pt x="71342" y="228600"/>
                    <a:pt x="72009" y="227933"/>
                  </a:cubicBezTo>
                  <a:cubicBezTo>
                    <a:pt x="72676" y="227267"/>
                    <a:pt x="73057" y="226314"/>
                    <a:pt x="73057" y="225362"/>
                  </a:cubicBezTo>
                  <a:lnTo>
                    <a:pt x="73057" y="18002"/>
                  </a:lnTo>
                  <a:cubicBezTo>
                    <a:pt x="73057" y="16002"/>
                    <a:pt x="71438" y="14288"/>
                    <a:pt x="69342" y="14288"/>
                  </a:cubicBezTo>
                  <a:lnTo>
                    <a:pt x="17812" y="14288"/>
                  </a:lnTo>
                  <a:cubicBezTo>
                    <a:pt x="15811" y="14288"/>
                    <a:pt x="14192" y="15907"/>
                    <a:pt x="14192" y="18002"/>
                  </a:cubicBezTo>
                  <a:lnTo>
                    <a:pt x="14192" y="225266"/>
                  </a:lnTo>
                  <a:lnTo>
                    <a:pt x="14288" y="225266"/>
                  </a:lnTo>
                  <a:close/>
                </a:path>
              </a:pathLst>
            </a:custGeom>
            <a:grpFill/>
            <a:ln w="9525" cap="flat">
              <a:noFill/>
              <a:prstDash val="solid"/>
              <a:miter/>
            </a:ln>
          </p:spPr>
          <p:txBody>
            <a:bodyPr rtlCol="0" anchor="ctr"/>
            <a:lstStyle/>
            <a:p>
              <a:endParaRPr lang="en-US"/>
            </a:p>
          </p:txBody>
        </p:sp>
        <p:sp>
          <p:nvSpPr>
            <p:cNvPr id="99" name="Freeform: Shape 128">
              <a:extLst>
                <a:ext uri="{FF2B5EF4-FFF2-40B4-BE49-F238E27FC236}">
                  <a16:creationId xmlns:a16="http://schemas.microsoft.com/office/drawing/2014/main" id="{43BB7FBA-BE3E-4461-9C98-0B1F334ACE2B}"/>
                </a:ext>
              </a:extLst>
            </p:cNvPr>
            <p:cNvSpPr/>
            <p:nvPr/>
          </p:nvSpPr>
          <p:spPr>
            <a:xfrm>
              <a:off x="4205382" y="1603914"/>
              <a:ext cx="35242" cy="75438"/>
            </a:xfrm>
            <a:custGeom>
              <a:avLst/>
              <a:gdLst>
                <a:gd name="connsiteX0" fmla="*/ 27432 w 35242"/>
                <a:gd name="connsiteY0" fmla="*/ 75438 h 75438"/>
                <a:gd name="connsiteX1" fmla="*/ 0 w 35242"/>
                <a:gd name="connsiteY1" fmla="*/ 40767 h 75438"/>
                <a:gd name="connsiteX2" fmla="*/ 34957 w 35242"/>
                <a:gd name="connsiteY2" fmla="*/ 0 h 75438"/>
                <a:gd name="connsiteX3" fmla="*/ 35243 w 35242"/>
                <a:gd name="connsiteY3" fmla="*/ 14288 h 75438"/>
                <a:gd name="connsiteX4" fmla="*/ 14192 w 35242"/>
                <a:gd name="connsiteY4" fmla="*/ 40767 h 75438"/>
                <a:gd name="connsiteX5" fmla="*/ 31433 w 35242"/>
                <a:gd name="connsiteY5" fmla="*/ 61722 h 75438"/>
                <a:gd name="connsiteX6" fmla="*/ 27432 w 35242"/>
                <a:gd name="connsiteY6" fmla="*/ 75438 h 7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42" h="75438">
                  <a:moveTo>
                    <a:pt x="27432" y="75438"/>
                  </a:moveTo>
                  <a:cubicBezTo>
                    <a:pt x="17907" y="72676"/>
                    <a:pt x="0" y="61817"/>
                    <a:pt x="0" y="40767"/>
                  </a:cubicBezTo>
                  <a:cubicBezTo>
                    <a:pt x="0" y="9144"/>
                    <a:pt x="22860" y="286"/>
                    <a:pt x="34957" y="0"/>
                  </a:cubicBezTo>
                  <a:lnTo>
                    <a:pt x="35243" y="14288"/>
                  </a:lnTo>
                  <a:cubicBezTo>
                    <a:pt x="33147" y="14383"/>
                    <a:pt x="14192" y="15811"/>
                    <a:pt x="14192" y="40767"/>
                  </a:cubicBezTo>
                  <a:cubicBezTo>
                    <a:pt x="14192" y="56293"/>
                    <a:pt x="30766" y="61531"/>
                    <a:pt x="31433" y="61722"/>
                  </a:cubicBezTo>
                  <a:lnTo>
                    <a:pt x="27432" y="75438"/>
                  </a:lnTo>
                  <a:close/>
                </a:path>
              </a:pathLst>
            </a:custGeom>
            <a:grpFill/>
            <a:ln w="9525" cap="flat">
              <a:noFill/>
              <a:prstDash val="solid"/>
              <a:miter/>
            </a:ln>
          </p:spPr>
          <p:txBody>
            <a:bodyPr rtlCol="0" anchor="ctr"/>
            <a:lstStyle/>
            <a:p>
              <a:endParaRPr lang="en-US"/>
            </a:p>
          </p:txBody>
        </p:sp>
      </p:grpSp>
      <p:grpSp>
        <p:nvGrpSpPr>
          <p:cNvPr id="100" name="Graphic 1">
            <a:extLst>
              <a:ext uri="{FF2B5EF4-FFF2-40B4-BE49-F238E27FC236}">
                <a16:creationId xmlns:a16="http://schemas.microsoft.com/office/drawing/2014/main" id="{1860D9BD-C8E3-48FE-B0D7-319EEE4DCF04}"/>
              </a:ext>
            </a:extLst>
          </p:cNvPr>
          <p:cNvGrpSpPr/>
          <p:nvPr/>
        </p:nvGrpSpPr>
        <p:grpSpPr>
          <a:xfrm>
            <a:off x="6520987" y="4315272"/>
            <a:ext cx="409611" cy="420854"/>
            <a:chOff x="4917757" y="1179046"/>
            <a:chExt cx="487775" cy="501163"/>
          </a:xfrm>
          <a:solidFill>
            <a:schemeClr val="accent1"/>
          </a:solidFill>
        </p:grpSpPr>
        <p:sp>
          <p:nvSpPr>
            <p:cNvPr id="101" name="Freeform: Shape 135">
              <a:extLst>
                <a:ext uri="{FF2B5EF4-FFF2-40B4-BE49-F238E27FC236}">
                  <a16:creationId xmlns:a16="http://schemas.microsoft.com/office/drawing/2014/main" id="{0D534A16-AF7D-4785-A727-C7B29E235491}"/>
                </a:ext>
              </a:extLst>
            </p:cNvPr>
            <p:cNvSpPr/>
            <p:nvPr/>
          </p:nvSpPr>
          <p:spPr>
            <a:xfrm>
              <a:off x="4990718" y="1179046"/>
              <a:ext cx="414813" cy="501163"/>
            </a:xfrm>
            <a:custGeom>
              <a:avLst/>
              <a:gdLst>
                <a:gd name="connsiteX0" fmla="*/ 238887 w 414813"/>
                <a:gd name="connsiteY0" fmla="*/ 501164 h 501163"/>
                <a:gd name="connsiteX1" fmla="*/ 238411 w 414813"/>
                <a:gd name="connsiteY1" fmla="*/ 501164 h 501163"/>
                <a:gd name="connsiteX2" fmla="*/ 215646 w 414813"/>
                <a:gd name="connsiteY2" fmla="*/ 486972 h 501163"/>
                <a:gd name="connsiteX3" fmla="*/ 199453 w 414813"/>
                <a:gd name="connsiteY3" fmla="*/ 413724 h 501163"/>
                <a:gd name="connsiteX4" fmla="*/ 57150 w 414813"/>
                <a:gd name="connsiteY4" fmla="*/ 274088 h 501163"/>
                <a:gd name="connsiteX5" fmla="*/ 7715 w 414813"/>
                <a:gd name="connsiteY5" fmla="*/ 267325 h 501163"/>
                <a:gd name="connsiteX6" fmla="*/ 2286 w 414813"/>
                <a:gd name="connsiteY6" fmla="*/ 265420 h 501163"/>
                <a:gd name="connsiteX7" fmla="*/ 0 w 414813"/>
                <a:gd name="connsiteY7" fmla="*/ 260181 h 501163"/>
                <a:gd name="connsiteX8" fmla="*/ 1238 w 414813"/>
                <a:gd name="connsiteY8" fmla="*/ 62823 h 501163"/>
                <a:gd name="connsiteX9" fmla="*/ 3619 w 414813"/>
                <a:gd name="connsiteY9" fmla="*/ 57489 h 501163"/>
                <a:gd name="connsiteX10" fmla="*/ 9239 w 414813"/>
                <a:gd name="connsiteY10" fmla="*/ 55775 h 501163"/>
                <a:gd name="connsiteX11" fmla="*/ 64960 w 414813"/>
                <a:gd name="connsiteY11" fmla="*/ 51965 h 501163"/>
                <a:gd name="connsiteX12" fmla="*/ 244697 w 414813"/>
                <a:gd name="connsiteY12" fmla="*/ 530 h 501163"/>
                <a:gd name="connsiteX13" fmla="*/ 329660 w 414813"/>
                <a:gd name="connsiteY13" fmla="*/ 530 h 501163"/>
                <a:gd name="connsiteX14" fmla="*/ 375571 w 414813"/>
                <a:gd name="connsiteY14" fmla="*/ 38249 h 501163"/>
                <a:gd name="connsiteX15" fmla="*/ 369189 w 414813"/>
                <a:gd name="connsiteY15" fmla="*/ 65490 h 501163"/>
                <a:gd name="connsiteX16" fmla="*/ 392144 w 414813"/>
                <a:gd name="connsiteY16" fmla="*/ 104067 h 501163"/>
                <a:gd name="connsiteX17" fmla="*/ 380524 w 414813"/>
                <a:gd name="connsiteY17" fmla="*/ 136737 h 501163"/>
                <a:gd name="connsiteX18" fmla="*/ 378905 w 414813"/>
                <a:gd name="connsiteY18" fmla="*/ 138261 h 501163"/>
                <a:gd name="connsiteX19" fmla="*/ 400336 w 414813"/>
                <a:gd name="connsiteY19" fmla="*/ 181505 h 501163"/>
                <a:gd name="connsiteX20" fmla="*/ 387763 w 414813"/>
                <a:gd name="connsiteY20" fmla="*/ 214271 h 501163"/>
                <a:gd name="connsiteX21" fmla="*/ 387382 w 414813"/>
                <a:gd name="connsiteY21" fmla="*/ 214557 h 501163"/>
                <a:gd name="connsiteX22" fmla="*/ 414814 w 414813"/>
                <a:gd name="connsiteY22" fmla="*/ 257610 h 501163"/>
                <a:gd name="connsiteX23" fmla="*/ 380143 w 414813"/>
                <a:gd name="connsiteY23" fmla="*/ 301234 h 501163"/>
                <a:gd name="connsiteX24" fmla="*/ 379000 w 414813"/>
                <a:gd name="connsiteY24" fmla="*/ 301329 h 501163"/>
                <a:gd name="connsiteX25" fmla="*/ 295275 w 414813"/>
                <a:gd name="connsiteY25" fmla="*/ 301329 h 501163"/>
                <a:gd name="connsiteX26" fmla="*/ 274892 w 414813"/>
                <a:gd name="connsiteY26" fmla="*/ 300663 h 501163"/>
                <a:gd name="connsiteX27" fmla="*/ 243364 w 414813"/>
                <a:gd name="connsiteY27" fmla="*/ 305997 h 501163"/>
                <a:gd name="connsiteX28" fmla="*/ 256318 w 414813"/>
                <a:gd name="connsiteY28" fmla="*/ 347526 h 501163"/>
                <a:gd name="connsiteX29" fmla="*/ 263652 w 414813"/>
                <a:gd name="connsiteY29" fmla="*/ 359337 h 501163"/>
                <a:gd name="connsiteX30" fmla="*/ 287560 w 414813"/>
                <a:gd name="connsiteY30" fmla="*/ 446205 h 501163"/>
                <a:gd name="connsiteX31" fmla="*/ 238887 w 414813"/>
                <a:gd name="connsiteY31" fmla="*/ 501164 h 501163"/>
                <a:gd name="connsiteX32" fmla="*/ 229838 w 414813"/>
                <a:gd name="connsiteY32" fmla="*/ 484876 h 501163"/>
                <a:gd name="connsiteX33" fmla="*/ 248793 w 414813"/>
                <a:gd name="connsiteY33" fmla="*/ 485067 h 501163"/>
                <a:gd name="connsiteX34" fmla="*/ 273558 w 414813"/>
                <a:gd name="connsiteY34" fmla="*/ 444776 h 501163"/>
                <a:gd name="connsiteX35" fmla="*/ 251269 w 414813"/>
                <a:gd name="connsiteY35" fmla="*/ 365623 h 501163"/>
                <a:gd name="connsiteX36" fmla="*/ 244697 w 414813"/>
                <a:gd name="connsiteY36" fmla="*/ 355146 h 501163"/>
                <a:gd name="connsiteX37" fmla="*/ 233744 w 414813"/>
                <a:gd name="connsiteY37" fmla="*/ 295424 h 501163"/>
                <a:gd name="connsiteX38" fmla="*/ 275844 w 414813"/>
                <a:gd name="connsiteY38" fmla="*/ 286089 h 501163"/>
                <a:gd name="connsiteX39" fmla="*/ 295465 w 414813"/>
                <a:gd name="connsiteY39" fmla="*/ 286756 h 501163"/>
                <a:gd name="connsiteX40" fmla="*/ 378428 w 414813"/>
                <a:gd name="connsiteY40" fmla="*/ 286756 h 501163"/>
                <a:gd name="connsiteX41" fmla="*/ 400622 w 414813"/>
                <a:gd name="connsiteY41" fmla="*/ 257324 h 501163"/>
                <a:gd name="connsiteX42" fmla="*/ 376619 w 414813"/>
                <a:gd name="connsiteY42" fmla="*/ 225320 h 501163"/>
                <a:gd name="connsiteX43" fmla="*/ 354520 w 414813"/>
                <a:gd name="connsiteY43" fmla="*/ 225320 h 501163"/>
                <a:gd name="connsiteX44" fmla="*/ 347377 w 414813"/>
                <a:gd name="connsiteY44" fmla="*/ 218176 h 501163"/>
                <a:gd name="connsiteX45" fmla="*/ 349663 w 414813"/>
                <a:gd name="connsiteY45" fmla="*/ 212937 h 501163"/>
                <a:gd name="connsiteX46" fmla="*/ 355092 w 414813"/>
                <a:gd name="connsiteY46" fmla="*/ 211032 h 501163"/>
                <a:gd name="connsiteX47" fmla="*/ 378238 w 414813"/>
                <a:gd name="connsiteY47" fmla="*/ 203508 h 501163"/>
                <a:gd name="connsiteX48" fmla="*/ 386239 w 414813"/>
                <a:gd name="connsiteY48" fmla="*/ 181314 h 501163"/>
                <a:gd name="connsiteX49" fmla="*/ 349853 w 414813"/>
                <a:gd name="connsiteY49" fmla="*/ 146548 h 501163"/>
                <a:gd name="connsiteX50" fmla="*/ 342710 w 414813"/>
                <a:gd name="connsiteY50" fmla="*/ 139404 h 501163"/>
                <a:gd name="connsiteX51" fmla="*/ 349853 w 414813"/>
                <a:gd name="connsiteY51" fmla="*/ 132261 h 501163"/>
                <a:gd name="connsiteX52" fmla="*/ 356997 w 414813"/>
                <a:gd name="connsiteY52" fmla="*/ 132261 h 501163"/>
                <a:gd name="connsiteX53" fmla="*/ 378047 w 414813"/>
                <a:gd name="connsiteY53" fmla="*/ 103876 h 501163"/>
                <a:gd name="connsiteX54" fmla="*/ 355568 w 414813"/>
                <a:gd name="connsiteY54" fmla="*/ 75301 h 501163"/>
                <a:gd name="connsiteX55" fmla="*/ 350044 w 414813"/>
                <a:gd name="connsiteY55" fmla="*/ 69777 h 501163"/>
                <a:gd name="connsiteX56" fmla="*/ 352901 w 414813"/>
                <a:gd name="connsiteY56" fmla="*/ 62538 h 501163"/>
                <a:gd name="connsiteX57" fmla="*/ 361474 w 414813"/>
                <a:gd name="connsiteY57" fmla="*/ 39868 h 501163"/>
                <a:gd name="connsiteX58" fmla="*/ 328613 w 414813"/>
                <a:gd name="connsiteY58" fmla="*/ 14722 h 501163"/>
                <a:gd name="connsiteX59" fmla="*/ 244507 w 414813"/>
                <a:gd name="connsiteY59" fmla="*/ 14722 h 501163"/>
                <a:gd name="connsiteX60" fmla="*/ 75438 w 414813"/>
                <a:gd name="connsiteY60" fmla="*/ 61680 h 501163"/>
                <a:gd name="connsiteX61" fmla="*/ 15526 w 414813"/>
                <a:gd name="connsiteY61" fmla="*/ 70729 h 501163"/>
                <a:gd name="connsiteX62" fmla="*/ 14383 w 414813"/>
                <a:gd name="connsiteY62" fmla="*/ 252752 h 501163"/>
                <a:gd name="connsiteX63" fmla="*/ 65056 w 414813"/>
                <a:gd name="connsiteY63" fmla="*/ 262182 h 501163"/>
                <a:gd name="connsiteX64" fmla="*/ 212407 w 414813"/>
                <a:gd name="connsiteY64" fmla="*/ 407628 h 501163"/>
                <a:gd name="connsiteX65" fmla="*/ 229838 w 414813"/>
                <a:gd name="connsiteY65" fmla="*/ 484876 h 50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14813" h="501163">
                  <a:moveTo>
                    <a:pt x="238887" y="501164"/>
                  </a:moveTo>
                  <a:cubicBezTo>
                    <a:pt x="238697" y="501164"/>
                    <a:pt x="238601" y="501164"/>
                    <a:pt x="238411" y="501164"/>
                  </a:cubicBezTo>
                  <a:cubicBezTo>
                    <a:pt x="225457" y="501069"/>
                    <a:pt x="216122" y="495163"/>
                    <a:pt x="215646" y="486972"/>
                  </a:cubicBezTo>
                  <a:cubicBezTo>
                    <a:pt x="214979" y="475446"/>
                    <a:pt x="207645" y="430965"/>
                    <a:pt x="199453" y="413724"/>
                  </a:cubicBezTo>
                  <a:cubicBezTo>
                    <a:pt x="191072" y="396198"/>
                    <a:pt x="74962" y="285804"/>
                    <a:pt x="57150" y="274088"/>
                  </a:cubicBezTo>
                  <a:cubicBezTo>
                    <a:pt x="45530" y="266468"/>
                    <a:pt x="17526" y="266563"/>
                    <a:pt x="7715" y="267325"/>
                  </a:cubicBezTo>
                  <a:cubicBezTo>
                    <a:pt x="5715" y="267516"/>
                    <a:pt x="3810" y="266754"/>
                    <a:pt x="2286" y="265420"/>
                  </a:cubicBezTo>
                  <a:cubicBezTo>
                    <a:pt x="857" y="264087"/>
                    <a:pt x="0" y="262182"/>
                    <a:pt x="0" y="260181"/>
                  </a:cubicBezTo>
                  <a:lnTo>
                    <a:pt x="1238" y="62823"/>
                  </a:lnTo>
                  <a:cubicBezTo>
                    <a:pt x="1238" y="60823"/>
                    <a:pt x="2096" y="58823"/>
                    <a:pt x="3619" y="57489"/>
                  </a:cubicBezTo>
                  <a:cubicBezTo>
                    <a:pt x="5144" y="56156"/>
                    <a:pt x="7239" y="55489"/>
                    <a:pt x="9239" y="55775"/>
                  </a:cubicBezTo>
                  <a:cubicBezTo>
                    <a:pt x="31718" y="58537"/>
                    <a:pt x="59436" y="57870"/>
                    <a:pt x="64960" y="51965"/>
                  </a:cubicBezTo>
                  <a:cubicBezTo>
                    <a:pt x="119444" y="-5661"/>
                    <a:pt x="239649" y="244"/>
                    <a:pt x="244697" y="530"/>
                  </a:cubicBezTo>
                  <a:cubicBezTo>
                    <a:pt x="247078" y="435"/>
                    <a:pt x="315087" y="-613"/>
                    <a:pt x="329660" y="530"/>
                  </a:cubicBezTo>
                  <a:cubicBezTo>
                    <a:pt x="347091" y="1863"/>
                    <a:pt x="372809" y="14532"/>
                    <a:pt x="375571" y="38249"/>
                  </a:cubicBezTo>
                  <a:cubicBezTo>
                    <a:pt x="376999" y="50441"/>
                    <a:pt x="373285" y="59490"/>
                    <a:pt x="369189" y="65490"/>
                  </a:cubicBezTo>
                  <a:cubicBezTo>
                    <a:pt x="380238" y="71301"/>
                    <a:pt x="392144" y="83207"/>
                    <a:pt x="392144" y="104067"/>
                  </a:cubicBezTo>
                  <a:cubicBezTo>
                    <a:pt x="392144" y="118164"/>
                    <a:pt x="388239" y="129117"/>
                    <a:pt x="380524" y="136737"/>
                  </a:cubicBezTo>
                  <a:cubicBezTo>
                    <a:pt x="379952" y="137309"/>
                    <a:pt x="379381" y="137785"/>
                    <a:pt x="378905" y="138261"/>
                  </a:cubicBezTo>
                  <a:cubicBezTo>
                    <a:pt x="393287" y="145596"/>
                    <a:pt x="400336" y="159883"/>
                    <a:pt x="400336" y="181505"/>
                  </a:cubicBezTo>
                  <a:cubicBezTo>
                    <a:pt x="400336" y="195411"/>
                    <a:pt x="396049" y="206460"/>
                    <a:pt x="387763" y="214271"/>
                  </a:cubicBezTo>
                  <a:cubicBezTo>
                    <a:pt x="387668" y="214366"/>
                    <a:pt x="387572" y="214461"/>
                    <a:pt x="387382" y="214557"/>
                  </a:cubicBezTo>
                  <a:cubicBezTo>
                    <a:pt x="399669" y="220462"/>
                    <a:pt x="414814" y="233892"/>
                    <a:pt x="414814" y="257610"/>
                  </a:cubicBezTo>
                  <a:cubicBezTo>
                    <a:pt x="414814" y="287518"/>
                    <a:pt x="392144" y="299139"/>
                    <a:pt x="380143" y="301234"/>
                  </a:cubicBezTo>
                  <a:cubicBezTo>
                    <a:pt x="379762" y="301329"/>
                    <a:pt x="379381" y="301329"/>
                    <a:pt x="379000" y="301329"/>
                  </a:cubicBezTo>
                  <a:lnTo>
                    <a:pt x="295275" y="301329"/>
                  </a:lnTo>
                  <a:cubicBezTo>
                    <a:pt x="287655" y="301329"/>
                    <a:pt x="280892" y="300948"/>
                    <a:pt x="274892" y="300663"/>
                  </a:cubicBezTo>
                  <a:cubicBezTo>
                    <a:pt x="257842" y="299710"/>
                    <a:pt x="250031" y="299615"/>
                    <a:pt x="243364" y="305997"/>
                  </a:cubicBezTo>
                  <a:cubicBezTo>
                    <a:pt x="234601" y="314474"/>
                    <a:pt x="247650" y="334381"/>
                    <a:pt x="256318" y="347526"/>
                  </a:cubicBezTo>
                  <a:cubicBezTo>
                    <a:pt x="259270" y="352002"/>
                    <a:pt x="261842" y="355908"/>
                    <a:pt x="263652" y="359337"/>
                  </a:cubicBezTo>
                  <a:cubicBezTo>
                    <a:pt x="276892" y="384768"/>
                    <a:pt x="290036" y="414963"/>
                    <a:pt x="287560" y="446205"/>
                  </a:cubicBezTo>
                  <a:cubicBezTo>
                    <a:pt x="284512" y="486686"/>
                    <a:pt x="259556" y="501164"/>
                    <a:pt x="238887" y="501164"/>
                  </a:cubicBezTo>
                  <a:close/>
                  <a:moveTo>
                    <a:pt x="229838" y="484876"/>
                  </a:moveTo>
                  <a:cubicBezTo>
                    <a:pt x="232124" y="486495"/>
                    <a:pt x="240030" y="488115"/>
                    <a:pt x="248793" y="485067"/>
                  </a:cubicBezTo>
                  <a:cubicBezTo>
                    <a:pt x="257080" y="482209"/>
                    <a:pt x="271272" y="473160"/>
                    <a:pt x="273558" y="444776"/>
                  </a:cubicBezTo>
                  <a:cubicBezTo>
                    <a:pt x="275749" y="417153"/>
                    <a:pt x="263557" y="389245"/>
                    <a:pt x="251269" y="365623"/>
                  </a:cubicBezTo>
                  <a:cubicBezTo>
                    <a:pt x="249841" y="362861"/>
                    <a:pt x="247364" y="359146"/>
                    <a:pt x="244697" y="355146"/>
                  </a:cubicBezTo>
                  <a:cubicBezTo>
                    <a:pt x="233458" y="338001"/>
                    <a:pt x="216408" y="312093"/>
                    <a:pt x="233744" y="295424"/>
                  </a:cubicBezTo>
                  <a:cubicBezTo>
                    <a:pt x="245078" y="284470"/>
                    <a:pt x="258032" y="285137"/>
                    <a:pt x="275844" y="286089"/>
                  </a:cubicBezTo>
                  <a:cubicBezTo>
                    <a:pt x="281654" y="286375"/>
                    <a:pt x="288131" y="286756"/>
                    <a:pt x="295465" y="286756"/>
                  </a:cubicBezTo>
                  <a:lnTo>
                    <a:pt x="378428" y="286756"/>
                  </a:lnTo>
                  <a:cubicBezTo>
                    <a:pt x="382238" y="285899"/>
                    <a:pt x="400622" y="280755"/>
                    <a:pt x="400622" y="257324"/>
                  </a:cubicBezTo>
                  <a:cubicBezTo>
                    <a:pt x="400622" y="233702"/>
                    <a:pt x="380810" y="226558"/>
                    <a:pt x="376619" y="225320"/>
                  </a:cubicBezTo>
                  <a:lnTo>
                    <a:pt x="354520" y="225320"/>
                  </a:lnTo>
                  <a:cubicBezTo>
                    <a:pt x="350615" y="225320"/>
                    <a:pt x="347377" y="222081"/>
                    <a:pt x="347377" y="218176"/>
                  </a:cubicBezTo>
                  <a:cubicBezTo>
                    <a:pt x="347377" y="216176"/>
                    <a:pt x="348234" y="214271"/>
                    <a:pt x="349663" y="212937"/>
                  </a:cubicBezTo>
                  <a:cubicBezTo>
                    <a:pt x="351092" y="211604"/>
                    <a:pt x="353092" y="210937"/>
                    <a:pt x="355092" y="211032"/>
                  </a:cubicBezTo>
                  <a:cubicBezTo>
                    <a:pt x="355187" y="211032"/>
                    <a:pt x="369284" y="211890"/>
                    <a:pt x="378238" y="203508"/>
                  </a:cubicBezTo>
                  <a:cubicBezTo>
                    <a:pt x="383477" y="198555"/>
                    <a:pt x="386239" y="191125"/>
                    <a:pt x="386239" y="181314"/>
                  </a:cubicBezTo>
                  <a:cubicBezTo>
                    <a:pt x="386239" y="156264"/>
                    <a:pt x="376047" y="146548"/>
                    <a:pt x="349853" y="146548"/>
                  </a:cubicBezTo>
                  <a:cubicBezTo>
                    <a:pt x="345948" y="146548"/>
                    <a:pt x="342710" y="143310"/>
                    <a:pt x="342710" y="139404"/>
                  </a:cubicBezTo>
                  <a:cubicBezTo>
                    <a:pt x="342710" y="135499"/>
                    <a:pt x="345948" y="132261"/>
                    <a:pt x="349853" y="132261"/>
                  </a:cubicBezTo>
                  <a:lnTo>
                    <a:pt x="356997" y="132261"/>
                  </a:lnTo>
                  <a:cubicBezTo>
                    <a:pt x="359188" y="132261"/>
                    <a:pt x="378047" y="131403"/>
                    <a:pt x="378047" y="103876"/>
                  </a:cubicBezTo>
                  <a:cubicBezTo>
                    <a:pt x="378047" y="80730"/>
                    <a:pt x="357854" y="75777"/>
                    <a:pt x="355568" y="75301"/>
                  </a:cubicBezTo>
                  <a:cubicBezTo>
                    <a:pt x="352806" y="74730"/>
                    <a:pt x="350615" y="72539"/>
                    <a:pt x="350044" y="69777"/>
                  </a:cubicBezTo>
                  <a:cubicBezTo>
                    <a:pt x="349472" y="67014"/>
                    <a:pt x="350615" y="64157"/>
                    <a:pt x="352901" y="62538"/>
                  </a:cubicBezTo>
                  <a:cubicBezTo>
                    <a:pt x="353282" y="62252"/>
                    <a:pt x="363188" y="54822"/>
                    <a:pt x="361474" y="39868"/>
                  </a:cubicBezTo>
                  <a:cubicBezTo>
                    <a:pt x="359664" y="23771"/>
                    <a:pt x="339185" y="15579"/>
                    <a:pt x="328613" y="14722"/>
                  </a:cubicBezTo>
                  <a:cubicBezTo>
                    <a:pt x="314706" y="13674"/>
                    <a:pt x="245173" y="14722"/>
                    <a:pt x="244507" y="14722"/>
                  </a:cubicBezTo>
                  <a:cubicBezTo>
                    <a:pt x="242888" y="14627"/>
                    <a:pt x="125349" y="8912"/>
                    <a:pt x="75438" y="61680"/>
                  </a:cubicBezTo>
                  <a:cubicBezTo>
                    <a:pt x="64484" y="73301"/>
                    <a:pt x="31814" y="72158"/>
                    <a:pt x="15526" y="70729"/>
                  </a:cubicBezTo>
                  <a:lnTo>
                    <a:pt x="14383" y="252752"/>
                  </a:lnTo>
                  <a:cubicBezTo>
                    <a:pt x="26956" y="252466"/>
                    <a:pt x="51435" y="253228"/>
                    <a:pt x="65056" y="262182"/>
                  </a:cubicBezTo>
                  <a:cubicBezTo>
                    <a:pt x="82772" y="273897"/>
                    <a:pt x="202311" y="386483"/>
                    <a:pt x="212407" y="407628"/>
                  </a:cubicBezTo>
                  <a:cubicBezTo>
                    <a:pt x="221647" y="426869"/>
                    <a:pt x="228790" y="471446"/>
                    <a:pt x="229838" y="484876"/>
                  </a:cubicBezTo>
                  <a:close/>
                </a:path>
              </a:pathLst>
            </a:custGeom>
            <a:grpFill/>
            <a:ln w="9525" cap="flat">
              <a:noFill/>
              <a:prstDash val="solid"/>
              <a:miter/>
            </a:ln>
          </p:spPr>
          <p:txBody>
            <a:bodyPr rtlCol="0" anchor="ctr"/>
            <a:lstStyle/>
            <a:p>
              <a:endParaRPr lang="en-US"/>
            </a:p>
          </p:txBody>
        </p:sp>
        <p:sp>
          <p:nvSpPr>
            <p:cNvPr id="102" name="Freeform: Shape 136">
              <a:extLst>
                <a:ext uri="{FF2B5EF4-FFF2-40B4-BE49-F238E27FC236}">
                  <a16:creationId xmlns:a16="http://schemas.microsoft.com/office/drawing/2014/main" id="{8EF6BC59-BD34-4622-AC38-9F3C995293F3}"/>
                </a:ext>
              </a:extLst>
            </p:cNvPr>
            <p:cNvSpPr/>
            <p:nvPr/>
          </p:nvSpPr>
          <p:spPr>
            <a:xfrm>
              <a:off x="5201887" y="1240250"/>
              <a:ext cx="145827" cy="238982"/>
            </a:xfrm>
            <a:custGeom>
              <a:avLst/>
              <a:gdLst>
                <a:gd name="connsiteX0" fmla="*/ 59246 w 145827"/>
                <a:gd name="connsiteY0" fmla="*/ 238982 h 238982"/>
                <a:gd name="connsiteX1" fmla="*/ 16478 w 145827"/>
                <a:gd name="connsiteY1" fmla="*/ 195453 h 238982"/>
                <a:gd name="connsiteX2" fmla="*/ 32290 w 145827"/>
                <a:gd name="connsiteY2" fmla="*/ 160115 h 238982"/>
                <a:gd name="connsiteX3" fmla="*/ 5334 w 145827"/>
                <a:gd name="connsiteY3" fmla="*/ 117920 h 238982"/>
                <a:gd name="connsiteX4" fmla="*/ 21526 w 145827"/>
                <a:gd name="connsiteY4" fmla="*/ 81534 h 238982"/>
                <a:gd name="connsiteX5" fmla="*/ 12478 w 145827"/>
                <a:gd name="connsiteY5" fmla="*/ 75628 h 238982"/>
                <a:gd name="connsiteX6" fmla="*/ 0 w 145827"/>
                <a:gd name="connsiteY6" fmla="*/ 42672 h 238982"/>
                <a:gd name="connsiteX7" fmla="*/ 30194 w 145827"/>
                <a:gd name="connsiteY7" fmla="*/ 762 h 238982"/>
                <a:gd name="connsiteX8" fmla="*/ 31528 w 145827"/>
                <a:gd name="connsiteY8" fmla="*/ 667 h 238982"/>
                <a:gd name="connsiteX9" fmla="*/ 145732 w 145827"/>
                <a:gd name="connsiteY9" fmla="*/ 0 h 238982"/>
                <a:gd name="connsiteX10" fmla="*/ 145828 w 145827"/>
                <a:gd name="connsiteY10" fmla="*/ 14288 h 238982"/>
                <a:gd name="connsiteX11" fmla="*/ 32480 w 145827"/>
                <a:gd name="connsiteY11" fmla="*/ 14954 h 238982"/>
                <a:gd name="connsiteX12" fmla="*/ 14288 w 145827"/>
                <a:gd name="connsiteY12" fmla="*/ 42672 h 238982"/>
                <a:gd name="connsiteX13" fmla="*/ 22098 w 145827"/>
                <a:gd name="connsiteY13" fmla="*/ 65056 h 238982"/>
                <a:gd name="connsiteX14" fmla="*/ 40862 w 145827"/>
                <a:gd name="connsiteY14" fmla="*/ 71152 h 238982"/>
                <a:gd name="connsiteX15" fmla="*/ 70771 w 145827"/>
                <a:gd name="connsiteY15" fmla="*/ 71152 h 238982"/>
                <a:gd name="connsiteX16" fmla="*/ 70771 w 145827"/>
                <a:gd name="connsiteY16" fmla="*/ 71152 h 238982"/>
                <a:gd name="connsiteX17" fmla="*/ 138684 w 145827"/>
                <a:gd name="connsiteY17" fmla="*/ 71152 h 238982"/>
                <a:gd name="connsiteX18" fmla="*/ 138684 w 145827"/>
                <a:gd name="connsiteY18" fmla="*/ 85439 h 238982"/>
                <a:gd name="connsiteX19" fmla="*/ 48006 w 145827"/>
                <a:gd name="connsiteY19" fmla="*/ 85535 h 238982"/>
                <a:gd name="connsiteX20" fmla="*/ 19717 w 145827"/>
                <a:gd name="connsiteY20" fmla="*/ 118015 h 238982"/>
                <a:gd name="connsiteX21" fmla="*/ 49149 w 145827"/>
                <a:gd name="connsiteY21" fmla="*/ 149924 h 238982"/>
                <a:gd name="connsiteX22" fmla="*/ 143542 w 145827"/>
                <a:gd name="connsiteY22" fmla="*/ 149924 h 238982"/>
                <a:gd name="connsiteX23" fmla="*/ 143542 w 145827"/>
                <a:gd name="connsiteY23" fmla="*/ 164211 h 238982"/>
                <a:gd name="connsiteX24" fmla="*/ 79057 w 145827"/>
                <a:gd name="connsiteY24" fmla="*/ 164211 h 238982"/>
                <a:gd name="connsiteX25" fmla="*/ 79057 w 145827"/>
                <a:gd name="connsiteY25" fmla="*/ 164211 h 238982"/>
                <a:gd name="connsiteX26" fmla="*/ 57340 w 145827"/>
                <a:gd name="connsiteY26" fmla="*/ 164306 h 238982"/>
                <a:gd name="connsiteX27" fmla="*/ 30861 w 145827"/>
                <a:gd name="connsiteY27" fmla="*/ 195548 h 238982"/>
                <a:gd name="connsiteX28" fmla="*/ 59912 w 145827"/>
                <a:gd name="connsiteY28" fmla="*/ 224790 h 238982"/>
                <a:gd name="connsiteX29" fmla="*/ 59246 w 145827"/>
                <a:gd name="connsiteY29" fmla="*/ 238982 h 23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5827" h="238982">
                  <a:moveTo>
                    <a:pt x="59246" y="238982"/>
                  </a:moveTo>
                  <a:cubicBezTo>
                    <a:pt x="44482" y="238411"/>
                    <a:pt x="16478" y="228600"/>
                    <a:pt x="16478" y="195453"/>
                  </a:cubicBezTo>
                  <a:cubicBezTo>
                    <a:pt x="16478" y="178403"/>
                    <a:pt x="23527" y="167164"/>
                    <a:pt x="32290" y="160115"/>
                  </a:cubicBezTo>
                  <a:cubicBezTo>
                    <a:pt x="18955" y="154400"/>
                    <a:pt x="5334" y="141827"/>
                    <a:pt x="5334" y="117920"/>
                  </a:cubicBezTo>
                  <a:cubicBezTo>
                    <a:pt x="5334" y="100298"/>
                    <a:pt x="12573" y="88773"/>
                    <a:pt x="21526" y="81534"/>
                  </a:cubicBezTo>
                  <a:cubicBezTo>
                    <a:pt x="18479" y="80105"/>
                    <a:pt x="15335" y="78200"/>
                    <a:pt x="12478" y="75628"/>
                  </a:cubicBezTo>
                  <a:cubicBezTo>
                    <a:pt x="4191" y="68104"/>
                    <a:pt x="0" y="57055"/>
                    <a:pt x="0" y="42672"/>
                  </a:cubicBezTo>
                  <a:cubicBezTo>
                    <a:pt x="0" y="14288"/>
                    <a:pt x="19812" y="2858"/>
                    <a:pt x="30194" y="762"/>
                  </a:cubicBezTo>
                  <a:cubicBezTo>
                    <a:pt x="30671" y="667"/>
                    <a:pt x="31051" y="667"/>
                    <a:pt x="31528" y="667"/>
                  </a:cubicBezTo>
                  <a:lnTo>
                    <a:pt x="145732" y="0"/>
                  </a:lnTo>
                  <a:lnTo>
                    <a:pt x="145828" y="14288"/>
                  </a:lnTo>
                  <a:lnTo>
                    <a:pt x="32480" y="14954"/>
                  </a:lnTo>
                  <a:cubicBezTo>
                    <a:pt x="29051" y="15907"/>
                    <a:pt x="14288" y="21050"/>
                    <a:pt x="14288" y="42672"/>
                  </a:cubicBezTo>
                  <a:cubicBezTo>
                    <a:pt x="14288" y="52769"/>
                    <a:pt x="16954" y="60293"/>
                    <a:pt x="22098" y="65056"/>
                  </a:cubicBezTo>
                  <a:cubicBezTo>
                    <a:pt x="29718" y="71914"/>
                    <a:pt x="40767" y="71057"/>
                    <a:pt x="40862" y="71152"/>
                  </a:cubicBezTo>
                  <a:lnTo>
                    <a:pt x="70771" y="71152"/>
                  </a:lnTo>
                  <a:lnTo>
                    <a:pt x="70771" y="71152"/>
                  </a:lnTo>
                  <a:lnTo>
                    <a:pt x="138684" y="71152"/>
                  </a:lnTo>
                  <a:lnTo>
                    <a:pt x="138684" y="85439"/>
                  </a:lnTo>
                  <a:lnTo>
                    <a:pt x="48006" y="85535"/>
                  </a:lnTo>
                  <a:cubicBezTo>
                    <a:pt x="45625" y="85725"/>
                    <a:pt x="19717" y="88868"/>
                    <a:pt x="19717" y="118015"/>
                  </a:cubicBezTo>
                  <a:cubicBezTo>
                    <a:pt x="19717" y="147066"/>
                    <a:pt x="46101" y="149733"/>
                    <a:pt x="49149" y="149924"/>
                  </a:cubicBezTo>
                  <a:lnTo>
                    <a:pt x="143542" y="149924"/>
                  </a:lnTo>
                  <a:lnTo>
                    <a:pt x="143542" y="164211"/>
                  </a:lnTo>
                  <a:lnTo>
                    <a:pt x="79057" y="164211"/>
                  </a:lnTo>
                  <a:lnTo>
                    <a:pt x="79057" y="164211"/>
                  </a:lnTo>
                  <a:lnTo>
                    <a:pt x="57340" y="164306"/>
                  </a:lnTo>
                  <a:cubicBezTo>
                    <a:pt x="55245" y="164592"/>
                    <a:pt x="30766" y="168116"/>
                    <a:pt x="30861" y="195548"/>
                  </a:cubicBezTo>
                  <a:cubicBezTo>
                    <a:pt x="30861" y="223361"/>
                    <a:pt x="58769" y="224790"/>
                    <a:pt x="59912" y="224790"/>
                  </a:cubicBezTo>
                  <a:lnTo>
                    <a:pt x="59246" y="238982"/>
                  </a:lnTo>
                  <a:close/>
                </a:path>
              </a:pathLst>
            </a:custGeom>
            <a:grpFill/>
            <a:ln w="9525" cap="flat">
              <a:noFill/>
              <a:prstDash val="solid"/>
              <a:miter/>
            </a:ln>
          </p:spPr>
          <p:txBody>
            <a:bodyPr rtlCol="0" anchor="ctr"/>
            <a:lstStyle/>
            <a:p>
              <a:endParaRPr lang="en-US"/>
            </a:p>
          </p:txBody>
        </p:sp>
        <p:sp>
          <p:nvSpPr>
            <p:cNvPr id="103" name="Freeform: Shape 137">
              <a:extLst>
                <a:ext uri="{FF2B5EF4-FFF2-40B4-BE49-F238E27FC236}">
                  <a16:creationId xmlns:a16="http://schemas.microsoft.com/office/drawing/2014/main" id="{BC9A9078-8F5C-4FE6-B4E1-7DA797DFE4CE}"/>
                </a:ext>
              </a:extLst>
            </p:cNvPr>
            <p:cNvSpPr/>
            <p:nvPr/>
          </p:nvSpPr>
          <p:spPr>
            <a:xfrm>
              <a:off x="4917757" y="1220152"/>
              <a:ext cx="87248" cy="243173"/>
            </a:xfrm>
            <a:custGeom>
              <a:avLst/>
              <a:gdLst>
                <a:gd name="connsiteX0" fmla="*/ 69437 w 87248"/>
                <a:gd name="connsiteY0" fmla="*/ 243173 h 243173"/>
                <a:gd name="connsiteX1" fmla="*/ 69437 w 87248"/>
                <a:gd name="connsiteY1" fmla="*/ 243173 h 243173"/>
                <a:gd name="connsiteX2" fmla="*/ 17907 w 87248"/>
                <a:gd name="connsiteY2" fmla="*/ 243173 h 243173"/>
                <a:gd name="connsiteX3" fmla="*/ 0 w 87248"/>
                <a:gd name="connsiteY3" fmla="*/ 225266 h 243173"/>
                <a:gd name="connsiteX4" fmla="*/ 0 w 87248"/>
                <a:gd name="connsiteY4" fmla="*/ 18002 h 243173"/>
                <a:gd name="connsiteX5" fmla="*/ 0 w 87248"/>
                <a:gd name="connsiteY5" fmla="*/ 18002 h 243173"/>
                <a:gd name="connsiteX6" fmla="*/ 17907 w 87248"/>
                <a:gd name="connsiteY6" fmla="*/ 0 h 243173"/>
                <a:gd name="connsiteX7" fmla="*/ 69342 w 87248"/>
                <a:gd name="connsiteY7" fmla="*/ 0 h 243173"/>
                <a:gd name="connsiteX8" fmla="*/ 69342 w 87248"/>
                <a:gd name="connsiteY8" fmla="*/ 0 h 243173"/>
                <a:gd name="connsiteX9" fmla="*/ 82010 w 87248"/>
                <a:gd name="connsiteY9" fmla="*/ 5239 h 243173"/>
                <a:gd name="connsiteX10" fmla="*/ 87249 w 87248"/>
                <a:gd name="connsiteY10" fmla="*/ 17907 h 243173"/>
                <a:gd name="connsiteX11" fmla="*/ 87249 w 87248"/>
                <a:gd name="connsiteY11" fmla="*/ 225171 h 243173"/>
                <a:gd name="connsiteX12" fmla="*/ 82010 w 87248"/>
                <a:gd name="connsiteY12" fmla="*/ 237839 h 243173"/>
                <a:gd name="connsiteX13" fmla="*/ 69437 w 87248"/>
                <a:gd name="connsiteY13" fmla="*/ 243173 h 243173"/>
                <a:gd name="connsiteX14" fmla="*/ 14288 w 87248"/>
                <a:gd name="connsiteY14" fmla="*/ 18002 h 243173"/>
                <a:gd name="connsiteX15" fmla="*/ 14288 w 87248"/>
                <a:gd name="connsiteY15" fmla="*/ 225266 h 243173"/>
                <a:gd name="connsiteX16" fmla="*/ 17907 w 87248"/>
                <a:gd name="connsiteY16" fmla="*/ 228981 h 243173"/>
                <a:gd name="connsiteX17" fmla="*/ 69437 w 87248"/>
                <a:gd name="connsiteY17" fmla="*/ 228981 h 243173"/>
                <a:gd name="connsiteX18" fmla="*/ 69437 w 87248"/>
                <a:gd name="connsiteY18" fmla="*/ 228981 h 243173"/>
                <a:gd name="connsiteX19" fmla="*/ 72009 w 87248"/>
                <a:gd name="connsiteY19" fmla="*/ 227933 h 243173"/>
                <a:gd name="connsiteX20" fmla="*/ 73057 w 87248"/>
                <a:gd name="connsiteY20" fmla="*/ 225361 h 243173"/>
                <a:gd name="connsiteX21" fmla="*/ 73057 w 87248"/>
                <a:gd name="connsiteY21" fmla="*/ 18002 h 243173"/>
                <a:gd name="connsiteX22" fmla="*/ 72009 w 87248"/>
                <a:gd name="connsiteY22" fmla="*/ 15430 h 243173"/>
                <a:gd name="connsiteX23" fmla="*/ 69437 w 87248"/>
                <a:gd name="connsiteY23" fmla="*/ 14383 h 243173"/>
                <a:gd name="connsiteX24" fmla="*/ 69437 w 87248"/>
                <a:gd name="connsiteY24" fmla="*/ 14383 h 243173"/>
                <a:gd name="connsiteX25" fmla="*/ 17907 w 87248"/>
                <a:gd name="connsiteY25" fmla="*/ 14383 h 243173"/>
                <a:gd name="connsiteX26" fmla="*/ 14288 w 87248"/>
                <a:gd name="connsiteY26" fmla="*/ 18002 h 243173"/>
                <a:gd name="connsiteX27" fmla="*/ 14288 w 87248"/>
                <a:gd name="connsiteY27" fmla="*/ 18002 h 24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248" h="243173">
                  <a:moveTo>
                    <a:pt x="69437" y="243173"/>
                  </a:moveTo>
                  <a:cubicBezTo>
                    <a:pt x="69437" y="243173"/>
                    <a:pt x="69437" y="243173"/>
                    <a:pt x="69437" y="243173"/>
                  </a:cubicBezTo>
                  <a:lnTo>
                    <a:pt x="17907" y="243173"/>
                  </a:lnTo>
                  <a:cubicBezTo>
                    <a:pt x="8001" y="243173"/>
                    <a:pt x="0" y="235077"/>
                    <a:pt x="0" y="225266"/>
                  </a:cubicBezTo>
                  <a:lnTo>
                    <a:pt x="0" y="18002"/>
                  </a:lnTo>
                  <a:lnTo>
                    <a:pt x="0" y="18002"/>
                  </a:lnTo>
                  <a:cubicBezTo>
                    <a:pt x="0" y="8096"/>
                    <a:pt x="8096" y="0"/>
                    <a:pt x="17907" y="0"/>
                  </a:cubicBezTo>
                  <a:lnTo>
                    <a:pt x="69342" y="0"/>
                  </a:lnTo>
                  <a:cubicBezTo>
                    <a:pt x="69342" y="0"/>
                    <a:pt x="69342" y="0"/>
                    <a:pt x="69342" y="0"/>
                  </a:cubicBezTo>
                  <a:cubicBezTo>
                    <a:pt x="74104" y="0"/>
                    <a:pt x="78676" y="1905"/>
                    <a:pt x="82010" y="5239"/>
                  </a:cubicBezTo>
                  <a:cubicBezTo>
                    <a:pt x="85439" y="8668"/>
                    <a:pt x="87249" y="13144"/>
                    <a:pt x="87249" y="17907"/>
                  </a:cubicBezTo>
                  <a:lnTo>
                    <a:pt x="87249" y="225171"/>
                  </a:lnTo>
                  <a:cubicBezTo>
                    <a:pt x="87249" y="229934"/>
                    <a:pt x="85344" y="234506"/>
                    <a:pt x="82010" y="237839"/>
                  </a:cubicBezTo>
                  <a:cubicBezTo>
                    <a:pt x="78676" y="241173"/>
                    <a:pt x="74200" y="243173"/>
                    <a:pt x="69437" y="243173"/>
                  </a:cubicBezTo>
                  <a:close/>
                  <a:moveTo>
                    <a:pt x="14288" y="18002"/>
                  </a:moveTo>
                  <a:lnTo>
                    <a:pt x="14288" y="225266"/>
                  </a:lnTo>
                  <a:cubicBezTo>
                    <a:pt x="14288" y="227266"/>
                    <a:pt x="15907" y="228981"/>
                    <a:pt x="17907" y="228981"/>
                  </a:cubicBezTo>
                  <a:lnTo>
                    <a:pt x="69437" y="228981"/>
                  </a:lnTo>
                  <a:cubicBezTo>
                    <a:pt x="69437" y="228981"/>
                    <a:pt x="69437" y="228981"/>
                    <a:pt x="69437" y="228981"/>
                  </a:cubicBezTo>
                  <a:cubicBezTo>
                    <a:pt x="70771" y="228981"/>
                    <a:pt x="71628" y="228314"/>
                    <a:pt x="72009" y="227933"/>
                  </a:cubicBezTo>
                  <a:cubicBezTo>
                    <a:pt x="72676" y="227266"/>
                    <a:pt x="73057" y="226314"/>
                    <a:pt x="73057" y="225361"/>
                  </a:cubicBezTo>
                  <a:lnTo>
                    <a:pt x="73057" y="18002"/>
                  </a:lnTo>
                  <a:cubicBezTo>
                    <a:pt x="73057" y="17050"/>
                    <a:pt x="72676" y="16097"/>
                    <a:pt x="72009" y="15430"/>
                  </a:cubicBezTo>
                  <a:cubicBezTo>
                    <a:pt x="71342" y="14764"/>
                    <a:pt x="70390" y="14383"/>
                    <a:pt x="69437" y="14383"/>
                  </a:cubicBezTo>
                  <a:lnTo>
                    <a:pt x="69437" y="14383"/>
                  </a:lnTo>
                  <a:lnTo>
                    <a:pt x="17907" y="14383"/>
                  </a:lnTo>
                  <a:cubicBezTo>
                    <a:pt x="15907" y="14288"/>
                    <a:pt x="14288" y="16002"/>
                    <a:pt x="14288" y="18002"/>
                  </a:cubicBezTo>
                  <a:lnTo>
                    <a:pt x="14288" y="18002"/>
                  </a:lnTo>
                  <a:close/>
                </a:path>
              </a:pathLst>
            </a:custGeom>
            <a:grpFill/>
            <a:ln w="9525" cap="flat">
              <a:noFill/>
              <a:prstDash val="solid"/>
              <a:miter/>
            </a:ln>
          </p:spPr>
          <p:txBody>
            <a:bodyPr rtlCol="0" anchor="ctr"/>
            <a:lstStyle/>
            <a:p>
              <a:endParaRPr lang="en-US"/>
            </a:p>
          </p:txBody>
        </p:sp>
        <p:sp>
          <p:nvSpPr>
            <p:cNvPr id="104" name="Freeform: Shape 139">
              <a:extLst>
                <a:ext uri="{FF2B5EF4-FFF2-40B4-BE49-F238E27FC236}">
                  <a16:creationId xmlns:a16="http://schemas.microsoft.com/office/drawing/2014/main" id="{3FB44AC3-057E-4FEC-9271-853832D537C9}"/>
                </a:ext>
              </a:extLst>
            </p:cNvPr>
            <p:cNvSpPr/>
            <p:nvPr/>
          </p:nvSpPr>
          <p:spPr>
            <a:xfrm>
              <a:off x="5205697" y="1179576"/>
              <a:ext cx="35242" cy="75438"/>
            </a:xfrm>
            <a:custGeom>
              <a:avLst/>
              <a:gdLst>
                <a:gd name="connsiteX0" fmla="*/ 34957 w 35242"/>
                <a:gd name="connsiteY0" fmla="*/ 75438 h 75438"/>
                <a:gd name="connsiteX1" fmla="*/ 0 w 35242"/>
                <a:gd name="connsiteY1" fmla="*/ 34671 h 75438"/>
                <a:gd name="connsiteX2" fmla="*/ 27432 w 35242"/>
                <a:gd name="connsiteY2" fmla="*/ 0 h 75438"/>
                <a:gd name="connsiteX3" fmla="*/ 31433 w 35242"/>
                <a:gd name="connsiteY3" fmla="*/ 13716 h 75438"/>
                <a:gd name="connsiteX4" fmla="*/ 14192 w 35242"/>
                <a:gd name="connsiteY4" fmla="*/ 34671 h 75438"/>
                <a:gd name="connsiteX5" fmla="*/ 35242 w 35242"/>
                <a:gd name="connsiteY5" fmla="*/ 61151 h 75438"/>
                <a:gd name="connsiteX6" fmla="*/ 34957 w 35242"/>
                <a:gd name="connsiteY6" fmla="*/ 75438 h 7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42" h="75438">
                  <a:moveTo>
                    <a:pt x="34957" y="75438"/>
                  </a:moveTo>
                  <a:cubicBezTo>
                    <a:pt x="22860" y="75152"/>
                    <a:pt x="0" y="66294"/>
                    <a:pt x="0" y="34671"/>
                  </a:cubicBezTo>
                  <a:cubicBezTo>
                    <a:pt x="0" y="13716"/>
                    <a:pt x="18002" y="2857"/>
                    <a:pt x="27432" y="0"/>
                  </a:cubicBezTo>
                  <a:lnTo>
                    <a:pt x="31433" y="13716"/>
                  </a:lnTo>
                  <a:cubicBezTo>
                    <a:pt x="30766" y="13907"/>
                    <a:pt x="14192" y="19145"/>
                    <a:pt x="14192" y="34671"/>
                  </a:cubicBezTo>
                  <a:cubicBezTo>
                    <a:pt x="14192" y="59627"/>
                    <a:pt x="33147" y="61055"/>
                    <a:pt x="35242" y="61151"/>
                  </a:cubicBezTo>
                  <a:lnTo>
                    <a:pt x="34957" y="75438"/>
                  </a:lnTo>
                  <a:close/>
                </a:path>
              </a:pathLst>
            </a:custGeom>
            <a:grpFill/>
            <a:ln w="9525" cap="flat">
              <a:noFill/>
              <a:prstDash val="solid"/>
              <a:miter/>
            </a:ln>
          </p:spPr>
          <p:txBody>
            <a:bodyPr rtlCol="0" anchor="ctr"/>
            <a:lstStyle/>
            <a:p>
              <a:endParaRPr lang="en-US"/>
            </a:p>
          </p:txBody>
        </p:sp>
      </p:grpSp>
      <p:sp>
        <p:nvSpPr>
          <p:cNvPr id="105" name="TextBox 104">
            <a:extLst>
              <a:ext uri="{FF2B5EF4-FFF2-40B4-BE49-F238E27FC236}">
                <a16:creationId xmlns:a16="http://schemas.microsoft.com/office/drawing/2014/main" id="{3FF51FA5-0431-8846-80E8-2F4BD62E1510}"/>
              </a:ext>
            </a:extLst>
          </p:cNvPr>
          <p:cNvSpPr txBox="1"/>
          <p:nvPr/>
        </p:nvSpPr>
        <p:spPr>
          <a:xfrm>
            <a:off x="7056895" y="2482545"/>
            <a:ext cx="4986824" cy="1232925"/>
          </a:xfrm>
          <a:prstGeom prst="rect">
            <a:avLst/>
          </a:prstGeom>
          <a:noFill/>
        </p:spPr>
        <p:txBody>
          <a:bodyPr wrap="square" lIns="0" tIns="0" rIns="0" bIns="0">
            <a:noAutofit/>
          </a:bodyPr>
          <a:lstStyle/>
          <a:p>
            <a:pPr>
              <a:spcBef>
                <a:spcPts val="1200"/>
              </a:spcBef>
            </a:pPr>
            <a:r>
              <a:rPr lang="en-US" dirty="0"/>
              <a:t>Convenience of one plan</a:t>
            </a:r>
          </a:p>
          <a:p>
            <a:pPr>
              <a:spcBef>
                <a:spcPts val="1200"/>
              </a:spcBef>
            </a:pPr>
            <a:r>
              <a:rPr lang="en-US" dirty="0"/>
              <a:t>Out-of-pocket limit</a:t>
            </a:r>
          </a:p>
          <a:p>
            <a:pPr>
              <a:spcBef>
                <a:spcPts val="1200"/>
              </a:spcBef>
            </a:pPr>
            <a:r>
              <a:rPr lang="en-US" dirty="0"/>
              <a:t>May include dental, vision, hearing and wellness</a:t>
            </a:r>
          </a:p>
        </p:txBody>
      </p:sp>
      <p:cxnSp>
        <p:nvCxnSpPr>
          <p:cNvPr id="106" name="Straight Connector 105">
            <a:extLst>
              <a:ext uri="{FF2B5EF4-FFF2-40B4-BE49-F238E27FC236}">
                <a16:creationId xmlns:a16="http://schemas.microsoft.com/office/drawing/2014/main" id="{4CCFF60D-8EFA-A441-9E4A-F8DAA6284256}"/>
              </a:ext>
            </a:extLst>
          </p:cNvPr>
          <p:cNvCxnSpPr>
            <a:cxnSpLocks/>
          </p:cNvCxnSpPr>
          <p:nvPr/>
        </p:nvCxnSpPr>
        <p:spPr>
          <a:xfrm>
            <a:off x="7055023" y="2821259"/>
            <a:ext cx="4406197" cy="0"/>
          </a:xfrm>
          <a:prstGeom prst="line">
            <a:avLst/>
          </a:prstGeom>
          <a:ln w="12700" cap="flat">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7" name="TextBox 106">
            <a:extLst>
              <a:ext uri="{FF2B5EF4-FFF2-40B4-BE49-F238E27FC236}">
                <a16:creationId xmlns:a16="http://schemas.microsoft.com/office/drawing/2014/main" id="{3FF51FA5-0431-8846-80E8-2F4BD62E1510}"/>
              </a:ext>
            </a:extLst>
          </p:cNvPr>
          <p:cNvSpPr txBox="1"/>
          <p:nvPr/>
        </p:nvSpPr>
        <p:spPr>
          <a:xfrm>
            <a:off x="7056895" y="3903933"/>
            <a:ext cx="4611240" cy="1500541"/>
          </a:xfrm>
          <a:prstGeom prst="rect">
            <a:avLst/>
          </a:prstGeom>
          <a:noFill/>
        </p:spPr>
        <p:txBody>
          <a:bodyPr wrap="square" lIns="0" tIns="0" rIns="0" bIns="0">
            <a:noAutofit/>
          </a:bodyPr>
          <a:lstStyle/>
          <a:p>
            <a:pPr>
              <a:spcBef>
                <a:spcPts val="1200"/>
              </a:spcBef>
            </a:pPr>
            <a:r>
              <a:rPr lang="en-US" dirty="0"/>
              <a:t>Limited to a network of doctors and hospitals</a:t>
            </a:r>
          </a:p>
          <a:p>
            <a:pPr>
              <a:spcBef>
                <a:spcPts val="1200"/>
              </a:spcBef>
            </a:pPr>
            <a:r>
              <a:rPr lang="en-US" dirty="0"/>
              <a:t>Increased costs for going out of network</a:t>
            </a:r>
          </a:p>
          <a:p>
            <a:pPr>
              <a:spcBef>
                <a:spcPts val="1200"/>
              </a:spcBef>
            </a:pPr>
            <a:r>
              <a:rPr lang="en-US" dirty="0"/>
              <a:t>Plan providers and benefits can change each year</a:t>
            </a:r>
          </a:p>
        </p:txBody>
      </p:sp>
      <p:cxnSp>
        <p:nvCxnSpPr>
          <p:cNvPr id="108" name="Straight Connector 107">
            <a:extLst>
              <a:ext uri="{FF2B5EF4-FFF2-40B4-BE49-F238E27FC236}">
                <a16:creationId xmlns:a16="http://schemas.microsoft.com/office/drawing/2014/main" id="{4CCFF60D-8EFA-A441-9E4A-F8DAA6284256}"/>
              </a:ext>
            </a:extLst>
          </p:cNvPr>
          <p:cNvCxnSpPr>
            <a:cxnSpLocks/>
          </p:cNvCxnSpPr>
          <p:nvPr/>
        </p:nvCxnSpPr>
        <p:spPr>
          <a:xfrm>
            <a:off x="7055023" y="4288367"/>
            <a:ext cx="4406197" cy="0"/>
          </a:xfrm>
          <a:prstGeom prst="line">
            <a:avLst/>
          </a:prstGeom>
          <a:ln w="12700" cap="flat">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4CCFF60D-8EFA-A441-9E4A-F8DAA6284256}"/>
              </a:ext>
            </a:extLst>
          </p:cNvPr>
          <p:cNvCxnSpPr>
            <a:cxnSpLocks/>
          </p:cNvCxnSpPr>
          <p:nvPr/>
        </p:nvCxnSpPr>
        <p:spPr>
          <a:xfrm>
            <a:off x="7055023" y="4695410"/>
            <a:ext cx="4406197" cy="0"/>
          </a:xfrm>
          <a:prstGeom prst="line">
            <a:avLst/>
          </a:prstGeom>
          <a:ln w="12700" cap="flat">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4CCFF60D-8EFA-A441-9E4A-F8DAA6284256}"/>
              </a:ext>
            </a:extLst>
          </p:cNvPr>
          <p:cNvCxnSpPr>
            <a:cxnSpLocks/>
          </p:cNvCxnSpPr>
          <p:nvPr/>
        </p:nvCxnSpPr>
        <p:spPr>
          <a:xfrm>
            <a:off x="7055023" y="3255599"/>
            <a:ext cx="4406197" cy="0"/>
          </a:xfrm>
          <a:prstGeom prst="line">
            <a:avLst/>
          </a:prstGeom>
          <a:ln w="12700" cap="flat">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DF3D240D-EA31-4F43-9FBE-A4DD89E22940}"/>
              </a:ext>
            </a:extLst>
          </p:cNvPr>
          <p:cNvSpPr txBox="1"/>
          <p:nvPr/>
        </p:nvSpPr>
        <p:spPr>
          <a:xfrm>
            <a:off x="469685" y="2425011"/>
            <a:ext cx="819443" cy="369332"/>
          </a:xfrm>
          <a:prstGeom prst="rect">
            <a:avLst/>
          </a:prstGeom>
          <a:noFill/>
        </p:spPr>
        <p:txBody>
          <a:bodyPr wrap="square">
            <a:spAutoFit/>
          </a:bodyPr>
          <a:lstStyle/>
          <a:p>
            <a:r>
              <a:rPr lang="en-US" sz="1800" b="1" dirty="0">
                <a:solidFill>
                  <a:srgbClr val="000000"/>
                </a:solidFill>
              </a:rPr>
              <a:t>Pros</a:t>
            </a:r>
          </a:p>
        </p:txBody>
      </p:sp>
      <p:sp>
        <p:nvSpPr>
          <p:cNvPr id="42" name="TextBox 41">
            <a:extLst>
              <a:ext uri="{FF2B5EF4-FFF2-40B4-BE49-F238E27FC236}">
                <a16:creationId xmlns:a16="http://schemas.microsoft.com/office/drawing/2014/main" id="{145013A7-6FAB-4B08-A3E2-8347EC7B50FC}"/>
              </a:ext>
            </a:extLst>
          </p:cNvPr>
          <p:cNvSpPr txBox="1"/>
          <p:nvPr/>
        </p:nvSpPr>
        <p:spPr>
          <a:xfrm>
            <a:off x="451604" y="3880511"/>
            <a:ext cx="819443" cy="369332"/>
          </a:xfrm>
          <a:prstGeom prst="rect">
            <a:avLst/>
          </a:prstGeom>
          <a:noFill/>
        </p:spPr>
        <p:txBody>
          <a:bodyPr wrap="square">
            <a:spAutoFit/>
          </a:bodyPr>
          <a:lstStyle/>
          <a:p>
            <a:r>
              <a:rPr lang="en-US" b="1" dirty="0">
                <a:solidFill>
                  <a:srgbClr val="000000"/>
                </a:solidFill>
              </a:rPr>
              <a:t>Con</a:t>
            </a:r>
            <a:r>
              <a:rPr lang="en-US" sz="1800" b="1" dirty="0">
                <a:solidFill>
                  <a:srgbClr val="000000"/>
                </a:solidFill>
              </a:rPr>
              <a:t>s</a:t>
            </a:r>
          </a:p>
        </p:txBody>
      </p:sp>
      <p:sp>
        <p:nvSpPr>
          <p:cNvPr id="43" name="TextBox 42">
            <a:extLst>
              <a:ext uri="{FF2B5EF4-FFF2-40B4-BE49-F238E27FC236}">
                <a16:creationId xmlns:a16="http://schemas.microsoft.com/office/drawing/2014/main" id="{E8766370-19FB-4862-ABDB-9553E3C1D164}"/>
              </a:ext>
            </a:extLst>
          </p:cNvPr>
          <p:cNvSpPr txBox="1"/>
          <p:nvPr/>
        </p:nvSpPr>
        <p:spPr>
          <a:xfrm>
            <a:off x="6314198" y="2423962"/>
            <a:ext cx="819443" cy="369332"/>
          </a:xfrm>
          <a:prstGeom prst="rect">
            <a:avLst/>
          </a:prstGeom>
          <a:noFill/>
        </p:spPr>
        <p:txBody>
          <a:bodyPr wrap="square">
            <a:spAutoFit/>
          </a:bodyPr>
          <a:lstStyle/>
          <a:p>
            <a:r>
              <a:rPr lang="en-US" sz="1800" b="1" dirty="0">
                <a:solidFill>
                  <a:srgbClr val="000000"/>
                </a:solidFill>
              </a:rPr>
              <a:t>Pros</a:t>
            </a:r>
          </a:p>
        </p:txBody>
      </p:sp>
      <p:sp>
        <p:nvSpPr>
          <p:cNvPr id="45" name="TextBox 44">
            <a:extLst>
              <a:ext uri="{FF2B5EF4-FFF2-40B4-BE49-F238E27FC236}">
                <a16:creationId xmlns:a16="http://schemas.microsoft.com/office/drawing/2014/main" id="{22B4780F-ADDE-4163-B07A-D568BA60A17F}"/>
              </a:ext>
            </a:extLst>
          </p:cNvPr>
          <p:cNvSpPr txBox="1"/>
          <p:nvPr/>
        </p:nvSpPr>
        <p:spPr>
          <a:xfrm>
            <a:off x="6235580" y="3880511"/>
            <a:ext cx="819443" cy="369332"/>
          </a:xfrm>
          <a:prstGeom prst="rect">
            <a:avLst/>
          </a:prstGeom>
          <a:noFill/>
        </p:spPr>
        <p:txBody>
          <a:bodyPr wrap="square">
            <a:spAutoFit/>
          </a:bodyPr>
          <a:lstStyle/>
          <a:p>
            <a:r>
              <a:rPr lang="en-US" b="1" dirty="0">
                <a:solidFill>
                  <a:srgbClr val="000000"/>
                </a:solidFill>
              </a:rPr>
              <a:t>Con</a:t>
            </a:r>
            <a:r>
              <a:rPr lang="en-US" sz="1800" b="1" dirty="0">
                <a:solidFill>
                  <a:srgbClr val="000000"/>
                </a:solidFill>
              </a:rPr>
              <a:t>s</a:t>
            </a:r>
          </a:p>
        </p:txBody>
      </p:sp>
      <p:cxnSp>
        <p:nvCxnSpPr>
          <p:cNvPr id="3" name="Straight Connector 2">
            <a:extLst>
              <a:ext uri="{FF2B5EF4-FFF2-40B4-BE49-F238E27FC236}">
                <a16:creationId xmlns:a16="http://schemas.microsoft.com/office/drawing/2014/main" id="{8CD19AD3-5A58-2755-0728-3ACA34916064}"/>
              </a:ext>
            </a:extLst>
          </p:cNvPr>
          <p:cNvCxnSpPr>
            <a:stCxn id="4" idx="1"/>
            <a:endCxn id="4" idx="3"/>
          </p:cNvCxnSpPr>
          <p:nvPr/>
        </p:nvCxnSpPr>
        <p:spPr>
          <a:xfrm>
            <a:off x="685800" y="1137958"/>
            <a:ext cx="10820400" cy="0"/>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66521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a:t>Annual Enrollment</a:t>
            </a:r>
          </a:p>
        </p:txBody>
      </p:sp>
      <p:sp>
        <p:nvSpPr>
          <p:cNvPr id="11" name="Content Placeholder 10">
            <a:extLst>
              <a:ext uri="{FF2B5EF4-FFF2-40B4-BE49-F238E27FC236}">
                <a16:creationId xmlns:a16="http://schemas.microsoft.com/office/drawing/2014/main" id="{BC5739CE-6C65-4E25-92C8-B98FABCAF945}"/>
              </a:ext>
            </a:extLst>
          </p:cNvPr>
          <p:cNvSpPr>
            <a:spLocks noGrp="1"/>
          </p:cNvSpPr>
          <p:nvPr>
            <p:ph idx="1"/>
          </p:nvPr>
        </p:nvSpPr>
        <p:spPr>
          <a:xfrm>
            <a:off x="683801" y="2340709"/>
            <a:ext cx="4312920" cy="280571"/>
          </a:xfrm>
        </p:spPr>
        <p:txBody>
          <a:bodyPr numCol="1"/>
          <a:lstStyle/>
          <a:p>
            <a:pPr marL="0" indent="0">
              <a:buNone/>
            </a:pPr>
            <a:r>
              <a:rPr lang="en-US" sz="2000" dirty="0"/>
              <a:t>Coverages changes effective Jan. 1</a:t>
            </a:r>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29</a:t>
            </a:fld>
            <a:endParaRPr lang="en-US"/>
          </a:p>
        </p:txBody>
      </p:sp>
      <p:sp>
        <p:nvSpPr>
          <p:cNvPr id="14" name="Text Placeholder 3"/>
          <p:cNvSpPr txBox="1">
            <a:spLocks/>
          </p:cNvSpPr>
          <p:nvPr/>
        </p:nvSpPr>
        <p:spPr>
          <a:xfrm>
            <a:off x="683801" y="1833400"/>
            <a:ext cx="5099153" cy="369332"/>
          </a:xfrm>
          <a:prstGeom prst="rect">
            <a:avLst/>
          </a:prstGeom>
        </p:spPr>
        <p:txBody>
          <a:bodyPr wrap="none" lIns="0" tIns="0" rIns="0" bIns="0" anchor="ctr">
            <a:spAutoFit/>
          </a:bodyPr>
          <a:lstStyle>
            <a:lvl1pPr marL="231775" indent="-231775" algn="l" defTabSz="457200" rtl="0" eaLnBrk="1" fontAlgn="base" hangingPunct="1">
              <a:spcBef>
                <a:spcPts val="0"/>
              </a:spcBef>
              <a:spcAft>
                <a:spcPts val="1000"/>
              </a:spcAft>
              <a:buClr>
                <a:schemeClr val="accent2"/>
              </a:buClr>
              <a:buSzPct val="100000"/>
              <a:buFont typeface="Wingdings 3" panose="05040102010807070707" pitchFamily="18" charset="2"/>
              <a:buChar char="}"/>
              <a:defRPr sz="1800" kern="1200">
                <a:solidFill>
                  <a:schemeClr val="tx1"/>
                </a:solidFill>
                <a:latin typeface="Arial"/>
                <a:ea typeface="ＭＳ Ｐゴシック" charset="-128"/>
                <a:cs typeface="Arial"/>
              </a:defRPr>
            </a:lvl1pPr>
            <a:lvl2pPr marL="182880" indent="-182880" algn="l" defTabSz="457200" rtl="0" eaLnBrk="1" fontAlgn="base" hangingPunct="1">
              <a:spcBef>
                <a:spcPts val="0"/>
              </a:spcBef>
              <a:spcAft>
                <a:spcPts val="1000"/>
              </a:spcAft>
              <a:buClr>
                <a:schemeClr val="accent2"/>
              </a:buClr>
              <a:buSzPct val="100000"/>
              <a:buFont typeface="Wingdings 3" panose="05040102010807070707" pitchFamily="18" charset="2"/>
              <a:buChar char="}"/>
              <a:defRPr sz="1800" kern="1200">
                <a:solidFill>
                  <a:schemeClr val="tx1"/>
                </a:solidFill>
                <a:latin typeface="Arial"/>
                <a:ea typeface="ＭＳ Ｐゴシック" charset="-128"/>
                <a:cs typeface="Arial"/>
              </a:defRPr>
            </a:lvl2pPr>
            <a:lvl3pPr marL="231775" indent="-231775" algn="l" defTabSz="457200" rtl="0" eaLnBrk="1" fontAlgn="base" hangingPunct="1">
              <a:spcBef>
                <a:spcPts val="0"/>
              </a:spcBef>
              <a:spcAft>
                <a:spcPts val="1000"/>
              </a:spcAft>
              <a:buClr>
                <a:schemeClr val="accent2"/>
              </a:buClr>
              <a:buSzPct val="100000"/>
              <a:buFont typeface="Wingdings 3" panose="05040102010807070707" pitchFamily="18" charset="2"/>
              <a:buChar char="}"/>
              <a:defRPr sz="1800" kern="1200">
                <a:solidFill>
                  <a:schemeClr val="tx1"/>
                </a:solidFill>
                <a:latin typeface="Arial"/>
                <a:ea typeface="ＭＳ Ｐゴシック" charset="-128"/>
                <a:cs typeface="Arial"/>
              </a:defRPr>
            </a:lvl3pPr>
            <a:lvl4pPr marL="231775" indent="-231775" algn="l" defTabSz="457200" rtl="0" eaLnBrk="1" fontAlgn="base" hangingPunct="1">
              <a:spcBef>
                <a:spcPts val="0"/>
              </a:spcBef>
              <a:spcAft>
                <a:spcPts val="1000"/>
              </a:spcAft>
              <a:buClr>
                <a:schemeClr val="accent2"/>
              </a:buClr>
              <a:buSzPct val="100000"/>
              <a:buFont typeface="Wingdings 3" panose="05040102010807070707" pitchFamily="18" charset="2"/>
              <a:buChar char="}"/>
              <a:defRPr sz="1800" kern="1200">
                <a:solidFill>
                  <a:schemeClr val="tx1"/>
                </a:solidFill>
                <a:latin typeface="Arial"/>
                <a:ea typeface="ＭＳ Ｐゴシック" charset="-128"/>
                <a:cs typeface="Arial"/>
              </a:defRPr>
            </a:lvl4pPr>
            <a:lvl5pPr marL="231775" indent="-231775" algn="l" defTabSz="457200" rtl="0" eaLnBrk="1" fontAlgn="base" hangingPunct="1">
              <a:spcBef>
                <a:spcPts val="0"/>
              </a:spcBef>
              <a:spcAft>
                <a:spcPts val="1000"/>
              </a:spcAft>
              <a:buClr>
                <a:schemeClr val="accent2"/>
              </a:buClr>
              <a:buSzPct val="100000"/>
              <a:buFont typeface="Wingdings 3" panose="05040102010807070707" pitchFamily="18" charset="2"/>
              <a:buChar char="}"/>
              <a:defRPr sz="18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dirty="0">
                <a:solidFill>
                  <a:schemeClr val="accent2"/>
                </a:solidFill>
              </a:rPr>
              <a:t>Annual enrollment is Oct. 15 – Dec. 7</a:t>
            </a:r>
          </a:p>
        </p:txBody>
      </p:sp>
      <p:sp>
        <p:nvSpPr>
          <p:cNvPr id="15" name="Content Placeholder 10">
            <a:extLst>
              <a:ext uri="{FF2B5EF4-FFF2-40B4-BE49-F238E27FC236}">
                <a16:creationId xmlns:a16="http://schemas.microsoft.com/office/drawing/2014/main" id="{BC5739CE-6C65-4E25-92C8-B98FABCAF945}"/>
              </a:ext>
            </a:extLst>
          </p:cNvPr>
          <p:cNvSpPr txBox="1">
            <a:spLocks/>
          </p:cNvSpPr>
          <p:nvPr/>
        </p:nvSpPr>
        <p:spPr>
          <a:xfrm>
            <a:off x="823912" y="3336357"/>
            <a:ext cx="10822400" cy="2700886"/>
          </a:xfrm>
          <a:prstGeom prst="rect">
            <a:avLst/>
          </a:prstGeom>
        </p:spPr>
        <p:txBody>
          <a:bodyPr vert="horz" lIns="0" tIns="0" rIns="0" bIns="0" numCol="2" rtlCol="0">
            <a:noAutofit/>
          </a:bodyPr>
          <a:lst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During this time:</a:t>
            </a:r>
          </a:p>
          <a:p>
            <a:r>
              <a:rPr lang="en-US" sz="2000" dirty="0"/>
              <a:t>Join a Medicare Advantage plan</a:t>
            </a:r>
          </a:p>
          <a:p>
            <a:r>
              <a:rPr lang="en-US" sz="2000" dirty="0"/>
              <a:t>Change Medicare Advantage plans </a:t>
            </a:r>
          </a:p>
          <a:p>
            <a:r>
              <a:rPr lang="en-US" sz="2000" dirty="0"/>
              <a:t>Switch from Original Medicare to a Medicare Advantage plan</a:t>
            </a:r>
          </a:p>
          <a:p>
            <a:endParaRPr lang="en-US" sz="2000" dirty="0"/>
          </a:p>
          <a:p>
            <a:endParaRPr lang="en-US" sz="2000" dirty="0"/>
          </a:p>
          <a:p>
            <a:r>
              <a:rPr lang="en-US" sz="2000" dirty="0"/>
              <a:t>Switch from a Medicare Advantage plan to Original Medicare</a:t>
            </a:r>
          </a:p>
          <a:p>
            <a:r>
              <a:rPr lang="en-US" sz="2000" dirty="0"/>
              <a:t>Sign up, drop or change a Part D plan  </a:t>
            </a:r>
          </a:p>
          <a:p>
            <a:r>
              <a:rPr lang="en-US" sz="2000" dirty="0"/>
              <a:t>Sign up for a </a:t>
            </a:r>
            <a:r>
              <a:rPr lang="en-US" sz="2000" dirty="0" err="1"/>
              <a:t>Medigap</a:t>
            </a:r>
            <a:r>
              <a:rPr lang="en-US" sz="2000" dirty="0"/>
              <a:t> plan</a:t>
            </a:r>
          </a:p>
          <a:p>
            <a:pPr marL="0" indent="0">
              <a:buFont typeface="Arial" panose="020B0604020202020204" pitchFamily="34" charset="0"/>
              <a:buNone/>
            </a:pPr>
            <a:endParaRPr lang="en-US" sz="2000" dirty="0"/>
          </a:p>
        </p:txBody>
      </p:sp>
      <p:sp>
        <p:nvSpPr>
          <p:cNvPr id="3" name="Rectangle: Rounded Corners 2">
            <a:extLst>
              <a:ext uri="{FF2B5EF4-FFF2-40B4-BE49-F238E27FC236}">
                <a16:creationId xmlns:a16="http://schemas.microsoft.com/office/drawing/2014/main" id="{008BE91E-7399-1F5B-5239-32C3EFF93629}"/>
              </a:ext>
            </a:extLst>
          </p:cNvPr>
          <p:cNvSpPr/>
          <p:nvPr/>
        </p:nvSpPr>
        <p:spPr>
          <a:xfrm>
            <a:off x="495759" y="3789802"/>
            <a:ext cx="11010441" cy="2104222"/>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6" name="Straight Connector 5">
            <a:extLst>
              <a:ext uri="{FF2B5EF4-FFF2-40B4-BE49-F238E27FC236}">
                <a16:creationId xmlns:a16="http://schemas.microsoft.com/office/drawing/2014/main" id="{508292AF-4C85-AAA3-9CE9-84FEA1C43580}"/>
              </a:ext>
            </a:extLst>
          </p:cNvPr>
          <p:cNvCxnSpPr>
            <a:stCxn id="4" idx="1"/>
            <a:endCxn id="4" idx="3"/>
          </p:cNvCxnSpPr>
          <p:nvPr/>
        </p:nvCxnSpPr>
        <p:spPr>
          <a:xfrm>
            <a:off x="685800" y="1137958"/>
            <a:ext cx="10820400" cy="0"/>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139949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a:t>What we will cover today</a:t>
            </a:r>
            <a:endParaRPr lang="en-US" dirty="0"/>
          </a:p>
        </p:txBody>
      </p:sp>
      <p:sp>
        <p:nvSpPr>
          <p:cNvPr id="2" name="Footer Placeholder 1">
            <a:extLst>
              <a:ext uri="{FF2B5EF4-FFF2-40B4-BE49-F238E27FC236}">
                <a16:creationId xmlns:a16="http://schemas.microsoft.com/office/drawing/2014/main" id="{9DC089D0-D583-4906-87CF-28AC86FEB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3</a:t>
            </a:fld>
            <a:endParaRPr lang="en-US"/>
          </a:p>
        </p:txBody>
      </p:sp>
      <p:sp>
        <p:nvSpPr>
          <p:cNvPr id="66" name="Rectangle 65"/>
          <p:cNvSpPr/>
          <p:nvPr/>
        </p:nvSpPr>
        <p:spPr>
          <a:xfrm>
            <a:off x="522021" y="1814250"/>
            <a:ext cx="5373521" cy="3420400"/>
          </a:xfrm>
          <a:prstGeom prst="rect">
            <a:avLst/>
          </a:prstGeom>
          <a:no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none" lIns="365760" tIns="76201" rIns="365760" bIns="76201" numCol="1" spcCol="1270" anchor="ctr" anchorCtr="0">
            <a:noAutofit/>
          </a:bodyPr>
          <a:lstStyle/>
          <a:p>
            <a:pPr marL="457200" lvl="0" indent="-457200" defTabSz="889000">
              <a:spcBef>
                <a:spcPts val="2400"/>
              </a:spcBef>
              <a:buFont typeface="Arial" panose="020B0604020202020204" pitchFamily="34" charset="0"/>
              <a:buChar char="•"/>
            </a:pPr>
            <a:r>
              <a:rPr lang="en-US" sz="2800" kern="1200" dirty="0">
                <a:solidFill>
                  <a:schemeClr val="tx1"/>
                </a:solidFill>
              </a:rPr>
              <a:t>The current landscape</a:t>
            </a:r>
          </a:p>
          <a:p>
            <a:pPr marL="457200" lvl="0" indent="-457200" defTabSz="889000">
              <a:spcBef>
                <a:spcPts val="2400"/>
              </a:spcBef>
              <a:buFont typeface="Arial" panose="020B0604020202020204" pitchFamily="34" charset="0"/>
              <a:buChar char="•"/>
            </a:pPr>
            <a:r>
              <a:rPr lang="en-US" sz="2800" dirty="0">
                <a:solidFill>
                  <a:schemeClr val="tx1"/>
                </a:solidFill>
              </a:rPr>
              <a:t>The four parts of Medicare</a:t>
            </a:r>
          </a:p>
          <a:p>
            <a:pPr marL="457200" lvl="0" indent="-457200" defTabSz="889000">
              <a:spcBef>
                <a:spcPts val="2400"/>
              </a:spcBef>
              <a:buFont typeface="Arial" panose="020B0604020202020204" pitchFamily="34" charset="0"/>
              <a:buChar char="•"/>
            </a:pPr>
            <a:r>
              <a:rPr lang="en-US" sz="2800" kern="1200" dirty="0">
                <a:solidFill>
                  <a:schemeClr val="tx1"/>
                </a:solidFill>
              </a:rPr>
              <a:t>Medicare coverage options</a:t>
            </a:r>
          </a:p>
          <a:p>
            <a:pPr marL="457200" lvl="0" indent="-457200" defTabSz="889000">
              <a:spcBef>
                <a:spcPts val="2400"/>
              </a:spcBef>
              <a:buFont typeface="Arial" panose="020B0604020202020204" pitchFamily="34" charset="0"/>
              <a:buChar char="•"/>
            </a:pPr>
            <a:r>
              <a:rPr lang="en-US" sz="2800" dirty="0">
                <a:solidFill>
                  <a:schemeClr val="tx1"/>
                </a:solidFill>
              </a:rPr>
              <a:t>Medicare enrollment</a:t>
            </a:r>
          </a:p>
          <a:p>
            <a:pPr marL="457200" lvl="0" indent="-457200" defTabSz="889000">
              <a:spcBef>
                <a:spcPts val="2400"/>
              </a:spcBef>
              <a:buFont typeface="Arial" panose="020B0604020202020204" pitchFamily="34" charset="0"/>
              <a:buChar char="•"/>
            </a:pPr>
            <a:r>
              <a:rPr lang="en-US" sz="2800" kern="1200" dirty="0">
                <a:solidFill>
                  <a:schemeClr val="tx1"/>
                </a:solidFill>
              </a:rPr>
              <a:t>Medicare “bankruptcy”</a:t>
            </a:r>
          </a:p>
        </p:txBody>
      </p:sp>
      <p:cxnSp>
        <p:nvCxnSpPr>
          <p:cNvPr id="5" name="Straight Connector 4">
            <a:extLst>
              <a:ext uri="{FF2B5EF4-FFF2-40B4-BE49-F238E27FC236}">
                <a16:creationId xmlns:a16="http://schemas.microsoft.com/office/drawing/2014/main" id="{93F61BF2-B533-1E6A-B512-95D842BE38C4}"/>
              </a:ext>
            </a:extLst>
          </p:cNvPr>
          <p:cNvCxnSpPr>
            <a:cxnSpLocks/>
          </p:cNvCxnSpPr>
          <p:nvPr/>
        </p:nvCxnSpPr>
        <p:spPr>
          <a:xfrm flipV="1">
            <a:off x="685800" y="1187218"/>
            <a:ext cx="10936995" cy="3221"/>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309572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a:t>Medicare Enrollment Periods</a:t>
            </a:r>
          </a:p>
        </p:txBody>
      </p:sp>
      <p:sp>
        <p:nvSpPr>
          <p:cNvPr id="2" name="Footer Placeholder 1">
            <a:extLst>
              <a:ext uri="{FF2B5EF4-FFF2-40B4-BE49-F238E27FC236}">
                <a16:creationId xmlns:a16="http://schemas.microsoft.com/office/drawing/2014/main" id="{0F74BC2A-C6A8-409E-9BFA-5189BCFFB0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30</a:t>
            </a:fld>
            <a:endParaRPr lang="en-US"/>
          </a:p>
        </p:txBody>
      </p:sp>
      <p:cxnSp>
        <p:nvCxnSpPr>
          <p:cNvPr id="8" name="Straight Arrow Connector 7"/>
          <p:cNvCxnSpPr/>
          <p:nvPr/>
        </p:nvCxnSpPr>
        <p:spPr>
          <a:xfrm>
            <a:off x="-3646025" y="1747777"/>
            <a:ext cx="914400" cy="914400"/>
          </a:xfrm>
          <a:prstGeom prst="straightConnector1">
            <a:avLst/>
          </a:prstGeom>
          <a:ln w="12700" cap="flat">
            <a:solidFill>
              <a:schemeClr val="bg2"/>
            </a:solidFill>
            <a:headEnd type="triangle"/>
            <a:tailEnd type="triangle"/>
          </a:ln>
          <a:effectLst/>
        </p:spPr>
        <p:style>
          <a:lnRef idx="2">
            <a:schemeClr val="accent1"/>
          </a:lnRef>
          <a:fillRef idx="0">
            <a:schemeClr val="accent1"/>
          </a:fillRef>
          <a:effectRef idx="1">
            <a:schemeClr val="accent1"/>
          </a:effectRef>
          <a:fontRef idx="minor">
            <a:schemeClr val="tx1"/>
          </a:fontRef>
        </p:style>
      </p:cxnSp>
      <p:pic>
        <p:nvPicPr>
          <p:cNvPr id="64" name="Picture 63">
            <a:extLst>
              <a:ext uri="{FF2B5EF4-FFF2-40B4-BE49-F238E27FC236}">
                <a16:creationId xmlns:a16="http://schemas.microsoft.com/office/drawing/2014/main" id="{DF114E42-9A18-46D8-8559-20DB9838743E}"/>
              </a:ext>
            </a:extLst>
          </p:cNvPr>
          <p:cNvPicPr>
            <a:picLocks noChangeAspect="1"/>
          </p:cNvPicPr>
          <p:nvPr/>
        </p:nvPicPr>
        <p:blipFill rotWithShape="1">
          <a:blip r:embed="rId3"/>
          <a:srcRect t="4068" b="3110"/>
          <a:stretch/>
        </p:blipFill>
        <p:spPr>
          <a:xfrm>
            <a:off x="2264898" y="1457074"/>
            <a:ext cx="7745679" cy="4565143"/>
          </a:xfrm>
          <a:prstGeom prst="rect">
            <a:avLst/>
          </a:prstGeom>
        </p:spPr>
      </p:pic>
      <p:cxnSp>
        <p:nvCxnSpPr>
          <p:cNvPr id="5" name="Straight Connector 4">
            <a:extLst>
              <a:ext uri="{FF2B5EF4-FFF2-40B4-BE49-F238E27FC236}">
                <a16:creationId xmlns:a16="http://schemas.microsoft.com/office/drawing/2014/main" id="{22371C49-194D-190D-9EB3-1DBEC3893C63}"/>
              </a:ext>
            </a:extLst>
          </p:cNvPr>
          <p:cNvCxnSpPr>
            <a:stCxn id="4" idx="1"/>
          </p:cNvCxnSpPr>
          <p:nvPr/>
        </p:nvCxnSpPr>
        <p:spPr>
          <a:xfrm>
            <a:off x="685800" y="1137958"/>
            <a:ext cx="10992080" cy="18813"/>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534933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a:t>Penalties For Late Enrollment</a:t>
            </a:r>
          </a:p>
        </p:txBody>
      </p:sp>
      <p:sp>
        <p:nvSpPr>
          <p:cNvPr id="11" name="Content Placeholder 10">
            <a:extLst>
              <a:ext uri="{FF2B5EF4-FFF2-40B4-BE49-F238E27FC236}">
                <a16:creationId xmlns:a16="http://schemas.microsoft.com/office/drawing/2014/main" id="{BC5739CE-6C65-4E25-92C8-B98FABCAF945}"/>
              </a:ext>
            </a:extLst>
          </p:cNvPr>
          <p:cNvSpPr>
            <a:spLocks noGrp="1"/>
          </p:cNvSpPr>
          <p:nvPr>
            <p:ph idx="1"/>
          </p:nvPr>
        </p:nvSpPr>
        <p:spPr>
          <a:xfrm>
            <a:off x="685800" y="2088262"/>
            <a:ext cx="5496748" cy="1351296"/>
          </a:xfrm>
        </p:spPr>
        <p:txBody>
          <a:bodyPr numCol="1"/>
          <a:lstStyle/>
          <a:p>
            <a:r>
              <a:rPr lang="en-US" sz="2000" dirty="0"/>
              <a:t>You do not enroll when first eligible and</a:t>
            </a:r>
          </a:p>
          <a:p>
            <a:r>
              <a:rPr lang="en-US" sz="2000" dirty="0"/>
              <a:t>You are not covered by another group insurance plan</a:t>
            </a:r>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31</a:t>
            </a:fld>
            <a:endParaRPr lang="en-US"/>
          </a:p>
        </p:txBody>
      </p:sp>
      <p:sp>
        <p:nvSpPr>
          <p:cNvPr id="12" name="Rectangle: Rounded Corners 37">
            <a:extLst>
              <a:ext uri="{FF2B5EF4-FFF2-40B4-BE49-F238E27FC236}">
                <a16:creationId xmlns:a16="http://schemas.microsoft.com/office/drawing/2014/main" id="{D916513C-444B-0F4D-848E-CF24A5C6741A}"/>
              </a:ext>
            </a:extLst>
          </p:cNvPr>
          <p:cNvSpPr/>
          <p:nvPr/>
        </p:nvSpPr>
        <p:spPr>
          <a:xfrm>
            <a:off x="3061469" y="4029601"/>
            <a:ext cx="2510089" cy="1955418"/>
          </a:xfrm>
          <a:prstGeom prst="roundRect">
            <a:avLst>
              <a:gd name="adj" fmla="val 154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Content Placeholder 11">
            <a:extLst>
              <a:ext uri="{FF2B5EF4-FFF2-40B4-BE49-F238E27FC236}">
                <a16:creationId xmlns:a16="http://schemas.microsoft.com/office/drawing/2014/main" id="{E0881E10-2429-C64A-AFBD-EBD96F65BFBB}"/>
              </a:ext>
            </a:extLst>
          </p:cNvPr>
          <p:cNvSpPr txBox="1">
            <a:spLocks/>
          </p:cNvSpPr>
          <p:nvPr/>
        </p:nvSpPr>
        <p:spPr>
          <a:xfrm>
            <a:off x="3175188" y="3907430"/>
            <a:ext cx="1675531" cy="240445"/>
          </a:xfrm>
          <a:prstGeom prst="rect">
            <a:avLst/>
          </a:prstGeom>
          <a:solidFill>
            <a:schemeClr val="bg1"/>
          </a:solidFill>
        </p:spPr>
        <p:txBody>
          <a:bodyPr vert="horz" lIns="0" tIns="0" rIns="0" bIns="0" rtlCol="0">
            <a:noAutofit/>
          </a:bodyPr>
          <a:lst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b="1" dirty="0">
                <a:solidFill>
                  <a:schemeClr val="tx2"/>
                </a:solidFill>
              </a:rPr>
              <a:t>Part B penalty</a:t>
            </a:r>
          </a:p>
        </p:txBody>
      </p:sp>
      <p:sp>
        <p:nvSpPr>
          <p:cNvPr id="20" name="Freeform 19"/>
          <p:cNvSpPr/>
          <p:nvPr/>
        </p:nvSpPr>
        <p:spPr>
          <a:xfrm flipH="1">
            <a:off x="3121472" y="5269419"/>
            <a:ext cx="2390082" cy="430887"/>
          </a:xfrm>
          <a:custGeom>
            <a:avLst/>
            <a:gdLst>
              <a:gd name="connsiteX0" fmla="*/ 0 w 2150541"/>
              <a:gd name="connsiteY0" fmla="*/ 0 h 1075270"/>
              <a:gd name="connsiteX1" fmla="*/ 2150541 w 2150541"/>
              <a:gd name="connsiteY1" fmla="*/ 0 h 1075270"/>
              <a:gd name="connsiteX2" fmla="*/ 2150541 w 2150541"/>
              <a:gd name="connsiteY2" fmla="*/ 1075270 h 1075270"/>
              <a:gd name="connsiteX3" fmla="*/ 0 w 2150541"/>
              <a:gd name="connsiteY3" fmla="*/ 1075270 h 1075270"/>
              <a:gd name="connsiteX4" fmla="*/ 0 w 2150541"/>
              <a:gd name="connsiteY4" fmla="*/ 0 h 107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41" h="1075270">
                <a:moveTo>
                  <a:pt x="0" y="0"/>
                </a:moveTo>
                <a:lnTo>
                  <a:pt x="2150541" y="0"/>
                </a:lnTo>
                <a:lnTo>
                  <a:pt x="2150541" y="1075270"/>
                </a:lnTo>
                <a:lnTo>
                  <a:pt x="0" y="1075270"/>
                </a:lnTo>
                <a:lnTo>
                  <a:pt x="0" y="0"/>
                </a:lnTo>
                <a:close/>
              </a:path>
            </a:pathLst>
          </a:cu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1">
            <a:spAutoFit/>
          </a:bodyPr>
          <a:lstStyle/>
          <a:p>
            <a:pPr lvl="0" algn="ctr" defTabSz="800100">
              <a:spcBef>
                <a:spcPct val="0"/>
              </a:spcBef>
            </a:pPr>
            <a:r>
              <a:rPr lang="en-US" sz="1400" dirty="0">
                <a:solidFill>
                  <a:schemeClr val="tx1"/>
                </a:solidFill>
              </a:rPr>
              <a:t>Each 12-month period enrollment is delayed</a:t>
            </a:r>
            <a:endParaRPr lang="en-US" sz="1400" kern="1200" dirty="0">
              <a:solidFill>
                <a:schemeClr val="tx1"/>
              </a:solidFill>
            </a:endParaRPr>
          </a:p>
        </p:txBody>
      </p:sp>
      <p:sp>
        <p:nvSpPr>
          <p:cNvPr id="21" name="Content Placeholder 11">
            <a:extLst>
              <a:ext uri="{FF2B5EF4-FFF2-40B4-BE49-F238E27FC236}">
                <a16:creationId xmlns:a16="http://schemas.microsoft.com/office/drawing/2014/main" id="{E0881E10-2429-C64A-AFBD-EBD96F65BFBB}"/>
              </a:ext>
            </a:extLst>
          </p:cNvPr>
          <p:cNvSpPr txBox="1">
            <a:spLocks/>
          </p:cNvSpPr>
          <p:nvPr/>
        </p:nvSpPr>
        <p:spPr>
          <a:xfrm>
            <a:off x="3344124" y="4576269"/>
            <a:ext cx="1944778" cy="425598"/>
          </a:xfrm>
          <a:prstGeom prst="rect">
            <a:avLst/>
          </a:prstGeom>
          <a:noFill/>
        </p:spPr>
        <p:txBody>
          <a:bodyPr vert="horz" lIns="0" tIns="0" rIns="0" bIns="0" rtlCol="0">
            <a:noAutofit/>
          </a:bodyPr>
          <a:lst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000" dirty="0">
                <a:solidFill>
                  <a:schemeClr val="tx2"/>
                </a:solidFill>
              </a:rPr>
              <a:t>10% premium increase</a:t>
            </a:r>
          </a:p>
        </p:txBody>
      </p:sp>
      <p:sp>
        <p:nvSpPr>
          <p:cNvPr id="26" name="Rectangle: Rounded Corners 37">
            <a:extLst>
              <a:ext uri="{FF2B5EF4-FFF2-40B4-BE49-F238E27FC236}">
                <a16:creationId xmlns:a16="http://schemas.microsoft.com/office/drawing/2014/main" id="{D916513C-444B-0F4D-848E-CF24A5C6741A}"/>
              </a:ext>
            </a:extLst>
          </p:cNvPr>
          <p:cNvSpPr/>
          <p:nvPr/>
        </p:nvSpPr>
        <p:spPr>
          <a:xfrm>
            <a:off x="6071443" y="4031971"/>
            <a:ext cx="2510089" cy="1955418"/>
          </a:xfrm>
          <a:prstGeom prst="roundRect">
            <a:avLst>
              <a:gd name="adj" fmla="val 154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7" name="Content Placeholder 11">
            <a:extLst>
              <a:ext uri="{FF2B5EF4-FFF2-40B4-BE49-F238E27FC236}">
                <a16:creationId xmlns:a16="http://schemas.microsoft.com/office/drawing/2014/main" id="{E0881E10-2429-C64A-AFBD-EBD96F65BFBB}"/>
              </a:ext>
            </a:extLst>
          </p:cNvPr>
          <p:cNvSpPr txBox="1">
            <a:spLocks/>
          </p:cNvSpPr>
          <p:nvPr/>
        </p:nvSpPr>
        <p:spPr>
          <a:xfrm>
            <a:off x="6182548" y="3907430"/>
            <a:ext cx="1670862" cy="240445"/>
          </a:xfrm>
          <a:prstGeom prst="rect">
            <a:avLst/>
          </a:prstGeom>
          <a:solidFill>
            <a:schemeClr val="bg1"/>
          </a:solidFill>
        </p:spPr>
        <p:txBody>
          <a:bodyPr vert="horz" lIns="0" tIns="0" rIns="0" bIns="0" rtlCol="0">
            <a:noAutofit/>
          </a:bodyPr>
          <a:lst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b="1" dirty="0">
                <a:solidFill>
                  <a:schemeClr val="tx2"/>
                </a:solidFill>
              </a:rPr>
              <a:t>Part D penalty</a:t>
            </a:r>
          </a:p>
        </p:txBody>
      </p:sp>
      <p:sp>
        <p:nvSpPr>
          <p:cNvPr id="28" name="Freeform 27"/>
          <p:cNvSpPr/>
          <p:nvPr/>
        </p:nvSpPr>
        <p:spPr>
          <a:xfrm flipH="1">
            <a:off x="6131446" y="5316555"/>
            <a:ext cx="2390082" cy="430887"/>
          </a:xfrm>
          <a:custGeom>
            <a:avLst/>
            <a:gdLst>
              <a:gd name="connsiteX0" fmla="*/ 0 w 2150541"/>
              <a:gd name="connsiteY0" fmla="*/ 0 h 1075270"/>
              <a:gd name="connsiteX1" fmla="*/ 2150541 w 2150541"/>
              <a:gd name="connsiteY1" fmla="*/ 0 h 1075270"/>
              <a:gd name="connsiteX2" fmla="*/ 2150541 w 2150541"/>
              <a:gd name="connsiteY2" fmla="*/ 1075270 h 1075270"/>
              <a:gd name="connsiteX3" fmla="*/ 0 w 2150541"/>
              <a:gd name="connsiteY3" fmla="*/ 1075270 h 1075270"/>
              <a:gd name="connsiteX4" fmla="*/ 0 w 2150541"/>
              <a:gd name="connsiteY4" fmla="*/ 0 h 107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41" h="1075270">
                <a:moveTo>
                  <a:pt x="0" y="0"/>
                </a:moveTo>
                <a:lnTo>
                  <a:pt x="2150541" y="0"/>
                </a:lnTo>
                <a:lnTo>
                  <a:pt x="2150541" y="1075270"/>
                </a:lnTo>
                <a:lnTo>
                  <a:pt x="0" y="1075270"/>
                </a:lnTo>
                <a:lnTo>
                  <a:pt x="0" y="0"/>
                </a:lnTo>
                <a:close/>
              </a:path>
            </a:pathLst>
          </a:cu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1">
            <a:spAutoFit/>
          </a:bodyPr>
          <a:lstStyle/>
          <a:p>
            <a:pPr lvl="0" algn="ctr" defTabSz="800100">
              <a:spcBef>
                <a:spcPct val="0"/>
              </a:spcBef>
            </a:pPr>
            <a:r>
              <a:rPr lang="en-US" sz="1400" dirty="0">
                <a:solidFill>
                  <a:schemeClr val="tx1"/>
                </a:solidFill>
              </a:rPr>
              <a:t>Each month enrollment is delayed beyond 63 days</a:t>
            </a:r>
            <a:endParaRPr lang="en-US" sz="1400" kern="1200" dirty="0">
              <a:solidFill>
                <a:schemeClr val="tx1"/>
              </a:solidFill>
            </a:endParaRPr>
          </a:p>
        </p:txBody>
      </p:sp>
      <p:sp>
        <p:nvSpPr>
          <p:cNvPr id="29" name="Content Placeholder 11">
            <a:extLst>
              <a:ext uri="{FF2B5EF4-FFF2-40B4-BE49-F238E27FC236}">
                <a16:creationId xmlns:a16="http://schemas.microsoft.com/office/drawing/2014/main" id="{E0881E10-2429-C64A-AFBD-EBD96F65BFBB}"/>
              </a:ext>
            </a:extLst>
          </p:cNvPr>
          <p:cNvSpPr txBox="1">
            <a:spLocks/>
          </p:cNvSpPr>
          <p:nvPr/>
        </p:nvSpPr>
        <p:spPr>
          <a:xfrm>
            <a:off x="6123352" y="4561593"/>
            <a:ext cx="2406271" cy="479362"/>
          </a:xfrm>
          <a:prstGeom prst="rect">
            <a:avLst/>
          </a:prstGeom>
          <a:noFill/>
        </p:spPr>
        <p:txBody>
          <a:bodyPr vert="horz" lIns="0" tIns="0" rIns="0" bIns="0" rtlCol="0">
            <a:noAutofit/>
          </a:bodyPr>
          <a:lst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000" dirty="0">
                <a:solidFill>
                  <a:schemeClr val="tx2"/>
                </a:solidFill>
              </a:rPr>
              <a:t>1% premium increase</a:t>
            </a:r>
          </a:p>
        </p:txBody>
      </p:sp>
      <p:sp>
        <p:nvSpPr>
          <p:cNvPr id="14" name="Rectangle 13">
            <a:extLst>
              <a:ext uri="{FF2B5EF4-FFF2-40B4-BE49-F238E27FC236}">
                <a16:creationId xmlns:a16="http://schemas.microsoft.com/office/drawing/2014/main" id="{C84ED5EB-DF44-4155-8016-E2A2467CE9FA}"/>
              </a:ext>
            </a:extLst>
          </p:cNvPr>
          <p:cNvSpPr/>
          <p:nvPr/>
        </p:nvSpPr>
        <p:spPr>
          <a:xfrm>
            <a:off x="552723" y="1504426"/>
            <a:ext cx="5415466" cy="461665"/>
          </a:xfrm>
          <a:prstGeom prst="rect">
            <a:avLst/>
          </a:prstGeom>
        </p:spPr>
        <p:txBody>
          <a:bodyPr wrap="square">
            <a:spAutoFit/>
          </a:bodyPr>
          <a:lstStyle/>
          <a:p>
            <a:pPr lvl="0"/>
            <a:r>
              <a:rPr lang="en-US" sz="2400" dirty="0">
                <a:solidFill>
                  <a:srgbClr val="5489B6"/>
                </a:solidFill>
              </a:rPr>
              <a:t>Late enrollment penalties apply when:</a:t>
            </a:r>
          </a:p>
        </p:txBody>
      </p:sp>
      <p:sp>
        <p:nvSpPr>
          <p:cNvPr id="16" name="TextBox 15">
            <a:extLst>
              <a:ext uri="{FF2B5EF4-FFF2-40B4-BE49-F238E27FC236}">
                <a16:creationId xmlns:a16="http://schemas.microsoft.com/office/drawing/2014/main" id="{C84009FE-FCFA-4E50-94B9-07EE65F2803C}"/>
              </a:ext>
            </a:extLst>
          </p:cNvPr>
          <p:cNvSpPr txBox="1"/>
          <p:nvPr/>
        </p:nvSpPr>
        <p:spPr>
          <a:xfrm>
            <a:off x="2454784" y="3353739"/>
            <a:ext cx="8081918" cy="461665"/>
          </a:xfrm>
          <a:prstGeom prst="rect">
            <a:avLst/>
          </a:prstGeom>
          <a:noFill/>
        </p:spPr>
        <p:txBody>
          <a:bodyPr wrap="square">
            <a:spAutoFit/>
          </a:bodyPr>
          <a:lstStyle/>
          <a:p>
            <a:r>
              <a:rPr lang="en-US" sz="2400" b="1" dirty="0">
                <a:solidFill>
                  <a:srgbClr val="000000"/>
                </a:solidFill>
              </a:rPr>
              <a:t>Permanent lifetime penalties for Parts B and D</a:t>
            </a:r>
          </a:p>
        </p:txBody>
      </p:sp>
      <p:cxnSp>
        <p:nvCxnSpPr>
          <p:cNvPr id="3" name="Straight Connector 2">
            <a:extLst>
              <a:ext uri="{FF2B5EF4-FFF2-40B4-BE49-F238E27FC236}">
                <a16:creationId xmlns:a16="http://schemas.microsoft.com/office/drawing/2014/main" id="{EA20024B-E1D6-BF6D-D083-32199A6E8B02}"/>
              </a:ext>
            </a:extLst>
          </p:cNvPr>
          <p:cNvCxnSpPr>
            <a:stCxn id="4" idx="1"/>
            <a:endCxn id="4" idx="3"/>
          </p:cNvCxnSpPr>
          <p:nvPr/>
        </p:nvCxnSpPr>
        <p:spPr>
          <a:xfrm>
            <a:off x="685800" y="1137958"/>
            <a:ext cx="10820400" cy="0"/>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721723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a:t>Delaying Enrollment</a:t>
            </a:r>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32</a:t>
            </a:fld>
            <a:endParaRPr lang="en-US"/>
          </a:p>
        </p:txBody>
      </p:sp>
      <p:sp>
        <p:nvSpPr>
          <p:cNvPr id="15" name="Content Placeholder 10">
            <a:extLst>
              <a:ext uri="{FF2B5EF4-FFF2-40B4-BE49-F238E27FC236}">
                <a16:creationId xmlns:a16="http://schemas.microsoft.com/office/drawing/2014/main" id="{BC5739CE-6C65-4E25-92C8-B98FABCAF945}"/>
              </a:ext>
            </a:extLst>
          </p:cNvPr>
          <p:cNvSpPr txBox="1">
            <a:spLocks/>
          </p:cNvSpPr>
          <p:nvPr/>
        </p:nvSpPr>
        <p:spPr>
          <a:xfrm>
            <a:off x="685800" y="1844033"/>
            <a:ext cx="4709160" cy="2778768"/>
          </a:xfrm>
          <a:prstGeom prst="rect">
            <a:avLst/>
          </a:prstGeom>
        </p:spPr>
        <p:txBody>
          <a:bodyPr vert="horz" lIns="0" tIns="0" rIns="0" bIns="0" numCol="1" rtlCol="0">
            <a:noAutofit/>
          </a:bodyPr>
          <a:lst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400" dirty="0">
                <a:solidFill>
                  <a:srgbClr val="5489B6"/>
                </a:solidFill>
              </a:rPr>
              <a:t>Employment insurance consideration</a:t>
            </a:r>
          </a:p>
          <a:p>
            <a:pPr lvl="0"/>
            <a:r>
              <a:rPr lang="en-US" sz="2000" dirty="0">
                <a:solidFill>
                  <a:srgbClr val="5C5E5B"/>
                </a:solidFill>
              </a:rPr>
              <a:t>Group health insurance coverage, yours or your spouse’s, allows you to delay enrollment without penalty</a:t>
            </a:r>
          </a:p>
          <a:p>
            <a:pPr lvl="0"/>
            <a:r>
              <a:rPr lang="en-US" sz="2000" dirty="0">
                <a:solidFill>
                  <a:srgbClr val="5C5E5B"/>
                </a:solidFill>
              </a:rPr>
              <a:t>When group health insurance coverage ends, you will have up to eight months to enroll in Medicare without penalty</a:t>
            </a:r>
          </a:p>
        </p:txBody>
      </p:sp>
      <p:sp>
        <p:nvSpPr>
          <p:cNvPr id="16" name="Content Placeholder 10">
            <a:extLst>
              <a:ext uri="{FF2B5EF4-FFF2-40B4-BE49-F238E27FC236}">
                <a16:creationId xmlns:a16="http://schemas.microsoft.com/office/drawing/2014/main" id="{BC5739CE-6C65-4E25-92C8-B98FABCAF945}"/>
              </a:ext>
            </a:extLst>
          </p:cNvPr>
          <p:cNvSpPr txBox="1">
            <a:spLocks/>
          </p:cNvSpPr>
          <p:nvPr/>
        </p:nvSpPr>
        <p:spPr>
          <a:xfrm>
            <a:off x="6254750" y="1844033"/>
            <a:ext cx="4709160" cy="2778768"/>
          </a:xfrm>
          <a:prstGeom prst="rect">
            <a:avLst/>
          </a:prstGeom>
        </p:spPr>
        <p:txBody>
          <a:bodyPr vert="horz" lIns="0" tIns="0" rIns="0" bIns="0" numCol="1" rtlCol="0">
            <a:noAutofit/>
          </a:bodyPr>
          <a:lst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400" dirty="0">
                <a:solidFill>
                  <a:srgbClr val="5489B6"/>
                </a:solidFill>
              </a:rPr>
              <a:t>Health savings account (HSA) rule</a:t>
            </a:r>
          </a:p>
          <a:p>
            <a:pPr lvl="0"/>
            <a:r>
              <a:rPr lang="en-US" sz="2000" dirty="0">
                <a:solidFill>
                  <a:srgbClr val="5C5E5B"/>
                </a:solidFill>
              </a:rPr>
              <a:t>If you are enrolled in Medicare, you cannot contribute to an HSA, but you can use remaining funds to pay for approved medical purposes</a:t>
            </a:r>
          </a:p>
          <a:p>
            <a:pPr lvl="0"/>
            <a:r>
              <a:rPr lang="en-US" sz="2000" dirty="0">
                <a:solidFill>
                  <a:srgbClr val="5C5E5B"/>
                </a:solidFill>
              </a:rPr>
              <a:t>Social Security recipients automatically enrolled in Part A cannot opt out in order to continue to contribute to an HSA</a:t>
            </a:r>
          </a:p>
        </p:txBody>
      </p:sp>
      <p:cxnSp>
        <p:nvCxnSpPr>
          <p:cNvPr id="3" name="Straight Connector 2">
            <a:extLst>
              <a:ext uri="{FF2B5EF4-FFF2-40B4-BE49-F238E27FC236}">
                <a16:creationId xmlns:a16="http://schemas.microsoft.com/office/drawing/2014/main" id="{52B1A849-B23F-032C-292C-2363F30C37F1}"/>
              </a:ext>
            </a:extLst>
          </p:cNvPr>
          <p:cNvCxnSpPr>
            <a:stCxn id="4" idx="1"/>
            <a:endCxn id="4" idx="3"/>
          </p:cNvCxnSpPr>
          <p:nvPr/>
        </p:nvCxnSpPr>
        <p:spPr>
          <a:xfrm>
            <a:off x="685800" y="1137958"/>
            <a:ext cx="10820400" cy="0"/>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054286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a:t>Medicare Enrollment And Health Savings Accounts</a:t>
            </a:r>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33</a:t>
            </a:fld>
            <a:endParaRPr lang="en-US"/>
          </a:p>
        </p:txBody>
      </p:sp>
      <p:sp>
        <p:nvSpPr>
          <p:cNvPr id="15" name="Content Placeholder 10">
            <a:extLst>
              <a:ext uri="{FF2B5EF4-FFF2-40B4-BE49-F238E27FC236}">
                <a16:creationId xmlns:a16="http://schemas.microsoft.com/office/drawing/2014/main" id="{BC5739CE-6C65-4E25-92C8-B98FABCAF945}"/>
              </a:ext>
            </a:extLst>
          </p:cNvPr>
          <p:cNvSpPr txBox="1">
            <a:spLocks/>
          </p:cNvSpPr>
          <p:nvPr/>
        </p:nvSpPr>
        <p:spPr>
          <a:xfrm>
            <a:off x="685800" y="1393867"/>
            <a:ext cx="10820400" cy="2778768"/>
          </a:xfrm>
          <a:prstGeom prst="rect">
            <a:avLst/>
          </a:prstGeom>
        </p:spPr>
        <p:txBody>
          <a:bodyPr vert="horz" lIns="0" tIns="0" rIns="0" bIns="0" numCol="1" rtlCol="0">
            <a:noAutofit/>
          </a:bodyPr>
          <a:lst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solidFill>
                  <a:srgbClr val="5C5E5B"/>
                </a:solidFill>
              </a:rPr>
              <a:t>Being eligible for Medicare does not disqualify an individual from making regular tax year contributions to an HSA – however, actual enrollment in any part of Medicare might.</a:t>
            </a:r>
          </a:p>
          <a:p>
            <a:r>
              <a:rPr lang="en-US" sz="1800">
                <a:solidFill>
                  <a:srgbClr val="5C5E5B"/>
                </a:solidFill>
              </a:rPr>
              <a:t>If you have signed up for Social Security prior to turning 65, you will automatically be enrolled in Medicare Part A and Part B at 65.</a:t>
            </a:r>
          </a:p>
          <a:p>
            <a:r>
              <a:rPr lang="en-US" sz="1800">
                <a:solidFill>
                  <a:srgbClr val="5C5E5B"/>
                </a:solidFill>
              </a:rPr>
              <a:t>If you enroll in Medicare Part A and/or B, you can no longer contribute to an HSA. </a:t>
            </a:r>
          </a:p>
          <a:p>
            <a:pPr lvl="1"/>
            <a:r>
              <a:rPr lang="en-US" sz="1800">
                <a:solidFill>
                  <a:srgbClr val="5C5E5B"/>
                </a:solidFill>
              </a:rPr>
              <a:t>This is because to contribute pretax dollars to an HSA you cannot have any health insurance other than an HDHP.</a:t>
            </a:r>
          </a:p>
          <a:p>
            <a:pPr lvl="1"/>
            <a:r>
              <a:rPr lang="en-US" sz="1800">
                <a:solidFill>
                  <a:srgbClr val="5C5E5B"/>
                </a:solidFill>
              </a:rPr>
              <a:t>Another important point to make is that Part A coverage begins six months prior to the month an individual applies for Medicare, but no earlier than the first month the individual was eligible for Medicare.</a:t>
            </a:r>
          </a:p>
          <a:p>
            <a:r>
              <a:rPr lang="en-US" sz="1800">
                <a:solidFill>
                  <a:srgbClr val="5C5E5B"/>
                </a:solidFill>
              </a:rPr>
              <a:t>If you are still working past 65, have creditable coverage, and have not signed up for Social Security, you can forego Medicare Part A and continue to contribute to a health savings account (HSA). </a:t>
            </a:r>
            <a:endParaRPr lang="en-US" sz="2800">
              <a:solidFill>
                <a:schemeClr val="accent3"/>
              </a:solidFill>
            </a:endParaRPr>
          </a:p>
          <a:p>
            <a:pPr marL="0" indent="0">
              <a:buClr>
                <a:schemeClr val="accent3"/>
              </a:buClr>
              <a:buNone/>
            </a:pPr>
            <a:r>
              <a:rPr lang="en-US" sz="1400" b="1">
                <a:solidFill>
                  <a:schemeClr val="accent5">
                    <a:lumMod val="50000"/>
                  </a:schemeClr>
                </a:solidFill>
              </a:rPr>
              <a:t>Note: </a:t>
            </a:r>
            <a:r>
              <a:rPr lang="en-US" sz="1400">
                <a:solidFill>
                  <a:schemeClr val="accent5">
                    <a:lumMod val="50000"/>
                  </a:schemeClr>
                </a:solidFill>
              </a:rPr>
              <a:t>Be careful about your contributions in the year you leave your job and sign up for Medicare–you must prorate your HSA contributions based on the number of months before you were covered by Medicare.</a:t>
            </a:r>
            <a:endParaRPr lang="en-US" sz="1400" dirty="0">
              <a:solidFill>
                <a:schemeClr val="accent5">
                  <a:lumMod val="50000"/>
                </a:schemeClr>
              </a:solidFill>
            </a:endParaRPr>
          </a:p>
        </p:txBody>
      </p:sp>
      <p:cxnSp>
        <p:nvCxnSpPr>
          <p:cNvPr id="6" name="Straight Connector 5">
            <a:extLst>
              <a:ext uri="{FF2B5EF4-FFF2-40B4-BE49-F238E27FC236}">
                <a16:creationId xmlns:a16="http://schemas.microsoft.com/office/drawing/2014/main" id="{C069BD09-83EE-50B5-A763-75F86BAA5DB9}"/>
              </a:ext>
            </a:extLst>
          </p:cNvPr>
          <p:cNvCxnSpPr>
            <a:stCxn id="4" idx="1"/>
            <a:endCxn id="4" idx="3"/>
          </p:cNvCxnSpPr>
          <p:nvPr/>
        </p:nvCxnSpPr>
        <p:spPr>
          <a:xfrm>
            <a:off x="685800" y="1137958"/>
            <a:ext cx="10820400" cy="0"/>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951632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a:t>Special Enrollment Periods (Seps)</a:t>
            </a:r>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34</a:t>
            </a:fld>
            <a:endParaRPr lang="en-US"/>
          </a:p>
        </p:txBody>
      </p:sp>
      <p:sp>
        <p:nvSpPr>
          <p:cNvPr id="15" name="Content Placeholder 10">
            <a:extLst>
              <a:ext uri="{FF2B5EF4-FFF2-40B4-BE49-F238E27FC236}">
                <a16:creationId xmlns:a16="http://schemas.microsoft.com/office/drawing/2014/main" id="{BC5739CE-6C65-4E25-92C8-B98FABCAF945}"/>
              </a:ext>
            </a:extLst>
          </p:cNvPr>
          <p:cNvSpPr txBox="1">
            <a:spLocks/>
          </p:cNvSpPr>
          <p:nvPr/>
        </p:nvSpPr>
        <p:spPr>
          <a:xfrm>
            <a:off x="685800" y="1594877"/>
            <a:ext cx="10820400" cy="2778768"/>
          </a:xfrm>
          <a:prstGeom prst="rect">
            <a:avLst/>
          </a:prstGeom>
        </p:spPr>
        <p:txBody>
          <a:bodyPr vert="horz" lIns="0" tIns="0" rIns="0" bIns="0" numCol="1" rtlCol="0">
            <a:noAutofit/>
          </a:bodyPr>
          <a:lst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400" dirty="0">
                <a:solidFill>
                  <a:srgbClr val="5489B6"/>
                </a:solidFill>
              </a:rPr>
              <a:t>SEPs are available for a number of circumstances</a:t>
            </a:r>
          </a:p>
          <a:p>
            <a:pPr marL="0" lvl="0" indent="0">
              <a:buNone/>
            </a:pPr>
            <a:r>
              <a:rPr lang="en-US" sz="2000" dirty="0">
                <a:solidFill>
                  <a:srgbClr val="5C5E5B"/>
                </a:solidFill>
              </a:rPr>
              <a:t>If you work past 65, Part B and Part D special enrollment periods may apply when you leave. </a:t>
            </a:r>
          </a:p>
          <a:p>
            <a:pPr lvl="0"/>
            <a:r>
              <a:rPr lang="en-US" sz="2000" dirty="0">
                <a:solidFill>
                  <a:srgbClr val="5C5E5B"/>
                </a:solidFill>
              </a:rPr>
              <a:t>Loss of current coverage (employer, Medicaid)</a:t>
            </a:r>
          </a:p>
          <a:p>
            <a:pPr lvl="0"/>
            <a:r>
              <a:rPr lang="en-US" sz="2000" dirty="0">
                <a:solidFill>
                  <a:srgbClr val="5C5E5B"/>
                </a:solidFill>
              </a:rPr>
              <a:t>Availability of coverage by other means (employer, VA, PACE)</a:t>
            </a:r>
          </a:p>
          <a:p>
            <a:pPr lvl="0"/>
            <a:r>
              <a:rPr lang="en-US" sz="2000" dirty="0">
                <a:solidFill>
                  <a:srgbClr val="5C5E5B"/>
                </a:solidFill>
              </a:rPr>
              <a:t>Change in address outside of plan’s service area</a:t>
            </a:r>
          </a:p>
          <a:p>
            <a:pPr lvl="0"/>
            <a:r>
              <a:rPr lang="en-US" sz="2000" dirty="0">
                <a:solidFill>
                  <a:srgbClr val="5C5E5B"/>
                </a:solidFill>
              </a:rPr>
              <a:t>Plan changes contract with Medicare</a:t>
            </a:r>
          </a:p>
          <a:p>
            <a:pPr lvl="0"/>
            <a:r>
              <a:rPr lang="en-US" sz="2000" dirty="0">
                <a:solidFill>
                  <a:srgbClr val="5C5E5B"/>
                </a:solidFill>
              </a:rPr>
              <a:t>Mistake by Medicare or plan employees</a:t>
            </a:r>
          </a:p>
        </p:txBody>
      </p:sp>
      <p:sp>
        <p:nvSpPr>
          <p:cNvPr id="6" name="Rectangle 5">
            <a:extLst>
              <a:ext uri="{FF2B5EF4-FFF2-40B4-BE49-F238E27FC236}">
                <a16:creationId xmlns:a16="http://schemas.microsoft.com/office/drawing/2014/main" id="{AE759B5D-B288-774F-98B2-997972A0F721}"/>
              </a:ext>
            </a:extLst>
          </p:cNvPr>
          <p:cNvSpPr/>
          <p:nvPr/>
        </p:nvSpPr>
        <p:spPr>
          <a:xfrm>
            <a:off x="557213" y="6126480"/>
            <a:ext cx="11072812" cy="280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Footer Placeholder 1">
            <a:extLst>
              <a:ext uri="{FF2B5EF4-FFF2-40B4-BE49-F238E27FC236}">
                <a16:creationId xmlns:a16="http://schemas.microsoft.com/office/drawing/2014/main" id="{9DC089D0-D583-4906-87CF-28AC86FEB3CC}"/>
              </a:ext>
            </a:extLst>
          </p:cNvPr>
          <p:cNvSpPr>
            <a:spLocks noGrp="1"/>
          </p:cNvSpPr>
          <p:nvPr>
            <p:ph type="ftr" sz="quarter" idx="11"/>
          </p:nvPr>
        </p:nvSpPr>
        <p:spPr>
          <a:xfrm>
            <a:off x="557213" y="5287484"/>
            <a:ext cx="11358122" cy="1119378"/>
          </a:xfrm>
        </p:spPr>
        <p:txBody>
          <a:bodyPr/>
          <a:lstStyle/>
          <a:p>
            <a:pPr algn="l"/>
            <a:r>
              <a:rPr lang="en-US" sz="1400" b="1" dirty="0">
                <a:solidFill>
                  <a:schemeClr val="tx1"/>
                </a:solidFill>
              </a:rPr>
              <a:t>Note: </a:t>
            </a:r>
            <a:r>
              <a:rPr lang="en-US" sz="1400" dirty="0">
                <a:solidFill>
                  <a:schemeClr val="tx1"/>
                </a:solidFill>
              </a:rPr>
              <a:t>Part B special enrollment period lasts for eight months. It begins the month after employer-sponsored coverage or current employment status ends, whichever happens first.</a:t>
            </a:r>
          </a:p>
          <a:p>
            <a:pPr algn="l"/>
            <a:r>
              <a:rPr lang="en-US" sz="1400" b="1" dirty="0">
                <a:solidFill>
                  <a:schemeClr val="tx1"/>
                </a:solidFill>
              </a:rPr>
              <a:t>Note</a:t>
            </a:r>
            <a:r>
              <a:rPr lang="en-US" sz="1400" dirty="0">
                <a:solidFill>
                  <a:schemeClr val="tx1"/>
                </a:solidFill>
              </a:rPr>
              <a:t>: The Part D special enrollment period only lasts for 63 days. Other employer-related coverage, such as retiree coverage, COBRA coverage, or severance benefits, isn’t considered to be primary coverage after you turn 65.</a:t>
            </a:r>
          </a:p>
          <a:p>
            <a:endParaRPr lang="en-US" dirty="0"/>
          </a:p>
        </p:txBody>
      </p:sp>
      <p:cxnSp>
        <p:nvCxnSpPr>
          <p:cNvPr id="5" name="Straight Connector 4">
            <a:extLst>
              <a:ext uri="{FF2B5EF4-FFF2-40B4-BE49-F238E27FC236}">
                <a16:creationId xmlns:a16="http://schemas.microsoft.com/office/drawing/2014/main" id="{C95378E8-617D-D8E9-BBDF-D1F694C065DD}"/>
              </a:ext>
            </a:extLst>
          </p:cNvPr>
          <p:cNvCxnSpPr>
            <a:stCxn id="4" idx="1"/>
            <a:endCxn id="4" idx="3"/>
          </p:cNvCxnSpPr>
          <p:nvPr/>
        </p:nvCxnSpPr>
        <p:spPr>
          <a:xfrm>
            <a:off x="685800" y="1137958"/>
            <a:ext cx="10820400" cy="0"/>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254896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a:xfrm>
            <a:off x="685800" y="681038"/>
            <a:ext cx="10540218" cy="913839"/>
          </a:xfrm>
        </p:spPr>
        <p:txBody>
          <a:bodyPr/>
          <a:lstStyle/>
          <a:p>
            <a:r>
              <a:rPr lang="en-US" dirty="0"/>
              <a:t>Examples Of Medicare Enrollment Mistakes To Avoid</a:t>
            </a:r>
          </a:p>
        </p:txBody>
      </p:sp>
      <p:sp>
        <p:nvSpPr>
          <p:cNvPr id="2" name="Footer Placeholder 1">
            <a:extLst>
              <a:ext uri="{FF2B5EF4-FFF2-40B4-BE49-F238E27FC236}">
                <a16:creationId xmlns:a16="http://schemas.microsoft.com/office/drawing/2014/main" id="{9DC089D0-D583-4906-87CF-28AC86FEB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35</a:t>
            </a:fld>
            <a:endParaRPr lang="en-US"/>
          </a:p>
        </p:txBody>
      </p:sp>
      <p:sp>
        <p:nvSpPr>
          <p:cNvPr id="55" name="Rectangle 54"/>
          <p:cNvSpPr/>
          <p:nvPr/>
        </p:nvSpPr>
        <p:spPr>
          <a:xfrm>
            <a:off x="685800" y="1709025"/>
            <a:ext cx="9058859" cy="4129350"/>
          </a:xfrm>
          <a:prstGeom prst="rect">
            <a:avLst/>
          </a:prstGeom>
          <a:no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65760" tIns="76201" rIns="0" bIns="76201" numCol="1" spcCol="1270" anchor="ctr" anchorCtr="0">
            <a:noAutofit/>
          </a:bodyPr>
          <a:lstStyle/>
          <a:p>
            <a:pPr marL="457200" lvl="0" indent="-457200" defTabSz="889000">
              <a:spcBef>
                <a:spcPts val="2400"/>
              </a:spcBef>
              <a:buFont typeface="Arial" panose="020B0604020202020204" pitchFamily="34" charset="0"/>
              <a:buChar char="•"/>
            </a:pPr>
            <a:r>
              <a:rPr lang="en-US" sz="2000" dirty="0">
                <a:solidFill>
                  <a:schemeClr val="tx1"/>
                </a:solidFill>
              </a:rPr>
              <a:t>Believing Part A and Part B is enough coverage</a:t>
            </a:r>
          </a:p>
          <a:p>
            <a:pPr marL="457200" lvl="0" indent="-457200" defTabSz="889000">
              <a:spcBef>
                <a:spcPts val="2400"/>
              </a:spcBef>
              <a:buFont typeface="Arial" panose="020B0604020202020204" pitchFamily="34" charset="0"/>
              <a:buChar char="•"/>
            </a:pPr>
            <a:r>
              <a:rPr lang="en-US" sz="2000" dirty="0">
                <a:solidFill>
                  <a:schemeClr val="tx1"/>
                </a:solidFill>
              </a:rPr>
              <a:t>Not pricing out Plan D plans and independent of spouse</a:t>
            </a:r>
          </a:p>
          <a:p>
            <a:pPr marL="457200" lvl="0" indent="-457200" defTabSz="889000">
              <a:spcBef>
                <a:spcPts val="2400"/>
              </a:spcBef>
              <a:buFont typeface="Arial" panose="020B0604020202020204" pitchFamily="34" charset="0"/>
              <a:buChar char="•"/>
            </a:pPr>
            <a:r>
              <a:rPr lang="en-US" sz="2000" dirty="0">
                <a:solidFill>
                  <a:schemeClr val="tx1"/>
                </a:solidFill>
              </a:rPr>
              <a:t>Failing to reevaluate during Open Enrollment, including Part D</a:t>
            </a:r>
          </a:p>
          <a:p>
            <a:pPr marL="457200" lvl="0" indent="-457200" defTabSz="889000">
              <a:spcBef>
                <a:spcPts val="2400"/>
              </a:spcBef>
              <a:buFont typeface="Arial" panose="020B0604020202020204" pitchFamily="34" charset="0"/>
              <a:buChar char="•"/>
            </a:pPr>
            <a:r>
              <a:rPr lang="en-US" sz="2000" dirty="0">
                <a:solidFill>
                  <a:schemeClr val="tx1"/>
                </a:solidFill>
              </a:rPr>
              <a:t>Choosing traditional Medicare without signing up for a </a:t>
            </a:r>
            <a:r>
              <a:rPr lang="en-US" sz="2000" dirty="0" err="1">
                <a:solidFill>
                  <a:schemeClr val="tx1"/>
                </a:solidFill>
              </a:rPr>
              <a:t>Medigap</a:t>
            </a:r>
            <a:r>
              <a:rPr lang="en-US" sz="2000" dirty="0">
                <a:solidFill>
                  <a:schemeClr val="tx1"/>
                </a:solidFill>
              </a:rPr>
              <a:t> plan – no out-of-pocket limit</a:t>
            </a:r>
          </a:p>
          <a:p>
            <a:pPr marL="457200" lvl="0" indent="-457200" defTabSz="889000">
              <a:spcBef>
                <a:spcPts val="2400"/>
              </a:spcBef>
              <a:buFont typeface="Arial" panose="020B0604020202020204" pitchFamily="34" charset="0"/>
              <a:buChar char="•"/>
            </a:pPr>
            <a:r>
              <a:rPr lang="en-US" sz="2000" dirty="0">
                <a:solidFill>
                  <a:schemeClr val="tx1"/>
                </a:solidFill>
              </a:rPr>
              <a:t>Not comparing the costs and features of Original Medicare and MA</a:t>
            </a:r>
          </a:p>
          <a:p>
            <a:pPr marL="457200" lvl="0" indent="-457200" defTabSz="889000">
              <a:spcBef>
                <a:spcPts val="2400"/>
              </a:spcBef>
              <a:buFont typeface="Arial" panose="020B0604020202020204" pitchFamily="34" charset="0"/>
              <a:buChar char="•"/>
            </a:pPr>
            <a:r>
              <a:rPr lang="en-US" sz="2000" dirty="0">
                <a:solidFill>
                  <a:schemeClr val="tx1"/>
                </a:solidFill>
              </a:rPr>
              <a:t>Not thinking ahead to future health needs</a:t>
            </a:r>
          </a:p>
          <a:p>
            <a:pPr marL="457200" lvl="0" indent="-457200" defTabSz="889000">
              <a:spcBef>
                <a:spcPts val="2400"/>
              </a:spcBef>
              <a:buFont typeface="Arial" panose="020B0604020202020204" pitchFamily="34" charset="0"/>
              <a:buChar char="•"/>
            </a:pPr>
            <a:r>
              <a:rPr lang="en-US" sz="2000" dirty="0">
                <a:solidFill>
                  <a:schemeClr val="tx1"/>
                </a:solidFill>
              </a:rPr>
              <a:t>Not seeking expert help!</a:t>
            </a:r>
          </a:p>
        </p:txBody>
      </p:sp>
      <p:cxnSp>
        <p:nvCxnSpPr>
          <p:cNvPr id="5" name="Straight Connector 4">
            <a:extLst>
              <a:ext uri="{FF2B5EF4-FFF2-40B4-BE49-F238E27FC236}">
                <a16:creationId xmlns:a16="http://schemas.microsoft.com/office/drawing/2014/main" id="{4D7083B3-61E7-814E-5F16-B589544E8EE0}"/>
              </a:ext>
            </a:extLst>
          </p:cNvPr>
          <p:cNvCxnSpPr>
            <a:stCxn id="4" idx="1"/>
            <a:endCxn id="4" idx="3"/>
          </p:cNvCxnSpPr>
          <p:nvPr/>
        </p:nvCxnSpPr>
        <p:spPr>
          <a:xfrm>
            <a:off x="685800" y="1137958"/>
            <a:ext cx="10540218" cy="0"/>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70204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a:t>Some Medicare Enrollment Mistakes To Avoid</a:t>
            </a:r>
          </a:p>
        </p:txBody>
      </p:sp>
      <p:sp>
        <p:nvSpPr>
          <p:cNvPr id="2" name="Footer Placeholder 1">
            <a:extLst>
              <a:ext uri="{FF2B5EF4-FFF2-40B4-BE49-F238E27FC236}">
                <a16:creationId xmlns:a16="http://schemas.microsoft.com/office/drawing/2014/main" id="{9DC089D0-D583-4906-87CF-28AC86FEB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36</a:t>
            </a:fld>
            <a:endParaRPr lang="en-US"/>
          </a:p>
        </p:txBody>
      </p:sp>
      <p:sp>
        <p:nvSpPr>
          <p:cNvPr id="55" name="Rectangle 54"/>
          <p:cNvSpPr/>
          <p:nvPr/>
        </p:nvSpPr>
        <p:spPr>
          <a:xfrm>
            <a:off x="685800" y="1478637"/>
            <a:ext cx="9575800" cy="4357950"/>
          </a:xfrm>
          <a:prstGeom prst="rect">
            <a:avLst/>
          </a:prstGeom>
          <a:no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65760" tIns="76201" rIns="0" bIns="76201" numCol="1" spcCol="1270" anchor="ctr" anchorCtr="0">
            <a:noAutofit/>
          </a:bodyPr>
          <a:lstStyle/>
          <a:p>
            <a:pPr marL="457200" lvl="0" indent="-457200" defTabSz="889000">
              <a:spcBef>
                <a:spcPts val="2400"/>
              </a:spcBef>
              <a:buFont typeface="Arial" panose="020B0604020202020204" pitchFamily="34" charset="0"/>
              <a:buChar char="•"/>
            </a:pPr>
            <a:r>
              <a:rPr lang="en-US" sz="2000" dirty="0">
                <a:solidFill>
                  <a:schemeClr val="tx1"/>
                </a:solidFill>
              </a:rPr>
              <a:t>Failing to sign up for Medicare because you aren’t taking Social Security</a:t>
            </a:r>
          </a:p>
          <a:p>
            <a:pPr marL="457200" lvl="0" indent="-457200" defTabSz="889000">
              <a:spcBef>
                <a:spcPts val="2400"/>
              </a:spcBef>
              <a:buFont typeface="Arial" panose="020B0604020202020204" pitchFamily="34" charset="0"/>
              <a:buChar char="•"/>
            </a:pPr>
            <a:r>
              <a:rPr lang="en-US" sz="2000" dirty="0">
                <a:solidFill>
                  <a:schemeClr val="tx1"/>
                </a:solidFill>
              </a:rPr>
              <a:t>Signing up for Part B when you are still covered by a plan at work (creditable)</a:t>
            </a:r>
          </a:p>
          <a:p>
            <a:pPr marL="457200" lvl="0" indent="-457200" defTabSz="889000">
              <a:spcBef>
                <a:spcPts val="2400"/>
              </a:spcBef>
              <a:buFont typeface="Arial" panose="020B0604020202020204" pitchFamily="34" charset="0"/>
              <a:buChar char="•"/>
            </a:pPr>
            <a:r>
              <a:rPr lang="en-US" sz="2000" dirty="0">
                <a:solidFill>
                  <a:schemeClr val="tx1"/>
                </a:solidFill>
              </a:rPr>
              <a:t>Forgetting about the Part B and D special enrollment period</a:t>
            </a:r>
          </a:p>
          <a:p>
            <a:pPr marL="457200" lvl="0" indent="-457200" defTabSz="889000">
              <a:spcBef>
                <a:spcPts val="2400"/>
              </a:spcBef>
              <a:buFont typeface="Arial" panose="020B0604020202020204" pitchFamily="34" charset="0"/>
              <a:buChar char="•"/>
            </a:pPr>
            <a:r>
              <a:rPr lang="en-US" sz="2000" dirty="0">
                <a:solidFill>
                  <a:schemeClr val="tx1"/>
                </a:solidFill>
              </a:rPr>
              <a:t>Not signing up for Part B and D if you have retiree healthcare or COBRA coverage</a:t>
            </a:r>
          </a:p>
          <a:p>
            <a:pPr marL="457200" lvl="0" indent="-457200" defTabSz="889000">
              <a:spcBef>
                <a:spcPts val="2400"/>
              </a:spcBef>
              <a:buFont typeface="Arial" panose="020B0604020202020204" pitchFamily="34" charset="0"/>
              <a:buChar char="•"/>
            </a:pPr>
            <a:r>
              <a:rPr lang="en-US" sz="2000" dirty="0">
                <a:solidFill>
                  <a:schemeClr val="tx1"/>
                </a:solidFill>
              </a:rPr>
              <a:t>Signing up for Medicare Part A if you are still working, have creditable coverage, haven’t started Social Security, and want to contribute to an HSA </a:t>
            </a:r>
          </a:p>
          <a:p>
            <a:pPr marL="457200" lvl="0" indent="-457200" defTabSz="889000">
              <a:spcBef>
                <a:spcPts val="2400"/>
              </a:spcBef>
              <a:buFont typeface="Arial" panose="020B0604020202020204" pitchFamily="34" charset="0"/>
              <a:buChar char="•"/>
            </a:pPr>
            <a:r>
              <a:rPr lang="en-US" sz="2000" dirty="0">
                <a:solidFill>
                  <a:schemeClr val="tx1"/>
                </a:solidFill>
              </a:rPr>
              <a:t>Failing to sign up for a Medigap plan during the six-month guaranteed insurability period</a:t>
            </a:r>
          </a:p>
        </p:txBody>
      </p:sp>
      <p:cxnSp>
        <p:nvCxnSpPr>
          <p:cNvPr id="5" name="Straight Connector 4">
            <a:extLst>
              <a:ext uri="{FF2B5EF4-FFF2-40B4-BE49-F238E27FC236}">
                <a16:creationId xmlns:a16="http://schemas.microsoft.com/office/drawing/2014/main" id="{0C719512-40DF-3455-38CA-1703063DD2F5}"/>
              </a:ext>
            </a:extLst>
          </p:cNvPr>
          <p:cNvCxnSpPr>
            <a:stCxn id="4" idx="1"/>
            <a:endCxn id="4" idx="3"/>
          </p:cNvCxnSpPr>
          <p:nvPr/>
        </p:nvCxnSpPr>
        <p:spPr>
          <a:xfrm>
            <a:off x="685800" y="1137958"/>
            <a:ext cx="10820400" cy="0"/>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326462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a:t>Medicare Bankruptcy</a:t>
            </a:r>
          </a:p>
        </p:txBody>
      </p:sp>
      <p:sp>
        <p:nvSpPr>
          <p:cNvPr id="2" name="Footer Placeholder 1">
            <a:extLst>
              <a:ext uri="{FF2B5EF4-FFF2-40B4-BE49-F238E27FC236}">
                <a16:creationId xmlns:a16="http://schemas.microsoft.com/office/drawing/2014/main" id="{9DC089D0-D583-4906-87CF-28AC86FEB3CC}"/>
              </a:ext>
            </a:extLst>
          </p:cNvPr>
          <p:cNvSpPr>
            <a:spLocks noGrp="1"/>
          </p:cNvSpPr>
          <p:nvPr>
            <p:ph type="ftr" sz="quarter" idx="11"/>
          </p:nvPr>
        </p:nvSpPr>
        <p:spPr/>
        <p:txBody>
          <a:bodyPr/>
          <a:lstStyle/>
          <a:p>
            <a:r>
              <a:rPr lang="en-US" dirty="0"/>
              <a:t>2018 Medicare Trustees’ Report</a:t>
            </a:r>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37</a:t>
            </a:fld>
            <a:endParaRPr lang="en-US"/>
          </a:p>
        </p:txBody>
      </p:sp>
      <p:sp>
        <p:nvSpPr>
          <p:cNvPr id="45" name="Content Placeholder 10">
            <a:extLst>
              <a:ext uri="{FF2B5EF4-FFF2-40B4-BE49-F238E27FC236}">
                <a16:creationId xmlns:a16="http://schemas.microsoft.com/office/drawing/2014/main" id="{BC5739CE-6C65-4E25-92C8-B98FABCAF945}"/>
              </a:ext>
            </a:extLst>
          </p:cNvPr>
          <p:cNvSpPr txBox="1">
            <a:spLocks/>
          </p:cNvSpPr>
          <p:nvPr/>
        </p:nvSpPr>
        <p:spPr>
          <a:xfrm>
            <a:off x="685800" y="1844033"/>
            <a:ext cx="8536241" cy="452128"/>
          </a:xfrm>
          <a:prstGeom prst="rect">
            <a:avLst/>
          </a:prstGeom>
        </p:spPr>
        <p:txBody>
          <a:bodyPr vert="horz" lIns="0" tIns="0" rIns="0" bIns="0" numCol="1" rtlCol="0">
            <a:noAutofit/>
          </a:bodyPr>
          <a:lst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400" dirty="0">
                <a:solidFill>
                  <a:srgbClr val="5489B6"/>
                </a:solidFill>
              </a:rPr>
              <a:t>Gross Medicare spending is projected to grow sharply from:</a:t>
            </a:r>
          </a:p>
        </p:txBody>
      </p:sp>
      <p:sp>
        <p:nvSpPr>
          <p:cNvPr id="18" name="Content Placeholder 10">
            <a:extLst>
              <a:ext uri="{FF2B5EF4-FFF2-40B4-BE49-F238E27FC236}">
                <a16:creationId xmlns:a16="http://schemas.microsoft.com/office/drawing/2014/main" id="{BC5739CE-6C65-4E25-92C8-B98FABCAF945}"/>
              </a:ext>
            </a:extLst>
          </p:cNvPr>
          <p:cNvSpPr txBox="1">
            <a:spLocks/>
          </p:cNvSpPr>
          <p:nvPr/>
        </p:nvSpPr>
        <p:spPr>
          <a:xfrm>
            <a:off x="685800" y="4543311"/>
            <a:ext cx="8569960" cy="1234458"/>
          </a:xfrm>
          <a:prstGeom prst="rect">
            <a:avLst/>
          </a:prstGeom>
        </p:spPr>
        <p:txBody>
          <a:bodyPr vert="horz" lIns="0" tIns="0" rIns="0" bIns="0" numCol="1" rtlCol="0">
            <a:noAutofit/>
          </a:bodyPr>
          <a:lst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000" dirty="0">
                <a:solidFill>
                  <a:srgbClr val="5C5E5B"/>
                </a:solidFill>
              </a:rPr>
              <a:t>Growth is largely due to increase in the number of beneficiaries and per-capita healthcare costs.  </a:t>
            </a:r>
          </a:p>
          <a:p>
            <a:pPr lvl="0"/>
            <a:r>
              <a:rPr lang="en-US" sz="2000" dirty="0">
                <a:solidFill>
                  <a:srgbClr val="5C5E5B"/>
                </a:solidFill>
              </a:rPr>
              <a:t>The aging population is the primary driver of Medicare cost growth</a:t>
            </a:r>
          </a:p>
        </p:txBody>
      </p:sp>
      <p:grpSp>
        <p:nvGrpSpPr>
          <p:cNvPr id="16" name="Group 15">
            <a:extLst>
              <a:ext uri="{FF2B5EF4-FFF2-40B4-BE49-F238E27FC236}">
                <a16:creationId xmlns:a16="http://schemas.microsoft.com/office/drawing/2014/main" id="{F7308E16-D127-4911-BA97-E58DCBC7F071}"/>
              </a:ext>
            </a:extLst>
          </p:cNvPr>
          <p:cNvGrpSpPr/>
          <p:nvPr/>
        </p:nvGrpSpPr>
        <p:grpSpPr>
          <a:xfrm>
            <a:off x="1319717" y="2795258"/>
            <a:ext cx="1377126" cy="826275"/>
            <a:chOff x="3149" y="780799"/>
            <a:chExt cx="1377126" cy="826275"/>
          </a:xfrm>
        </p:grpSpPr>
        <p:sp>
          <p:nvSpPr>
            <p:cNvPr id="46" name="Rectangle: Rounded Corners 45">
              <a:extLst>
                <a:ext uri="{FF2B5EF4-FFF2-40B4-BE49-F238E27FC236}">
                  <a16:creationId xmlns:a16="http://schemas.microsoft.com/office/drawing/2014/main" id="{2E9FDE0B-4145-486A-8295-CE58F4B23E67}"/>
                </a:ext>
              </a:extLst>
            </p:cNvPr>
            <p:cNvSpPr/>
            <p:nvPr/>
          </p:nvSpPr>
          <p:spPr>
            <a:xfrm>
              <a:off x="3149" y="780799"/>
              <a:ext cx="1377126" cy="826275"/>
            </a:xfrm>
            <a:prstGeom prst="roundRect">
              <a:avLst>
                <a:gd name="adj" fmla="val 10000"/>
              </a:avLst>
            </a:prstGeom>
            <a:noFill/>
            <a:ln>
              <a:solidFill>
                <a:schemeClr val="accent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47" name="Rectangle: Rounded Corners 4">
              <a:extLst>
                <a:ext uri="{FF2B5EF4-FFF2-40B4-BE49-F238E27FC236}">
                  <a16:creationId xmlns:a16="http://schemas.microsoft.com/office/drawing/2014/main" id="{B6FE00B7-57AC-43EB-95B9-0F322001EEA0}"/>
                </a:ext>
              </a:extLst>
            </p:cNvPr>
            <p:cNvSpPr txBox="1"/>
            <p:nvPr/>
          </p:nvSpPr>
          <p:spPr>
            <a:xfrm>
              <a:off x="27350" y="805000"/>
              <a:ext cx="1328724" cy="7778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tx1"/>
                  </a:solidFill>
                </a:rPr>
                <a:t>3.7% in 2017</a:t>
              </a:r>
              <a:endParaRPr lang="en-US" sz="2800" b="0" kern="1200" dirty="0">
                <a:solidFill>
                  <a:schemeClr val="tx1"/>
                </a:solidFill>
              </a:endParaRPr>
            </a:p>
          </p:txBody>
        </p:sp>
      </p:grpSp>
      <p:grpSp>
        <p:nvGrpSpPr>
          <p:cNvPr id="17" name="Group 16">
            <a:extLst>
              <a:ext uri="{FF2B5EF4-FFF2-40B4-BE49-F238E27FC236}">
                <a16:creationId xmlns:a16="http://schemas.microsoft.com/office/drawing/2014/main" id="{48923194-AED0-49CF-A04E-953B65AE8655}"/>
              </a:ext>
            </a:extLst>
          </p:cNvPr>
          <p:cNvGrpSpPr/>
          <p:nvPr/>
        </p:nvGrpSpPr>
        <p:grpSpPr>
          <a:xfrm>
            <a:off x="2834556" y="3037632"/>
            <a:ext cx="291950" cy="341527"/>
            <a:chOff x="1517988" y="1023173"/>
            <a:chExt cx="291950" cy="341527"/>
          </a:xfrm>
        </p:grpSpPr>
        <p:sp>
          <p:nvSpPr>
            <p:cNvPr id="43" name="Arrow: Right 42">
              <a:extLst>
                <a:ext uri="{FF2B5EF4-FFF2-40B4-BE49-F238E27FC236}">
                  <a16:creationId xmlns:a16="http://schemas.microsoft.com/office/drawing/2014/main" id="{0615E5E1-F6B4-4DBF-97DF-6B792B8E54B4}"/>
                </a:ext>
              </a:extLst>
            </p:cNvPr>
            <p:cNvSpPr/>
            <p:nvPr/>
          </p:nvSpPr>
          <p:spPr>
            <a:xfrm>
              <a:off x="1517988" y="1023173"/>
              <a:ext cx="291950" cy="34152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44" name="Arrow: Right 6">
              <a:extLst>
                <a:ext uri="{FF2B5EF4-FFF2-40B4-BE49-F238E27FC236}">
                  <a16:creationId xmlns:a16="http://schemas.microsoft.com/office/drawing/2014/main" id="{06835E40-177E-41ED-BE2A-DC4DA1703209}"/>
                </a:ext>
              </a:extLst>
            </p:cNvPr>
            <p:cNvSpPr txBox="1"/>
            <p:nvPr/>
          </p:nvSpPr>
          <p:spPr>
            <a:xfrm>
              <a:off x="1517988" y="1091478"/>
              <a:ext cx="204365" cy="2049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p:txBody>
        </p:sp>
      </p:grpSp>
      <p:grpSp>
        <p:nvGrpSpPr>
          <p:cNvPr id="19" name="Group 18">
            <a:extLst>
              <a:ext uri="{FF2B5EF4-FFF2-40B4-BE49-F238E27FC236}">
                <a16:creationId xmlns:a16="http://schemas.microsoft.com/office/drawing/2014/main" id="{3A142081-C7E6-4A49-917F-9276FC295C5D}"/>
              </a:ext>
            </a:extLst>
          </p:cNvPr>
          <p:cNvGrpSpPr/>
          <p:nvPr/>
        </p:nvGrpSpPr>
        <p:grpSpPr>
          <a:xfrm>
            <a:off x="3247694" y="2795258"/>
            <a:ext cx="1377126" cy="826275"/>
            <a:chOff x="1931126" y="780799"/>
            <a:chExt cx="1377126" cy="826275"/>
          </a:xfrm>
        </p:grpSpPr>
        <p:sp>
          <p:nvSpPr>
            <p:cNvPr id="41" name="Rectangle: Rounded Corners 40">
              <a:extLst>
                <a:ext uri="{FF2B5EF4-FFF2-40B4-BE49-F238E27FC236}">
                  <a16:creationId xmlns:a16="http://schemas.microsoft.com/office/drawing/2014/main" id="{EAB7DDCC-ED46-496A-88C7-44A05FB03626}"/>
                </a:ext>
              </a:extLst>
            </p:cNvPr>
            <p:cNvSpPr/>
            <p:nvPr/>
          </p:nvSpPr>
          <p:spPr>
            <a:xfrm>
              <a:off x="1931126" y="780799"/>
              <a:ext cx="1377126" cy="826275"/>
            </a:xfrm>
            <a:prstGeom prst="roundRect">
              <a:avLst>
                <a:gd name="adj" fmla="val 10000"/>
              </a:avLst>
            </a:prstGeom>
            <a:no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42" name="Rectangle: Rounded Corners 8">
              <a:extLst>
                <a:ext uri="{FF2B5EF4-FFF2-40B4-BE49-F238E27FC236}">
                  <a16:creationId xmlns:a16="http://schemas.microsoft.com/office/drawing/2014/main" id="{CD124328-D86B-44FD-900C-A4C506819CE4}"/>
                </a:ext>
              </a:extLst>
            </p:cNvPr>
            <p:cNvSpPr txBox="1"/>
            <p:nvPr/>
          </p:nvSpPr>
          <p:spPr>
            <a:xfrm>
              <a:off x="1955327" y="805000"/>
              <a:ext cx="1328724" cy="7778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accent2"/>
                  </a:solidFill>
                </a:rPr>
                <a:t>4.7% in 2027</a:t>
              </a:r>
            </a:p>
          </p:txBody>
        </p:sp>
      </p:grpSp>
      <p:grpSp>
        <p:nvGrpSpPr>
          <p:cNvPr id="20" name="Group 19">
            <a:extLst>
              <a:ext uri="{FF2B5EF4-FFF2-40B4-BE49-F238E27FC236}">
                <a16:creationId xmlns:a16="http://schemas.microsoft.com/office/drawing/2014/main" id="{AEF10489-BBA2-422C-B2DC-32C02CE89532}"/>
              </a:ext>
            </a:extLst>
          </p:cNvPr>
          <p:cNvGrpSpPr/>
          <p:nvPr/>
        </p:nvGrpSpPr>
        <p:grpSpPr>
          <a:xfrm>
            <a:off x="4762533" y="3037632"/>
            <a:ext cx="291950" cy="341527"/>
            <a:chOff x="3445965" y="1023173"/>
            <a:chExt cx="291950" cy="341527"/>
          </a:xfrm>
        </p:grpSpPr>
        <p:sp>
          <p:nvSpPr>
            <p:cNvPr id="35" name="Arrow: Right 34">
              <a:extLst>
                <a:ext uri="{FF2B5EF4-FFF2-40B4-BE49-F238E27FC236}">
                  <a16:creationId xmlns:a16="http://schemas.microsoft.com/office/drawing/2014/main" id="{78983111-71CA-469B-B083-036BD775B24E}"/>
                </a:ext>
              </a:extLst>
            </p:cNvPr>
            <p:cNvSpPr/>
            <p:nvPr/>
          </p:nvSpPr>
          <p:spPr>
            <a:xfrm>
              <a:off x="3445965" y="1023173"/>
              <a:ext cx="291950" cy="34152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38" name="Arrow: Right 10">
              <a:extLst>
                <a:ext uri="{FF2B5EF4-FFF2-40B4-BE49-F238E27FC236}">
                  <a16:creationId xmlns:a16="http://schemas.microsoft.com/office/drawing/2014/main" id="{96F137B1-CB44-4636-835D-FF8D41BA3AC2}"/>
                </a:ext>
              </a:extLst>
            </p:cNvPr>
            <p:cNvSpPr txBox="1"/>
            <p:nvPr/>
          </p:nvSpPr>
          <p:spPr>
            <a:xfrm>
              <a:off x="3445965" y="1091478"/>
              <a:ext cx="204365" cy="2049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p:txBody>
        </p:sp>
      </p:grpSp>
      <p:grpSp>
        <p:nvGrpSpPr>
          <p:cNvPr id="21" name="Group 20">
            <a:extLst>
              <a:ext uri="{FF2B5EF4-FFF2-40B4-BE49-F238E27FC236}">
                <a16:creationId xmlns:a16="http://schemas.microsoft.com/office/drawing/2014/main" id="{367B765B-4078-4EFA-A592-980875D7712C}"/>
              </a:ext>
            </a:extLst>
          </p:cNvPr>
          <p:cNvGrpSpPr/>
          <p:nvPr/>
        </p:nvGrpSpPr>
        <p:grpSpPr>
          <a:xfrm>
            <a:off x="5175671" y="2795258"/>
            <a:ext cx="1377126" cy="826275"/>
            <a:chOff x="3859103" y="780799"/>
            <a:chExt cx="1377126" cy="826275"/>
          </a:xfrm>
        </p:grpSpPr>
        <p:sp>
          <p:nvSpPr>
            <p:cNvPr id="31" name="Rectangle: Rounded Corners 30">
              <a:extLst>
                <a:ext uri="{FF2B5EF4-FFF2-40B4-BE49-F238E27FC236}">
                  <a16:creationId xmlns:a16="http://schemas.microsoft.com/office/drawing/2014/main" id="{D356DE9F-FDD5-4CD5-A1D5-BF6FF01058CD}"/>
                </a:ext>
              </a:extLst>
            </p:cNvPr>
            <p:cNvSpPr/>
            <p:nvPr/>
          </p:nvSpPr>
          <p:spPr>
            <a:xfrm>
              <a:off x="3859103" y="780799"/>
              <a:ext cx="1377126" cy="826275"/>
            </a:xfrm>
            <a:prstGeom prst="roundRect">
              <a:avLst>
                <a:gd name="adj" fmla="val 10000"/>
              </a:avLst>
            </a:prstGeom>
            <a:noFill/>
            <a:ln>
              <a:solidFill>
                <a:schemeClr val="accent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2" name="Rectangle: Rounded Corners 12">
              <a:extLst>
                <a:ext uri="{FF2B5EF4-FFF2-40B4-BE49-F238E27FC236}">
                  <a16:creationId xmlns:a16="http://schemas.microsoft.com/office/drawing/2014/main" id="{D169176E-D62C-4A52-AC28-8781FB6B259B}"/>
                </a:ext>
              </a:extLst>
            </p:cNvPr>
            <p:cNvSpPr txBox="1"/>
            <p:nvPr/>
          </p:nvSpPr>
          <p:spPr>
            <a:xfrm>
              <a:off x="3883304" y="805000"/>
              <a:ext cx="1328724" cy="7778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accent1">
                      <a:lumMod val="50000"/>
                      <a:lumOff val="50000"/>
                    </a:schemeClr>
                  </a:solidFill>
                </a:rPr>
                <a:t>5.9% in 2040</a:t>
              </a:r>
            </a:p>
          </p:txBody>
        </p:sp>
      </p:grpSp>
      <p:grpSp>
        <p:nvGrpSpPr>
          <p:cNvPr id="23" name="Group 22">
            <a:extLst>
              <a:ext uri="{FF2B5EF4-FFF2-40B4-BE49-F238E27FC236}">
                <a16:creationId xmlns:a16="http://schemas.microsoft.com/office/drawing/2014/main" id="{28497761-3393-44EB-A8EF-8700B0A88971}"/>
              </a:ext>
            </a:extLst>
          </p:cNvPr>
          <p:cNvGrpSpPr/>
          <p:nvPr/>
        </p:nvGrpSpPr>
        <p:grpSpPr>
          <a:xfrm>
            <a:off x="6690510" y="3037632"/>
            <a:ext cx="291950" cy="341527"/>
            <a:chOff x="5373942" y="1023173"/>
            <a:chExt cx="291950" cy="341527"/>
          </a:xfrm>
        </p:grpSpPr>
        <p:sp>
          <p:nvSpPr>
            <p:cNvPr id="29" name="Arrow: Right 28">
              <a:extLst>
                <a:ext uri="{FF2B5EF4-FFF2-40B4-BE49-F238E27FC236}">
                  <a16:creationId xmlns:a16="http://schemas.microsoft.com/office/drawing/2014/main" id="{8900F74B-01A7-45E6-8440-4A3E91A42CFF}"/>
                </a:ext>
              </a:extLst>
            </p:cNvPr>
            <p:cNvSpPr/>
            <p:nvPr/>
          </p:nvSpPr>
          <p:spPr>
            <a:xfrm>
              <a:off x="5373942" y="1023173"/>
              <a:ext cx="291950" cy="34152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30" name="Arrow: Right 14">
              <a:extLst>
                <a:ext uri="{FF2B5EF4-FFF2-40B4-BE49-F238E27FC236}">
                  <a16:creationId xmlns:a16="http://schemas.microsoft.com/office/drawing/2014/main" id="{F1DE3B3F-E000-49F2-BBEE-735EC4E6C926}"/>
                </a:ext>
              </a:extLst>
            </p:cNvPr>
            <p:cNvSpPr txBox="1"/>
            <p:nvPr/>
          </p:nvSpPr>
          <p:spPr>
            <a:xfrm>
              <a:off x="5373942" y="1091478"/>
              <a:ext cx="204365" cy="2049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p:txBody>
        </p:sp>
      </p:grpSp>
      <p:grpSp>
        <p:nvGrpSpPr>
          <p:cNvPr id="24" name="Group 23">
            <a:extLst>
              <a:ext uri="{FF2B5EF4-FFF2-40B4-BE49-F238E27FC236}">
                <a16:creationId xmlns:a16="http://schemas.microsoft.com/office/drawing/2014/main" id="{543871C9-0471-4C52-87B3-D22BA6B94AF7}"/>
              </a:ext>
            </a:extLst>
          </p:cNvPr>
          <p:cNvGrpSpPr/>
          <p:nvPr/>
        </p:nvGrpSpPr>
        <p:grpSpPr>
          <a:xfrm>
            <a:off x="7103648" y="2795258"/>
            <a:ext cx="1377126" cy="826275"/>
            <a:chOff x="5787080" y="780799"/>
            <a:chExt cx="1377126" cy="826275"/>
          </a:xfrm>
        </p:grpSpPr>
        <p:sp>
          <p:nvSpPr>
            <p:cNvPr id="25" name="Rectangle: Rounded Corners 24">
              <a:extLst>
                <a:ext uri="{FF2B5EF4-FFF2-40B4-BE49-F238E27FC236}">
                  <a16:creationId xmlns:a16="http://schemas.microsoft.com/office/drawing/2014/main" id="{4C0DB210-C210-4BA7-9856-E3A051A8D1D0}"/>
                </a:ext>
              </a:extLst>
            </p:cNvPr>
            <p:cNvSpPr/>
            <p:nvPr/>
          </p:nvSpPr>
          <p:spPr>
            <a:xfrm>
              <a:off x="5787080" y="780799"/>
              <a:ext cx="1377126" cy="826275"/>
            </a:xfrm>
            <a:prstGeom prst="roundRect">
              <a:avLst>
                <a:gd name="adj" fmla="val 10000"/>
              </a:avLst>
            </a:prstGeom>
            <a:noFill/>
            <a:ln>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8" name="Rectangle: Rounded Corners 16">
              <a:extLst>
                <a:ext uri="{FF2B5EF4-FFF2-40B4-BE49-F238E27FC236}">
                  <a16:creationId xmlns:a16="http://schemas.microsoft.com/office/drawing/2014/main" id="{9101A3B1-6592-43C2-8FFD-E88AB3BCB2C4}"/>
                </a:ext>
              </a:extLst>
            </p:cNvPr>
            <p:cNvSpPr txBox="1"/>
            <p:nvPr/>
          </p:nvSpPr>
          <p:spPr>
            <a:xfrm>
              <a:off x="5811281" y="805000"/>
              <a:ext cx="1328724" cy="7778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accent3">
                      <a:lumMod val="50000"/>
                    </a:schemeClr>
                  </a:solidFill>
                </a:rPr>
                <a:t>6.2% in 2090</a:t>
              </a:r>
            </a:p>
          </p:txBody>
        </p:sp>
      </p:grpSp>
      <p:cxnSp>
        <p:nvCxnSpPr>
          <p:cNvPr id="5" name="Straight Connector 4">
            <a:extLst>
              <a:ext uri="{FF2B5EF4-FFF2-40B4-BE49-F238E27FC236}">
                <a16:creationId xmlns:a16="http://schemas.microsoft.com/office/drawing/2014/main" id="{2C2DC1D8-FA74-BC41-E254-8F7E7833A1C8}"/>
              </a:ext>
            </a:extLst>
          </p:cNvPr>
          <p:cNvCxnSpPr>
            <a:stCxn id="4" idx="1"/>
            <a:endCxn id="4" idx="3"/>
          </p:cNvCxnSpPr>
          <p:nvPr/>
        </p:nvCxnSpPr>
        <p:spPr>
          <a:xfrm>
            <a:off x="685800" y="1137958"/>
            <a:ext cx="10820400" cy="0"/>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0255024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a:t>Medicare Bankruptcy</a:t>
            </a:r>
          </a:p>
        </p:txBody>
      </p:sp>
      <p:sp>
        <p:nvSpPr>
          <p:cNvPr id="2" name="Footer Placeholder 1">
            <a:extLst>
              <a:ext uri="{FF2B5EF4-FFF2-40B4-BE49-F238E27FC236}">
                <a16:creationId xmlns:a16="http://schemas.microsoft.com/office/drawing/2014/main" id="{9DC089D0-D583-4906-87CF-28AC86FEB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38</a:t>
            </a:fld>
            <a:endParaRPr lang="en-US"/>
          </a:p>
        </p:txBody>
      </p:sp>
      <p:sp>
        <p:nvSpPr>
          <p:cNvPr id="45" name="Content Placeholder 10">
            <a:extLst>
              <a:ext uri="{FF2B5EF4-FFF2-40B4-BE49-F238E27FC236}">
                <a16:creationId xmlns:a16="http://schemas.microsoft.com/office/drawing/2014/main" id="{BC5739CE-6C65-4E25-92C8-B98FABCAF945}"/>
              </a:ext>
            </a:extLst>
          </p:cNvPr>
          <p:cNvSpPr txBox="1">
            <a:spLocks/>
          </p:cNvSpPr>
          <p:nvPr/>
        </p:nvSpPr>
        <p:spPr>
          <a:xfrm>
            <a:off x="1641402" y="1844032"/>
            <a:ext cx="8074098" cy="3663525"/>
          </a:xfrm>
          <a:prstGeom prst="rect">
            <a:avLst/>
          </a:prstGeom>
        </p:spPr>
        <p:txBody>
          <a:bodyPr vert="horz" lIns="0" tIns="0" rIns="0" bIns="0" numCol="1" rtlCol="0">
            <a:noAutofit/>
          </a:bodyPr>
          <a:lst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000" dirty="0">
                <a:solidFill>
                  <a:srgbClr val="5C5E5B"/>
                </a:solidFill>
              </a:rPr>
              <a:t>Medicare hospital insurance trust fund to be depleted by 2036</a:t>
            </a:r>
          </a:p>
          <a:p>
            <a:pPr lvl="0"/>
            <a:r>
              <a:rPr lang="en-US" sz="2000" dirty="0">
                <a:solidFill>
                  <a:srgbClr val="5C5E5B"/>
                </a:solidFill>
              </a:rPr>
              <a:t>Part A is the only component of Medicare that is prepaid – through the 2.9% payroll tax</a:t>
            </a:r>
          </a:p>
          <a:p>
            <a:pPr lvl="0"/>
            <a:r>
              <a:rPr lang="en-US" sz="2000" dirty="0">
                <a:solidFill>
                  <a:srgbClr val="5C5E5B"/>
                </a:solidFill>
              </a:rPr>
              <a:t>Immediate 11% cut – remaining 88% covered by payroll taxes</a:t>
            </a:r>
          </a:p>
          <a:p>
            <a:pPr lvl="0"/>
            <a:r>
              <a:rPr lang="en-US" sz="2000" dirty="0">
                <a:solidFill>
                  <a:srgbClr val="5C5E5B"/>
                </a:solidFill>
              </a:rPr>
              <a:t>Part B and Part D covered 20-25% by premiums and 75-80% from general revenue </a:t>
            </a:r>
          </a:p>
          <a:p>
            <a:pPr lvl="0"/>
            <a:endParaRPr lang="en-US" sz="2000" dirty="0">
              <a:solidFill>
                <a:srgbClr val="5C5E5B"/>
              </a:solidFill>
            </a:endParaRPr>
          </a:p>
        </p:txBody>
      </p:sp>
      <p:sp>
        <p:nvSpPr>
          <p:cNvPr id="27" name="Freeform: Shape 2223">
            <a:extLst>
              <a:ext uri="{FF2B5EF4-FFF2-40B4-BE49-F238E27FC236}">
                <a16:creationId xmlns:a16="http://schemas.microsoft.com/office/drawing/2014/main" id="{95A81963-DE07-4F59-81EC-09B42DC4DED9}"/>
              </a:ext>
            </a:extLst>
          </p:cNvPr>
          <p:cNvSpPr/>
          <p:nvPr/>
        </p:nvSpPr>
        <p:spPr>
          <a:xfrm>
            <a:off x="685800" y="1619973"/>
            <a:ext cx="788932" cy="666811"/>
          </a:xfrm>
          <a:custGeom>
            <a:avLst/>
            <a:gdLst>
              <a:gd name="connsiteX0" fmla="*/ 340601 w 454044"/>
              <a:gd name="connsiteY0" fmla="*/ 383762 h 383762"/>
              <a:gd name="connsiteX1" fmla="*/ 245160 w 454044"/>
              <a:gd name="connsiteY1" fmla="*/ 383762 h 383762"/>
              <a:gd name="connsiteX2" fmla="*/ 228301 w 454044"/>
              <a:gd name="connsiteY2" fmla="*/ 345758 h 383762"/>
              <a:gd name="connsiteX3" fmla="*/ 175056 w 454044"/>
              <a:gd name="connsiteY3" fmla="*/ 345948 h 383762"/>
              <a:gd name="connsiteX4" fmla="*/ 158292 w 454044"/>
              <a:gd name="connsiteY4" fmla="*/ 383667 h 383762"/>
              <a:gd name="connsiteX5" fmla="*/ 62757 w 454044"/>
              <a:gd name="connsiteY5" fmla="*/ 383667 h 383762"/>
              <a:gd name="connsiteX6" fmla="*/ 74853 w 454044"/>
              <a:gd name="connsiteY6" fmla="*/ 311468 h 383762"/>
              <a:gd name="connsiteX7" fmla="*/ 749 w 454044"/>
              <a:gd name="connsiteY7" fmla="*/ 192691 h 383762"/>
              <a:gd name="connsiteX8" fmla="*/ 844 w 454044"/>
              <a:gd name="connsiteY8" fmla="*/ 179261 h 383762"/>
              <a:gd name="connsiteX9" fmla="*/ 141624 w 454044"/>
              <a:gd name="connsiteY9" fmla="*/ 31718 h 383762"/>
              <a:gd name="connsiteX10" fmla="*/ 157912 w 454044"/>
              <a:gd name="connsiteY10" fmla="*/ 28480 h 383762"/>
              <a:gd name="connsiteX11" fmla="*/ 169627 w 454044"/>
              <a:gd name="connsiteY11" fmla="*/ 26670 h 383762"/>
              <a:gd name="connsiteX12" fmla="*/ 174676 w 454044"/>
              <a:gd name="connsiteY12" fmla="*/ 26003 h 383762"/>
              <a:gd name="connsiteX13" fmla="*/ 220109 w 454044"/>
              <a:gd name="connsiteY13" fmla="*/ 117729 h 383762"/>
              <a:gd name="connsiteX14" fmla="*/ 119145 w 454044"/>
              <a:gd name="connsiteY14" fmla="*/ 172974 h 383762"/>
              <a:gd name="connsiteX15" fmla="*/ 179438 w 454044"/>
              <a:gd name="connsiteY15" fmla="*/ 224123 h 383762"/>
              <a:gd name="connsiteX16" fmla="*/ 149244 w 454044"/>
              <a:gd name="connsiteY16" fmla="*/ 169354 h 383762"/>
              <a:gd name="connsiteX17" fmla="*/ 252209 w 454044"/>
              <a:gd name="connsiteY17" fmla="*/ 120396 h 383762"/>
              <a:gd name="connsiteX18" fmla="*/ 212490 w 454044"/>
              <a:gd name="connsiteY18" fmla="*/ 24479 h 383762"/>
              <a:gd name="connsiteX19" fmla="*/ 224206 w 454044"/>
              <a:gd name="connsiteY19" fmla="*/ 25527 h 383762"/>
              <a:gd name="connsiteX20" fmla="*/ 237160 w 454044"/>
              <a:gd name="connsiteY20" fmla="*/ 27051 h 383762"/>
              <a:gd name="connsiteX21" fmla="*/ 262877 w 454044"/>
              <a:gd name="connsiteY21" fmla="*/ 32861 h 383762"/>
              <a:gd name="connsiteX22" fmla="*/ 275450 w 454044"/>
              <a:gd name="connsiteY22" fmla="*/ 36576 h 383762"/>
              <a:gd name="connsiteX23" fmla="*/ 335362 w 454044"/>
              <a:gd name="connsiteY23" fmla="*/ 4096 h 383762"/>
              <a:gd name="connsiteX24" fmla="*/ 351269 w 454044"/>
              <a:gd name="connsiteY24" fmla="*/ 0 h 383762"/>
              <a:gd name="connsiteX25" fmla="*/ 351269 w 454044"/>
              <a:gd name="connsiteY25" fmla="*/ 80391 h 383762"/>
              <a:gd name="connsiteX26" fmla="*/ 387750 w 454044"/>
              <a:gd name="connsiteY26" fmla="*/ 130016 h 383762"/>
              <a:gd name="connsiteX27" fmla="*/ 423659 w 454044"/>
              <a:gd name="connsiteY27" fmla="*/ 130016 h 383762"/>
              <a:gd name="connsiteX28" fmla="*/ 454044 w 454044"/>
              <a:gd name="connsiteY28" fmla="*/ 160401 h 383762"/>
              <a:gd name="connsiteX29" fmla="*/ 454044 w 454044"/>
              <a:gd name="connsiteY29" fmla="*/ 215837 h 383762"/>
              <a:gd name="connsiteX30" fmla="*/ 423659 w 454044"/>
              <a:gd name="connsiteY30" fmla="*/ 246221 h 383762"/>
              <a:gd name="connsiteX31" fmla="*/ 385845 w 454044"/>
              <a:gd name="connsiteY31" fmla="*/ 246221 h 383762"/>
              <a:gd name="connsiteX32" fmla="*/ 328790 w 454044"/>
              <a:gd name="connsiteY32" fmla="*/ 309658 h 383762"/>
              <a:gd name="connsiteX33" fmla="*/ 340601 w 454044"/>
              <a:gd name="connsiteY33" fmla="*/ 383762 h 383762"/>
              <a:gd name="connsiteX34" fmla="*/ 254400 w 454044"/>
              <a:gd name="connsiteY34" fmla="*/ 369475 h 383762"/>
              <a:gd name="connsiteX35" fmla="*/ 323742 w 454044"/>
              <a:gd name="connsiteY35" fmla="*/ 369475 h 383762"/>
              <a:gd name="connsiteX36" fmla="*/ 312883 w 454044"/>
              <a:gd name="connsiteY36" fmla="*/ 302800 h 383762"/>
              <a:gd name="connsiteX37" fmla="*/ 316788 w 454044"/>
              <a:gd name="connsiteY37" fmla="*/ 300228 h 383762"/>
              <a:gd name="connsiteX38" fmla="*/ 374510 w 454044"/>
              <a:gd name="connsiteY38" fmla="*/ 236029 h 383762"/>
              <a:gd name="connsiteX39" fmla="*/ 376415 w 454044"/>
              <a:gd name="connsiteY39" fmla="*/ 231838 h 383762"/>
              <a:gd name="connsiteX40" fmla="*/ 423373 w 454044"/>
              <a:gd name="connsiteY40" fmla="*/ 231838 h 383762"/>
              <a:gd name="connsiteX41" fmla="*/ 439471 w 454044"/>
              <a:gd name="connsiteY41" fmla="*/ 215741 h 383762"/>
              <a:gd name="connsiteX42" fmla="*/ 439471 w 454044"/>
              <a:gd name="connsiteY42" fmla="*/ 160306 h 383762"/>
              <a:gd name="connsiteX43" fmla="*/ 423373 w 454044"/>
              <a:gd name="connsiteY43" fmla="*/ 144209 h 383762"/>
              <a:gd name="connsiteX44" fmla="*/ 378130 w 454044"/>
              <a:gd name="connsiteY44" fmla="*/ 144209 h 383762"/>
              <a:gd name="connsiteX45" fmla="*/ 376320 w 454044"/>
              <a:gd name="connsiteY45" fmla="*/ 139827 h 383762"/>
              <a:gd name="connsiteX46" fmla="*/ 339172 w 454044"/>
              <a:gd name="connsiteY46" fmla="*/ 88773 h 383762"/>
              <a:gd name="connsiteX47" fmla="*/ 336791 w 454044"/>
              <a:gd name="connsiteY47" fmla="*/ 86678 h 383762"/>
              <a:gd name="connsiteX48" fmla="*/ 336791 w 454044"/>
              <a:gd name="connsiteY48" fmla="*/ 18383 h 383762"/>
              <a:gd name="connsiteX49" fmla="*/ 282689 w 454044"/>
              <a:gd name="connsiteY49" fmla="*/ 49530 h 383762"/>
              <a:gd name="connsiteX50" fmla="*/ 279546 w 454044"/>
              <a:gd name="connsiteY50" fmla="*/ 53054 h 383762"/>
              <a:gd name="connsiteX51" fmla="*/ 275069 w 454044"/>
              <a:gd name="connsiteY51" fmla="*/ 51435 h 383762"/>
              <a:gd name="connsiteX52" fmla="*/ 258591 w 454044"/>
              <a:gd name="connsiteY52" fmla="*/ 46387 h 383762"/>
              <a:gd name="connsiteX53" fmla="*/ 234969 w 454044"/>
              <a:gd name="connsiteY53" fmla="*/ 41053 h 383762"/>
              <a:gd name="connsiteX54" fmla="*/ 234778 w 454044"/>
              <a:gd name="connsiteY54" fmla="*/ 41053 h 383762"/>
              <a:gd name="connsiteX55" fmla="*/ 270592 w 454044"/>
              <a:gd name="connsiteY55" fmla="*/ 127445 h 383762"/>
              <a:gd name="connsiteX56" fmla="*/ 169056 w 454044"/>
              <a:gd name="connsiteY56" fmla="*/ 175736 h 383762"/>
              <a:gd name="connsiteX57" fmla="*/ 229540 w 454044"/>
              <a:gd name="connsiteY57" fmla="*/ 285369 h 383762"/>
              <a:gd name="connsiteX58" fmla="*/ 94094 w 454044"/>
              <a:gd name="connsiteY58" fmla="*/ 170307 h 383762"/>
              <a:gd name="connsiteX59" fmla="*/ 201250 w 454044"/>
              <a:gd name="connsiteY59" fmla="*/ 111728 h 383762"/>
              <a:gd name="connsiteX60" fmla="*/ 166484 w 454044"/>
              <a:gd name="connsiteY60" fmla="*/ 41529 h 383762"/>
              <a:gd name="connsiteX61" fmla="*/ 160388 w 454044"/>
              <a:gd name="connsiteY61" fmla="*/ 42482 h 383762"/>
              <a:gd name="connsiteX62" fmla="*/ 145053 w 454044"/>
              <a:gd name="connsiteY62" fmla="*/ 45529 h 383762"/>
              <a:gd name="connsiteX63" fmla="*/ 15227 w 454044"/>
              <a:gd name="connsiteY63" fmla="*/ 180404 h 383762"/>
              <a:gd name="connsiteX64" fmla="*/ 15037 w 454044"/>
              <a:gd name="connsiteY64" fmla="*/ 181546 h 383762"/>
              <a:gd name="connsiteX65" fmla="*/ 14941 w 454044"/>
              <a:gd name="connsiteY65" fmla="*/ 186214 h 383762"/>
              <a:gd name="connsiteX66" fmla="*/ 15132 w 454044"/>
              <a:gd name="connsiteY66" fmla="*/ 190786 h 383762"/>
              <a:gd name="connsiteX67" fmla="*/ 86569 w 454044"/>
              <a:gd name="connsiteY67" fmla="*/ 301752 h 383762"/>
              <a:gd name="connsiteX68" fmla="*/ 90665 w 454044"/>
              <a:gd name="connsiteY68" fmla="*/ 304324 h 383762"/>
              <a:gd name="connsiteX69" fmla="*/ 79806 w 454044"/>
              <a:gd name="connsiteY69" fmla="*/ 369284 h 383762"/>
              <a:gd name="connsiteX70" fmla="*/ 149149 w 454044"/>
              <a:gd name="connsiteY70" fmla="*/ 369284 h 383762"/>
              <a:gd name="connsiteX71" fmla="*/ 166389 w 454044"/>
              <a:gd name="connsiteY71" fmla="*/ 330422 h 383762"/>
              <a:gd name="connsiteX72" fmla="*/ 171628 w 454044"/>
              <a:gd name="connsiteY72" fmla="*/ 331089 h 383762"/>
              <a:gd name="connsiteX73" fmla="*/ 231826 w 454044"/>
              <a:gd name="connsiteY73" fmla="*/ 330803 h 383762"/>
              <a:gd name="connsiteX74" fmla="*/ 237160 w 454044"/>
              <a:gd name="connsiteY74" fmla="*/ 330041 h 383762"/>
              <a:gd name="connsiteX75" fmla="*/ 254400 w 454044"/>
              <a:gd name="connsiteY75" fmla="*/ 369475 h 38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54044" h="383762">
                <a:moveTo>
                  <a:pt x="340601" y="383762"/>
                </a:moveTo>
                <a:lnTo>
                  <a:pt x="245160" y="383762"/>
                </a:lnTo>
                <a:lnTo>
                  <a:pt x="228301" y="345758"/>
                </a:lnTo>
                <a:cubicBezTo>
                  <a:pt x="210299" y="347853"/>
                  <a:pt x="193154" y="347948"/>
                  <a:pt x="175056" y="345948"/>
                </a:cubicBezTo>
                <a:lnTo>
                  <a:pt x="158292" y="383667"/>
                </a:lnTo>
                <a:lnTo>
                  <a:pt x="62757" y="383667"/>
                </a:lnTo>
                <a:lnTo>
                  <a:pt x="74853" y="311468"/>
                </a:lnTo>
                <a:cubicBezTo>
                  <a:pt x="29896" y="282226"/>
                  <a:pt x="3035" y="239268"/>
                  <a:pt x="749" y="192691"/>
                </a:cubicBezTo>
                <a:cubicBezTo>
                  <a:pt x="-680" y="188214"/>
                  <a:pt x="273" y="182213"/>
                  <a:pt x="844" y="179261"/>
                </a:cubicBezTo>
                <a:cubicBezTo>
                  <a:pt x="4273" y="110966"/>
                  <a:pt x="60756" y="51721"/>
                  <a:pt x="141624" y="31718"/>
                </a:cubicBezTo>
                <a:cubicBezTo>
                  <a:pt x="147244" y="30385"/>
                  <a:pt x="152673" y="29337"/>
                  <a:pt x="157912" y="28480"/>
                </a:cubicBezTo>
                <a:cubicBezTo>
                  <a:pt x="161912" y="27813"/>
                  <a:pt x="165817" y="27146"/>
                  <a:pt x="169627" y="26670"/>
                </a:cubicBezTo>
                <a:lnTo>
                  <a:pt x="174676" y="26003"/>
                </a:lnTo>
                <a:lnTo>
                  <a:pt x="220109" y="117729"/>
                </a:lnTo>
                <a:lnTo>
                  <a:pt x="119145" y="172974"/>
                </a:lnTo>
                <a:lnTo>
                  <a:pt x="179438" y="224123"/>
                </a:lnTo>
                <a:lnTo>
                  <a:pt x="149244" y="169354"/>
                </a:lnTo>
                <a:lnTo>
                  <a:pt x="252209" y="120396"/>
                </a:lnTo>
                <a:lnTo>
                  <a:pt x="212490" y="24479"/>
                </a:lnTo>
                <a:lnTo>
                  <a:pt x="224206" y="25527"/>
                </a:lnTo>
                <a:cubicBezTo>
                  <a:pt x="228873" y="25908"/>
                  <a:pt x="233254" y="26479"/>
                  <a:pt x="237160" y="27051"/>
                </a:cubicBezTo>
                <a:cubicBezTo>
                  <a:pt x="253257" y="29432"/>
                  <a:pt x="262496" y="32766"/>
                  <a:pt x="262877" y="32861"/>
                </a:cubicBezTo>
                <a:cubicBezTo>
                  <a:pt x="266687" y="33814"/>
                  <a:pt x="270973" y="35147"/>
                  <a:pt x="275450" y="36576"/>
                </a:cubicBezTo>
                <a:cubicBezTo>
                  <a:pt x="297548" y="14573"/>
                  <a:pt x="331362" y="5144"/>
                  <a:pt x="335362" y="4096"/>
                </a:cubicBezTo>
                <a:lnTo>
                  <a:pt x="351269" y="0"/>
                </a:lnTo>
                <a:lnTo>
                  <a:pt x="351269" y="80391"/>
                </a:lnTo>
                <a:cubicBezTo>
                  <a:pt x="366985" y="94964"/>
                  <a:pt x="379463" y="112014"/>
                  <a:pt x="387750" y="130016"/>
                </a:cubicBezTo>
                <a:lnTo>
                  <a:pt x="423659" y="130016"/>
                </a:lnTo>
                <a:cubicBezTo>
                  <a:pt x="440423" y="130016"/>
                  <a:pt x="454044" y="143637"/>
                  <a:pt x="454044" y="160401"/>
                </a:cubicBezTo>
                <a:lnTo>
                  <a:pt x="454044" y="215837"/>
                </a:lnTo>
                <a:cubicBezTo>
                  <a:pt x="454044" y="232601"/>
                  <a:pt x="440423" y="246221"/>
                  <a:pt x="423659" y="246221"/>
                </a:cubicBezTo>
                <a:lnTo>
                  <a:pt x="385845" y="246221"/>
                </a:lnTo>
                <a:cubicBezTo>
                  <a:pt x="373558" y="270796"/>
                  <a:pt x="354032" y="292608"/>
                  <a:pt x="328790" y="309658"/>
                </a:cubicBezTo>
                <a:lnTo>
                  <a:pt x="340601" y="383762"/>
                </a:lnTo>
                <a:close/>
                <a:moveTo>
                  <a:pt x="254400" y="369475"/>
                </a:moveTo>
                <a:lnTo>
                  <a:pt x="323742" y="369475"/>
                </a:lnTo>
                <a:lnTo>
                  <a:pt x="312883" y="302800"/>
                </a:lnTo>
                <a:lnTo>
                  <a:pt x="316788" y="300228"/>
                </a:lnTo>
                <a:cubicBezTo>
                  <a:pt x="343078" y="283369"/>
                  <a:pt x="362984" y="261176"/>
                  <a:pt x="374510" y="236029"/>
                </a:cubicBezTo>
                <a:lnTo>
                  <a:pt x="376415" y="231838"/>
                </a:lnTo>
                <a:lnTo>
                  <a:pt x="423373" y="231838"/>
                </a:lnTo>
                <a:cubicBezTo>
                  <a:pt x="432231" y="231838"/>
                  <a:pt x="439471" y="224600"/>
                  <a:pt x="439471" y="215741"/>
                </a:cubicBezTo>
                <a:lnTo>
                  <a:pt x="439471" y="160306"/>
                </a:lnTo>
                <a:cubicBezTo>
                  <a:pt x="439471" y="151447"/>
                  <a:pt x="432231" y="144209"/>
                  <a:pt x="423373" y="144209"/>
                </a:cubicBezTo>
                <a:lnTo>
                  <a:pt x="378130" y="144209"/>
                </a:lnTo>
                <a:lnTo>
                  <a:pt x="376320" y="139827"/>
                </a:lnTo>
                <a:cubicBezTo>
                  <a:pt x="368509" y="121253"/>
                  <a:pt x="355651" y="103632"/>
                  <a:pt x="339172" y="88773"/>
                </a:cubicBezTo>
                <a:lnTo>
                  <a:pt x="336791" y="86678"/>
                </a:lnTo>
                <a:lnTo>
                  <a:pt x="336791" y="18383"/>
                </a:lnTo>
                <a:cubicBezTo>
                  <a:pt x="328409" y="20860"/>
                  <a:pt x="299834" y="30289"/>
                  <a:pt x="282689" y="49530"/>
                </a:cubicBezTo>
                <a:lnTo>
                  <a:pt x="279546" y="53054"/>
                </a:lnTo>
                <a:lnTo>
                  <a:pt x="275069" y="51435"/>
                </a:lnTo>
                <a:cubicBezTo>
                  <a:pt x="269450" y="49530"/>
                  <a:pt x="263925" y="47816"/>
                  <a:pt x="258591" y="46387"/>
                </a:cubicBezTo>
                <a:cubicBezTo>
                  <a:pt x="257924" y="46196"/>
                  <a:pt x="249542" y="43244"/>
                  <a:pt x="234969" y="41053"/>
                </a:cubicBezTo>
                <a:cubicBezTo>
                  <a:pt x="234874" y="41053"/>
                  <a:pt x="234778" y="41053"/>
                  <a:pt x="234778" y="41053"/>
                </a:cubicBezTo>
                <a:lnTo>
                  <a:pt x="270592" y="127445"/>
                </a:lnTo>
                <a:lnTo>
                  <a:pt x="169056" y="175736"/>
                </a:lnTo>
                <a:lnTo>
                  <a:pt x="229540" y="285369"/>
                </a:lnTo>
                <a:lnTo>
                  <a:pt x="94094" y="170307"/>
                </a:lnTo>
                <a:lnTo>
                  <a:pt x="201250" y="111728"/>
                </a:lnTo>
                <a:lnTo>
                  <a:pt x="166484" y="41529"/>
                </a:lnTo>
                <a:cubicBezTo>
                  <a:pt x="164484" y="41815"/>
                  <a:pt x="162483" y="42196"/>
                  <a:pt x="160388" y="42482"/>
                </a:cubicBezTo>
                <a:cubicBezTo>
                  <a:pt x="155435" y="43339"/>
                  <a:pt x="150292" y="44291"/>
                  <a:pt x="145053" y="45529"/>
                </a:cubicBezTo>
                <a:cubicBezTo>
                  <a:pt x="70281" y="64008"/>
                  <a:pt x="18085" y="118205"/>
                  <a:pt x="15227" y="180404"/>
                </a:cubicBezTo>
                <a:lnTo>
                  <a:pt x="15037" y="181546"/>
                </a:lnTo>
                <a:cubicBezTo>
                  <a:pt x="14941" y="182118"/>
                  <a:pt x="14941" y="184213"/>
                  <a:pt x="14941" y="186214"/>
                </a:cubicBezTo>
                <a:lnTo>
                  <a:pt x="15132" y="190786"/>
                </a:lnTo>
                <a:cubicBezTo>
                  <a:pt x="16942" y="234410"/>
                  <a:pt x="42945" y="274892"/>
                  <a:pt x="86569" y="301752"/>
                </a:cubicBezTo>
                <a:lnTo>
                  <a:pt x="90665" y="304324"/>
                </a:lnTo>
                <a:lnTo>
                  <a:pt x="79806" y="369284"/>
                </a:lnTo>
                <a:lnTo>
                  <a:pt x="149149" y="369284"/>
                </a:lnTo>
                <a:lnTo>
                  <a:pt x="166389" y="330422"/>
                </a:lnTo>
                <a:lnTo>
                  <a:pt x="171628" y="331089"/>
                </a:lnTo>
                <a:cubicBezTo>
                  <a:pt x="192201" y="333756"/>
                  <a:pt x="211347" y="333661"/>
                  <a:pt x="231826" y="330803"/>
                </a:cubicBezTo>
                <a:lnTo>
                  <a:pt x="237160" y="330041"/>
                </a:lnTo>
                <a:lnTo>
                  <a:pt x="254400" y="369475"/>
                </a:lnTo>
                <a:close/>
              </a:path>
            </a:pathLst>
          </a:custGeom>
          <a:solidFill>
            <a:schemeClr val="accent1"/>
          </a:solidFill>
          <a:ln w="9525" cap="flat">
            <a:noFill/>
            <a:prstDash val="solid"/>
            <a:miter/>
          </a:ln>
        </p:spPr>
        <p:txBody>
          <a:bodyPr rtlCol="0" anchor="ctr"/>
          <a:lstStyle/>
          <a:p>
            <a:endParaRPr lang="en-US"/>
          </a:p>
        </p:txBody>
      </p:sp>
      <p:cxnSp>
        <p:nvCxnSpPr>
          <p:cNvPr id="5" name="Straight Connector 4">
            <a:extLst>
              <a:ext uri="{FF2B5EF4-FFF2-40B4-BE49-F238E27FC236}">
                <a16:creationId xmlns:a16="http://schemas.microsoft.com/office/drawing/2014/main" id="{FFA1FF08-C6C1-DCC0-7EA8-036F13E9B92D}"/>
              </a:ext>
            </a:extLst>
          </p:cNvPr>
          <p:cNvCxnSpPr>
            <a:stCxn id="4" idx="1"/>
            <a:endCxn id="4" idx="3"/>
          </p:cNvCxnSpPr>
          <p:nvPr/>
        </p:nvCxnSpPr>
        <p:spPr>
          <a:xfrm>
            <a:off x="685800" y="1137958"/>
            <a:ext cx="10820400" cy="0"/>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0927152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a:t>What Can You Control?</a:t>
            </a:r>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39</a:t>
            </a:fld>
            <a:endParaRPr lang="en-US"/>
          </a:p>
        </p:txBody>
      </p:sp>
      <p:sp>
        <p:nvSpPr>
          <p:cNvPr id="26" name="Content Placeholder 9">
            <a:extLst>
              <a:ext uri="{FF2B5EF4-FFF2-40B4-BE49-F238E27FC236}">
                <a16:creationId xmlns:a16="http://schemas.microsoft.com/office/drawing/2014/main" id="{C722D84A-730B-664E-80C6-D38E03874E03}"/>
              </a:ext>
            </a:extLst>
          </p:cNvPr>
          <p:cNvSpPr txBox="1">
            <a:spLocks/>
          </p:cNvSpPr>
          <p:nvPr/>
        </p:nvSpPr>
        <p:spPr bwMode="auto">
          <a:xfrm>
            <a:off x="1168497" y="2171118"/>
            <a:ext cx="6894126" cy="43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128588" indent="-128588" algn="l" defTabSz="342900" rtl="0" eaLnBrk="1" fontAlgn="base" hangingPunct="1">
              <a:spcBef>
                <a:spcPct val="20000"/>
              </a:spcBef>
              <a:spcAft>
                <a:spcPct val="0"/>
              </a:spcAft>
              <a:buSzPct val="40000"/>
              <a:buFont typeface="Wingdings" pitchFamily="2" charset="2"/>
              <a:buChar char="§"/>
              <a:defRPr sz="1350" kern="1200">
                <a:solidFill>
                  <a:schemeClr val="accent3"/>
                </a:solidFill>
                <a:latin typeface="Arial"/>
                <a:ea typeface="ＭＳ Ｐゴシック" charset="-128"/>
                <a:cs typeface="Arial"/>
              </a:defRPr>
            </a:lvl1pPr>
            <a:lvl2pPr marL="426244" indent="-126206" algn="l" defTabSz="342900" rtl="0" eaLnBrk="1" fontAlgn="base" hangingPunct="1">
              <a:spcBef>
                <a:spcPct val="20000"/>
              </a:spcBef>
              <a:spcAft>
                <a:spcPct val="0"/>
              </a:spcAft>
              <a:buSzPct val="65000"/>
              <a:buFont typeface="Lucida Grande" charset="0"/>
              <a:buChar char="-"/>
              <a:defRPr sz="1350" kern="1200">
                <a:solidFill>
                  <a:schemeClr val="accent3"/>
                </a:solidFill>
                <a:latin typeface="Arial"/>
                <a:ea typeface="ＭＳ Ｐゴシック" charset="-128"/>
                <a:cs typeface="Arial"/>
              </a:defRPr>
            </a:lvl2pPr>
            <a:lvl3pPr marL="772716" indent="-133350" algn="l" defTabSz="342900" rtl="0" eaLnBrk="1" fontAlgn="base" hangingPunct="1">
              <a:spcBef>
                <a:spcPct val="20000"/>
              </a:spcBef>
              <a:spcAft>
                <a:spcPct val="0"/>
              </a:spcAft>
              <a:buSzPct val="65000"/>
              <a:buFont typeface="Lucida Grande" charset="0"/>
              <a:buChar char="-"/>
              <a:defRPr sz="1350" kern="1200">
                <a:solidFill>
                  <a:schemeClr val="accent3"/>
                </a:solidFill>
                <a:latin typeface="Arial"/>
                <a:ea typeface="ＭＳ Ｐゴシック" charset="-128"/>
                <a:cs typeface="Arial"/>
              </a:defRPr>
            </a:lvl3pPr>
            <a:lvl4pPr marL="1158479" indent="-129779" algn="l" defTabSz="342900" rtl="0" eaLnBrk="1" fontAlgn="base" hangingPunct="1">
              <a:spcBef>
                <a:spcPct val="20000"/>
              </a:spcBef>
              <a:spcAft>
                <a:spcPct val="0"/>
              </a:spcAft>
              <a:buSzPct val="65000"/>
              <a:buFont typeface="Arial"/>
              <a:buChar char="–"/>
              <a:defRPr sz="1350" kern="1200">
                <a:solidFill>
                  <a:schemeClr val="accent3"/>
                </a:solidFill>
                <a:latin typeface="Arial"/>
                <a:ea typeface="ＭＳ Ｐゴシック" charset="-128"/>
                <a:cs typeface="Arial"/>
              </a:defRPr>
            </a:lvl4pPr>
            <a:lvl5pPr marL="1498997" indent="-127397" algn="l" defTabSz="342900" rtl="0" eaLnBrk="1" fontAlgn="base" hangingPunct="1">
              <a:spcBef>
                <a:spcPct val="20000"/>
              </a:spcBef>
              <a:spcAft>
                <a:spcPct val="0"/>
              </a:spcAft>
              <a:buSzPct val="65000"/>
              <a:buFont typeface="Lucida Grande"/>
              <a:buChar char="-"/>
              <a:defRPr sz="1350" kern="1200">
                <a:solidFill>
                  <a:schemeClr val="accent3"/>
                </a:solidFill>
                <a:latin typeface="Arial"/>
                <a:ea typeface="ＭＳ Ｐゴシック" charset="-128"/>
                <a:cs typeface="Arial"/>
              </a:defRPr>
            </a:lvl5pPr>
            <a:lvl6pPr marL="1885950" indent="-171450" algn="l" defTabSz="342900" rtl="0" eaLnBrk="1" latinLnBrk="0" hangingPunct="1">
              <a:spcBef>
                <a:spcPct val="20000"/>
              </a:spcBef>
              <a:buFont typeface="Arial"/>
              <a:buChar char="•"/>
              <a:defRPr sz="135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35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35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350" kern="1200">
                <a:solidFill>
                  <a:schemeClr val="tx1"/>
                </a:solidFill>
                <a:latin typeface="+mn-lt"/>
                <a:ea typeface="+mn-ea"/>
                <a:cs typeface="+mn-cs"/>
              </a:defRPr>
            </a:lvl9pPr>
          </a:lstStyle>
          <a:p>
            <a:pPr marL="0" marR="0" lvl="0" indent="0" algn="l" defTabSz="342900" rtl="0" eaLnBrk="1" fontAlgn="base" latinLnBrk="0" hangingPunct="1">
              <a:lnSpc>
                <a:spcPct val="100000"/>
              </a:lnSpc>
              <a:spcBef>
                <a:spcPts val="0"/>
              </a:spcBef>
              <a:spcAft>
                <a:spcPts val="375"/>
              </a:spcAft>
              <a:buClrTx/>
              <a:buSzPct val="40000"/>
              <a:buFont typeface="Wingdings" pitchFamily="2" charset="2"/>
              <a:buNone/>
              <a:tabLst/>
              <a:defRPr/>
            </a:pPr>
            <a:r>
              <a:rPr kumimoji="0" lang="en-US" sz="2400" b="0" i="0" u="none" strike="noStrike" kern="1200" cap="none" spc="0" normalizeH="0" baseline="0" noProof="0" dirty="0">
                <a:ln>
                  <a:noFill/>
                </a:ln>
                <a:solidFill>
                  <a:schemeClr val="tx1"/>
                </a:solidFill>
                <a:effectLst/>
                <a:uLnTx/>
                <a:uFillTx/>
                <a:latin typeface="Arial"/>
                <a:ea typeface="ＭＳ Ｐゴシック" charset="-128"/>
                <a:cs typeface="Arial"/>
              </a:rPr>
              <a:t>Choose the right “path” for them – use </a:t>
            </a:r>
            <a:r>
              <a:rPr kumimoji="0" lang="en-US" sz="2400" b="0" i="0" u="none" strike="noStrike" kern="1200" cap="none" spc="0" normalizeH="0" baseline="0" noProof="0" dirty="0" err="1">
                <a:ln>
                  <a:noFill/>
                </a:ln>
                <a:solidFill>
                  <a:schemeClr val="tx1"/>
                </a:solidFill>
                <a:effectLst/>
                <a:uLnTx/>
                <a:uFillTx/>
                <a:latin typeface="Arial"/>
                <a:ea typeface="ＭＳ Ｐゴシック" charset="-128"/>
                <a:cs typeface="Arial"/>
              </a:rPr>
              <a:t>ClearMatch</a:t>
            </a:r>
            <a:r>
              <a:rPr kumimoji="0" lang="en-US" sz="2400" b="0" i="0" u="none" strike="noStrike" kern="1200" cap="none" spc="0" normalizeH="0" baseline="0" noProof="0" dirty="0">
                <a:ln>
                  <a:noFill/>
                </a:ln>
                <a:solidFill>
                  <a:schemeClr val="tx1"/>
                </a:solidFill>
                <a:effectLst/>
                <a:uLnTx/>
                <a:uFillTx/>
                <a:latin typeface="Arial"/>
                <a:ea typeface="ＭＳ Ｐゴシック" charset="-128"/>
                <a:cs typeface="Arial"/>
              </a:rPr>
              <a:t>!</a:t>
            </a:r>
          </a:p>
        </p:txBody>
      </p:sp>
      <p:sp>
        <p:nvSpPr>
          <p:cNvPr id="28" name="Content Placeholder 9">
            <a:extLst>
              <a:ext uri="{FF2B5EF4-FFF2-40B4-BE49-F238E27FC236}">
                <a16:creationId xmlns:a16="http://schemas.microsoft.com/office/drawing/2014/main" id="{C6B89712-31D2-8E48-93A0-7558CEFCD5D4}"/>
              </a:ext>
            </a:extLst>
          </p:cNvPr>
          <p:cNvSpPr txBox="1">
            <a:spLocks/>
          </p:cNvSpPr>
          <p:nvPr/>
        </p:nvSpPr>
        <p:spPr bwMode="auto">
          <a:xfrm>
            <a:off x="685800" y="2124192"/>
            <a:ext cx="965396" cy="447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128588" indent="-128588" algn="l" defTabSz="342900" rtl="0" eaLnBrk="1" fontAlgn="base" hangingPunct="1">
              <a:spcBef>
                <a:spcPct val="20000"/>
              </a:spcBef>
              <a:spcAft>
                <a:spcPct val="0"/>
              </a:spcAft>
              <a:buSzPct val="40000"/>
              <a:buFont typeface="Wingdings" pitchFamily="2" charset="2"/>
              <a:buChar char="§"/>
              <a:defRPr sz="1350" kern="1200">
                <a:solidFill>
                  <a:schemeClr val="accent3"/>
                </a:solidFill>
                <a:latin typeface="Arial"/>
                <a:ea typeface="ＭＳ Ｐゴシック" charset="-128"/>
                <a:cs typeface="Arial"/>
              </a:defRPr>
            </a:lvl1pPr>
            <a:lvl2pPr marL="426244" indent="-126206" algn="l" defTabSz="342900" rtl="0" eaLnBrk="1" fontAlgn="base" hangingPunct="1">
              <a:spcBef>
                <a:spcPct val="20000"/>
              </a:spcBef>
              <a:spcAft>
                <a:spcPct val="0"/>
              </a:spcAft>
              <a:buSzPct val="65000"/>
              <a:buFont typeface="Lucida Grande" charset="0"/>
              <a:buChar char="-"/>
              <a:defRPr sz="1350" kern="1200">
                <a:solidFill>
                  <a:schemeClr val="accent3"/>
                </a:solidFill>
                <a:latin typeface="Arial"/>
                <a:ea typeface="ＭＳ Ｐゴシック" charset="-128"/>
                <a:cs typeface="Arial"/>
              </a:defRPr>
            </a:lvl2pPr>
            <a:lvl3pPr marL="772716" indent="-133350" algn="l" defTabSz="342900" rtl="0" eaLnBrk="1" fontAlgn="base" hangingPunct="1">
              <a:spcBef>
                <a:spcPct val="20000"/>
              </a:spcBef>
              <a:spcAft>
                <a:spcPct val="0"/>
              </a:spcAft>
              <a:buSzPct val="65000"/>
              <a:buFont typeface="Lucida Grande" charset="0"/>
              <a:buChar char="-"/>
              <a:defRPr sz="1350" kern="1200">
                <a:solidFill>
                  <a:schemeClr val="accent3"/>
                </a:solidFill>
                <a:latin typeface="Arial"/>
                <a:ea typeface="ＭＳ Ｐゴシック" charset="-128"/>
                <a:cs typeface="Arial"/>
              </a:defRPr>
            </a:lvl3pPr>
            <a:lvl4pPr marL="1158479" indent="-129779" algn="l" defTabSz="342900" rtl="0" eaLnBrk="1" fontAlgn="base" hangingPunct="1">
              <a:spcBef>
                <a:spcPct val="20000"/>
              </a:spcBef>
              <a:spcAft>
                <a:spcPct val="0"/>
              </a:spcAft>
              <a:buSzPct val="65000"/>
              <a:buFont typeface="Arial"/>
              <a:buChar char="–"/>
              <a:defRPr sz="1350" kern="1200">
                <a:solidFill>
                  <a:schemeClr val="accent3"/>
                </a:solidFill>
                <a:latin typeface="Arial"/>
                <a:ea typeface="ＭＳ Ｐゴシック" charset="-128"/>
                <a:cs typeface="Arial"/>
              </a:defRPr>
            </a:lvl4pPr>
            <a:lvl5pPr marL="1498997" indent="-127397" algn="l" defTabSz="342900" rtl="0" eaLnBrk="1" fontAlgn="base" hangingPunct="1">
              <a:spcBef>
                <a:spcPct val="20000"/>
              </a:spcBef>
              <a:spcAft>
                <a:spcPct val="0"/>
              </a:spcAft>
              <a:buSzPct val="65000"/>
              <a:buFont typeface="Lucida Grande"/>
              <a:buChar char="-"/>
              <a:defRPr sz="1350" kern="1200">
                <a:solidFill>
                  <a:schemeClr val="accent3"/>
                </a:solidFill>
                <a:latin typeface="Arial"/>
                <a:ea typeface="ＭＳ Ｐゴシック" charset="-128"/>
                <a:cs typeface="Arial"/>
              </a:defRPr>
            </a:lvl5pPr>
            <a:lvl6pPr marL="1885950" indent="-171450" algn="l" defTabSz="342900" rtl="0" eaLnBrk="1" latinLnBrk="0" hangingPunct="1">
              <a:spcBef>
                <a:spcPct val="20000"/>
              </a:spcBef>
              <a:buFont typeface="Arial"/>
              <a:buChar char="•"/>
              <a:defRPr sz="135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35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35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350" kern="1200">
                <a:solidFill>
                  <a:schemeClr val="tx1"/>
                </a:solidFill>
                <a:latin typeface="+mn-lt"/>
                <a:ea typeface="+mn-ea"/>
                <a:cs typeface="+mn-cs"/>
              </a:defRPr>
            </a:lvl9pPr>
          </a:lstStyle>
          <a:p>
            <a:pPr marL="0" marR="0" lvl="0" indent="0" algn="l" defTabSz="342900" rtl="0" eaLnBrk="1" fontAlgn="base" latinLnBrk="0" hangingPunct="1">
              <a:lnSpc>
                <a:spcPct val="110000"/>
              </a:lnSpc>
              <a:spcBef>
                <a:spcPts val="0"/>
              </a:spcBef>
              <a:spcAft>
                <a:spcPts val="375"/>
              </a:spcAft>
              <a:buClrTx/>
              <a:buSzPct val="40000"/>
              <a:buFont typeface="Wingdings" pitchFamily="2" charset="2"/>
              <a:buNone/>
              <a:tabLst/>
              <a:defRPr/>
            </a:pPr>
            <a:r>
              <a:rPr kumimoji="0" lang="en-US" sz="4000" b="1" i="0" u="none" strike="noStrike" kern="1200" cap="none" spc="0" normalizeH="0" baseline="0" noProof="0" dirty="0">
                <a:ln>
                  <a:noFill/>
                </a:ln>
                <a:solidFill>
                  <a:schemeClr val="accent1"/>
                </a:solidFill>
                <a:effectLst/>
                <a:uLnTx/>
                <a:uFillTx/>
                <a:latin typeface="Arial"/>
                <a:ea typeface="ＭＳ Ｐゴシック" charset="-128"/>
                <a:cs typeface="Arial"/>
              </a:rPr>
              <a:t>1</a:t>
            </a:r>
          </a:p>
        </p:txBody>
      </p:sp>
      <p:sp>
        <p:nvSpPr>
          <p:cNvPr id="30" name="Content Placeholder 9">
            <a:extLst>
              <a:ext uri="{FF2B5EF4-FFF2-40B4-BE49-F238E27FC236}">
                <a16:creationId xmlns:a16="http://schemas.microsoft.com/office/drawing/2014/main" id="{C722D84A-730B-664E-80C6-D38E03874E03}"/>
              </a:ext>
            </a:extLst>
          </p:cNvPr>
          <p:cNvSpPr txBox="1">
            <a:spLocks/>
          </p:cNvSpPr>
          <p:nvPr/>
        </p:nvSpPr>
        <p:spPr bwMode="auto">
          <a:xfrm>
            <a:off x="1168498" y="3311107"/>
            <a:ext cx="5963822" cy="43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128588" indent="-128588" algn="l" defTabSz="342900" rtl="0" eaLnBrk="1" fontAlgn="base" hangingPunct="1">
              <a:spcBef>
                <a:spcPct val="20000"/>
              </a:spcBef>
              <a:spcAft>
                <a:spcPct val="0"/>
              </a:spcAft>
              <a:buSzPct val="40000"/>
              <a:buFont typeface="Wingdings" pitchFamily="2" charset="2"/>
              <a:buChar char="§"/>
              <a:defRPr sz="1350" kern="1200">
                <a:solidFill>
                  <a:schemeClr val="accent3"/>
                </a:solidFill>
                <a:latin typeface="Arial"/>
                <a:ea typeface="ＭＳ Ｐゴシック" charset="-128"/>
                <a:cs typeface="Arial"/>
              </a:defRPr>
            </a:lvl1pPr>
            <a:lvl2pPr marL="426244" indent="-126206" algn="l" defTabSz="342900" rtl="0" eaLnBrk="1" fontAlgn="base" hangingPunct="1">
              <a:spcBef>
                <a:spcPct val="20000"/>
              </a:spcBef>
              <a:spcAft>
                <a:spcPct val="0"/>
              </a:spcAft>
              <a:buSzPct val="65000"/>
              <a:buFont typeface="Lucida Grande" charset="0"/>
              <a:buChar char="-"/>
              <a:defRPr sz="1350" kern="1200">
                <a:solidFill>
                  <a:schemeClr val="accent3"/>
                </a:solidFill>
                <a:latin typeface="Arial"/>
                <a:ea typeface="ＭＳ Ｐゴシック" charset="-128"/>
                <a:cs typeface="Arial"/>
              </a:defRPr>
            </a:lvl2pPr>
            <a:lvl3pPr marL="772716" indent="-133350" algn="l" defTabSz="342900" rtl="0" eaLnBrk="1" fontAlgn="base" hangingPunct="1">
              <a:spcBef>
                <a:spcPct val="20000"/>
              </a:spcBef>
              <a:spcAft>
                <a:spcPct val="0"/>
              </a:spcAft>
              <a:buSzPct val="65000"/>
              <a:buFont typeface="Lucida Grande" charset="0"/>
              <a:buChar char="-"/>
              <a:defRPr sz="1350" kern="1200">
                <a:solidFill>
                  <a:schemeClr val="accent3"/>
                </a:solidFill>
                <a:latin typeface="Arial"/>
                <a:ea typeface="ＭＳ Ｐゴシック" charset="-128"/>
                <a:cs typeface="Arial"/>
              </a:defRPr>
            </a:lvl3pPr>
            <a:lvl4pPr marL="1158479" indent="-129779" algn="l" defTabSz="342900" rtl="0" eaLnBrk="1" fontAlgn="base" hangingPunct="1">
              <a:spcBef>
                <a:spcPct val="20000"/>
              </a:spcBef>
              <a:spcAft>
                <a:spcPct val="0"/>
              </a:spcAft>
              <a:buSzPct val="65000"/>
              <a:buFont typeface="Arial"/>
              <a:buChar char="–"/>
              <a:defRPr sz="1350" kern="1200">
                <a:solidFill>
                  <a:schemeClr val="accent3"/>
                </a:solidFill>
                <a:latin typeface="Arial"/>
                <a:ea typeface="ＭＳ Ｐゴシック" charset="-128"/>
                <a:cs typeface="Arial"/>
              </a:defRPr>
            </a:lvl4pPr>
            <a:lvl5pPr marL="1498997" indent="-127397" algn="l" defTabSz="342900" rtl="0" eaLnBrk="1" fontAlgn="base" hangingPunct="1">
              <a:spcBef>
                <a:spcPct val="20000"/>
              </a:spcBef>
              <a:spcAft>
                <a:spcPct val="0"/>
              </a:spcAft>
              <a:buSzPct val="65000"/>
              <a:buFont typeface="Lucida Grande"/>
              <a:buChar char="-"/>
              <a:defRPr sz="1350" kern="1200">
                <a:solidFill>
                  <a:schemeClr val="accent3"/>
                </a:solidFill>
                <a:latin typeface="Arial"/>
                <a:ea typeface="ＭＳ Ｐゴシック" charset="-128"/>
                <a:cs typeface="Arial"/>
              </a:defRPr>
            </a:lvl5pPr>
            <a:lvl6pPr marL="1885950" indent="-171450" algn="l" defTabSz="342900" rtl="0" eaLnBrk="1" latinLnBrk="0" hangingPunct="1">
              <a:spcBef>
                <a:spcPct val="20000"/>
              </a:spcBef>
              <a:buFont typeface="Arial"/>
              <a:buChar char="•"/>
              <a:defRPr sz="135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35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35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350" kern="1200">
                <a:solidFill>
                  <a:schemeClr val="tx1"/>
                </a:solidFill>
                <a:latin typeface="+mn-lt"/>
                <a:ea typeface="+mn-ea"/>
                <a:cs typeface="+mn-cs"/>
              </a:defRPr>
            </a:lvl9pPr>
          </a:lstStyle>
          <a:p>
            <a:pPr marL="0" lvl="0" indent="0">
              <a:spcBef>
                <a:spcPts val="0"/>
              </a:spcBef>
              <a:spcAft>
                <a:spcPts val="375"/>
              </a:spcAft>
              <a:buNone/>
              <a:defRPr/>
            </a:pPr>
            <a:r>
              <a:rPr lang="en-US" sz="2400" dirty="0">
                <a:solidFill>
                  <a:schemeClr val="tx1"/>
                </a:solidFill>
              </a:rPr>
              <a:t>Don’t set it and forget it – use </a:t>
            </a:r>
            <a:r>
              <a:rPr lang="en-US" sz="2400" dirty="0" err="1">
                <a:solidFill>
                  <a:schemeClr val="tx1"/>
                </a:solidFill>
              </a:rPr>
              <a:t>ClearMatch</a:t>
            </a:r>
            <a:r>
              <a:rPr lang="en-US" sz="2400" dirty="0">
                <a:solidFill>
                  <a:schemeClr val="tx1"/>
                </a:solidFill>
              </a:rPr>
              <a:t>!</a:t>
            </a:r>
          </a:p>
        </p:txBody>
      </p:sp>
      <p:sp>
        <p:nvSpPr>
          <p:cNvPr id="31" name="Content Placeholder 9">
            <a:extLst>
              <a:ext uri="{FF2B5EF4-FFF2-40B4-BE49-F238E27FC236}">
                <a16:creationId xmlns:a16="http://schemas.microsoft.com/office/drawing/2014/main" id="{C6B89712-31D2-8E48-93A0-7558CEFCD5D4}"/>
              </a:ext>
            </a:extLst>
          </p:cNvPr>
          <p:cNvSpPr txBox="1">
            <a:spLocks/>
          </p:cNvSpPr>
          <p:nvPr/>
        </p:nvSpPr>
        <p:spPr bwMode="auto">
          <a:xfrm>
            <a:off x="685800" y="3300556"/>
            <a:ext cx="965396" cy="447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128588" indent="-128588" algn="l" defTabSz="342900" rtl="0" eaLnBrk="1" fontAlgn="base" hangingPunct="1">
              <a:spcBef>
                <a:spcPct val="20000"/>
              </a:spcBef>
              <a:spcAft>
                <a:spcPct val="0"/>
              </a:spcAft>
              <a:buSzPct val="40000"/>
              <a:buFont typeface="Wingdings" pitchFamily="2" charset="2"/>
              <a:buChar char="§"/>
              <a:defRPr sz="1350" kern="1200">
                <a:solidFill>
                  <a:schemeClr val="accent3"/>
                </a:solidFill>
                <a:latin typeface="Arial"/>
                <a:ea typeface="ＭＳ Ｐゴシック" charset="-128"/>
                <a:cs typeface="Arial"/>
              </a:defRPr>
            </a:lvl1pPr>
            <a:lvl2pPr marL="426244" indent="-126206" algn="l" defTabSz="342900" rtl="0" eaLnBrk="1" fontAlgn="base" hangingPunct="1">
              <a:spcBef>
                <a:spcPct val="20000"/>
              </a:spcBef>
              <a:spcAft>
                <a:spcPct val="0"/>
              </a:spcAft>
              <a:buSzPct val="65000"/>
              <a:buFont typeface="Lucida Grande" charset="0"/>
              <a:buChar char="-"/>
              <a:defRPr sz="1350" kern="1200">
                <a:solidFill>
                  <a:schemeClr val="accent3"/>
                </a:solidFill>
                <a:latin typeface="Arial"/>
                <a:ea typeface="ＭＳ Ｐゴシック" charset="-128"/>
                <a:cs typeface="Arial"/>
              </a:defRPr>
            </a:lvl2pPr>
            <a:lvl3pPr marL="772716" indent="-133350" algn="l" defTabSz="342900" rtl="0" eaLnBrk="1" fontAlgn="base" hangingPunct="1">
              <a:spcBef>
                <a:spcPct val="20000"/>
              </a:spcBef>
              <a:spcAft>
                <a:spcPct val="0"/>
              </a:spcAft>
              <a:buSzPct val="65000"/>
              <a:buFont typeface="Lucida Grande" charset="0"/>
              <a:buChar char="-"/>
              <a:defRPr sz="1350" kern="1200">
                <a:solidFill>
                  <a:schemeClr val="accent3"/>
                </a:solidFill>
                <a:latin typeface="Arial"/>
                <a:ea typeface="ＭＳ Ｐゴシック" charset="-128"/>
                <a:cs typeface="Arial"/>
              </a:defRPr>
            </a:lvl3pPr>
            <a:lvl4pPr marL="1158479" indent="-129779" algn="l" defTabSz="342900" rtl="0" eaLnBrk="1" fontAlgn="base" hangingPunct="1">
              <a:spcBef>
                <a:spcPct val="20000"/>
              </a:spcBef>
              <a:spcAft>
                <a:spcPct val="0"/>
              </a:spcAft>
              <a:buSzPct val="65000"/>
              <a:buFont typeface="Arial"/>
              <a:buChar char="–"/>
              <a:defRPr sz="1350" kern="1200">
                <a:solidFill>
                  <a:schemeClr val="accent3"/>
                </a:solidFill>
                <a:latin typeface="Arial"/>
                <a:ea typeface="ＭＳ Ｐゴシック" charset="-128"/>
                <a:cs typeface="Arial"/>
              </a:defRPr>
            </a:lvl4pPr>
            <a:lvl5pPr marL="1498997" indent="-127397" algn="l" defTabSz="342900" rtl="0" eaLnBrk="1" fontAlgn="base" hangingPunct="1">
              <a:spcBef>
                <a:spcPct val="20000"/>
              </a:spcBef>
              <a:spcAft>
                <a:spcPct val="0"/>
              </a:spcAft>
              <a:buSzPct val="65000"/>
              <a:buFont typeface="Lucida Grande"/>
              <a:buChar char="-"/>
              <a:defRPr sz="1350" kern="1200">
                <a:solidFill>
                  <a:schemeClr val="accent3"/>
                </a:solidFill>
                <a:latin typeface="Arial"/>
                <a:ea typeface="ＭＳ Ｐゴシック" charset="-128"/>
                <a:cs typeface="Arial"/>
              </a:defRPr>
            </a:lvl5pPr>
            <a:lvl6pPr marL="1885950" indent="-171450" algn="l" defTabSz="342900" rtl="0" eaLnBrk="1" latinLnBrk="0" hangingPunct="1">
              <a:spcBef>
                <a:spcPct val="20000"/>
              </a:spcBef>
              <a:buFont typeface="Arial"/>
              <a:buChar char="•"/>
              <a:defRPr sz="135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35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35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350" kern="1200">
                <a:solidFill>
                  <a:schemeClr val="tx1"/>
                </a:solidFill>
                <a:latin typeface="+mn-lt"/>
                <a:ea typeface="+mn-ea"/>
                <a:cs typeface="+mn-cs"/>
              </a:defRPr>
            </a:lvl9pPr>
          </a:lstStyle>
          <a:p>
            <a:pPr marL="0" marR="0" lvl="0" indent="0" algn="l" defTabSz="342900" rtl="0" eaLnBrk="1" fontAlgn="base" latinLnBrk="0" hangingPunct="1">
              <a:lnSpc>
                <a:spcPct val="110000"/>
              </a:lnSpc>
              <a:spcBef>
                <a:spcPts val="0"/>
              </a:spcBef>
              <a:spcAft>
                <a:spcPts val="375"/>
              </a:spcAft>
              <a:buClrTx/>
              <a:buSzPct val="40000"/>
              <a:buFont typeface="Wingdings" pitchFamily="2" charset="2"/>
              <a:buNone/>
              <a:tabLst/>
              <a:defRPr/>
            </a:pPr>
            <a:r>
              <a:rPr kumimoji="0" lang="en-US" sz="4000" b="1" i="0" u="none" strike="noStrike" kern="1200" cap="none" spc="0" normalizeH="0" baseline="0" noProof="0" dirty="0">
                <a:ln>
                  <a:noFill/>
                </a:ln>
                <a:solidFill>
                  <a:schemeClr val="accent1"/>
                </a:solidFill>
                <a:effectLst/>
                <a:uLnTx/>
                <a:uFillTx/>
                <a:latin typeface="Arial"/>
                <a:ea typeface="ＭＳ Ｐゴシック" charset="-128"/>
                <a:cs typeface="Arial"/>
              </a:rPr>
              <a:t>2</a:t>
            </a:r>
          </a:p>
        </p:txBody>
      </p:sp>
      <p:sp>
        <p:nvSpPr>
          <p:cNvPr id="13" name="Content Placeholder 9">
            <a:extLst>
              <a:ext uri="{FF2B5EF4-FFF2-40B4-BE49-F238E27FC236}">
                <a16:creationId xmlns:a16="http://schemas.microsoft.com/office/drawing/2014/main" id="{C6B89712-31D2-8E48-93A0-7558CEFCD5D4}"/>
              </a:ext>
            </a:extLst>
          </p:cNvPr>
          <p:cNvSpPr txBox="1">
            <a:spLocks/>
          </p:cNvSpPr>
          <p:nvPr/>
        </p:nvSpPr>
        <p:spPr bwMode="auto">
          <a:xfrm>
            <a:off x="685800" y="4479988"/>
            <a:ext cx="965396" cy="447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128588" indent="-128588" algn="l" defTabSz="342900" rtl="0" eaLnBrk="1" fontAlgn="base" hangingPunct="1">
              <a:spcBef>
                <a:spcPct val="20000"/>
              </a:spcBef>
              <a:spcAft>
                <a:spcPct val="0"/>
              </a:spcAft>
              <a:buSzPct val="40000"/>
              <a:buFont typeface="Wingdings" pitchFamily="2" charset="2"/>
              <a:buChar char="§"/>
              <a:defRPr sz="1350" kern="1200">
                <a:solidFill>
                  <a:schemeClr val="accent3"/>
                </a:solidFill>
                <a:latin typeface="Arial"/>
                <a:ea typeface="ＭＳ Ｐゴシック" charset="-128"/>
                <a:cs typeface="Arial"/>
              </a:defRPr>
            </a:lvl1pPr>
            <a:lvl2pPr marL="426244" indent="-126206" algn="l" defTabSz="342900" rtl="0" eaLnBrk="1" fontAlgn="base" hangingPunct="1">
              <a:spcBef>
                <a:spcPct val="20000"/>
              </a:spcBef>
              <a:spcAft>
                <a:spcPct val="0"/>
              </a:spcAft>
              <a:buSzPct val="65000"/>
              <a:buFont typeface="Lucida Grande" charset="0"/>
              <a:buChar char="-"/>
              <a:defRPr sz="1350" kern="1200">
                <a:solidFill>
                  <a:schemeClr val="accent3"/>
                </a:solidFill>
                <a:latin typeface="Arial"/>
                <a:ea typeface="ＭＳ Ｐゴシック" charset="-128"/>
                <a:cs typeface="Arial"/>
              </a:defRPr>
            </a:lvl2pPr>
            <a:lvl3pPr marL="772716" indent="-133350" algn="l" defTabSz="342900" rtl="0" eaLnBrk="1" fontAlgn="base" hangingPunct="1">
              <a:spcBef>
                <a:spcPct val="20000"/>
              </a:spcBef>
              <a:spcAft>
                <a:spcPct val="0"/>
              </a:spcAft>
              <a:buSzPct val="65000"/>
              <a:buFont typeface="Lucida Grande" charset="0"/>
              <a:buChar char="-"/>
              <a:defRPr sz="1350" kern="1200">
                <a:solidFill>
                  <a:schemeClr val="accent3"/>
                </a:solidFill>
                <a:latin typeface="Arial"/>
                <a:ea typeface="ＭＳ Ｐゴシック" charset="-128"/>
                <a:cs typeface="Arial"/>
              </a:defRPr>
            </a:lvl3pPr>
            <a:lvl4pPr marL="1158479" indent="-129779" algn="l" defTabSz="342900" rtl="0" eaLnBrk="1" fontAlgn="base" hangingPunct="1">
              <a:spcBef>
                <a:spcPct val="20000"/>
              </a:spcBef>
              <a:spcAft>
                <a:spcPct val="0"/>
              </a:spcAft>
              <a:buSzPct val="65000"/>
              <a:buFont typeface="Arial"/>
              <a:buChar char="–"/>
              <a:defRPr sz="1350" kern="1200">
                <a:solidFill>
                  <a:schemeClr val="accent3"/>
                </a:solidFill>
                <a:latin typeface="Arial"/>
                <a:ea typeface="ＭＳ Ｐゴシック" charset="-128"/>
                <a:cs typeface="Arial"/>
              </a:defRPr>
            </a:lvl4pPr>
            <a:lvl5pPr marL="1498997" indent="-127397" algn="l" defTabSz="342900" rtl="0" eaLnBrk="1" fontAlgn="base" hangingPunct="1">
              <a:spcBef>
                <a:spcPct val="20000"/>
              </a:spcBef>
              <a:spcAft>
                <a:spcPct val="0"/>
              </a:spcAft>
              <a:buSzPct val="65000"/>
              <a:buFont typeface="Lucida Grande"/>
              <a:buChar char="-"/>
              <a:defRPr sz="1350" kern="1200">
                <a:solidFill>
                  <a:schemeClr val="accent3"/>
                </a:solidFill>
                <a:latin typeface="Arial"/>
                <a:ea typeface="ＭＳ Ｐゴシック" charset="-128"/>
                <a:cs typeface="Arial"/>
              </a:defRPr>
            </a:lvl5pPr>
            <a:lvl6pPr marL="1885950" indent="-171450" algn="l" defTabSz="342900" rtl="0" eaLnBrk="1" latinLnBrk="0" hangingPunct="1">
              <a:spcBef>
                <a:spcPct val="20000"/>
              </a:spcBef>
              <a:buFont typeface="Arial"/>
              <a:buChar char="•"/>
              <a:defRPr sz="135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35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35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350" kern="1200">
                <a:solidFill>
                  <a:schemeClr val="tx1"/>
                </a:solidFill>
                <a:latin typeface="+mn-lt"/>
                <a:ea typeface="+mn-ea"/>
                <a:cs typeface="+mn-cs"/>
              </a:defRPr>
            </a:lvl9pPr>
          </a:lstStyle>
          <a:p>
            <a:pPr marL="0" marR="0" lvl="0" indent="0" algn="l" defTabSz="342900" rtl="0" eaLnBrk="1" fontAlgn="base" latinLnBrk="0" hangingPunct="1">
              <a:lnSpc>
                <a:spcPct val="110000"/>
              </a:lnSpc>
              <a:spcBef>
                <a:spcPts val="0"/>
              </a:spcBef>
              <a:spcAft>
                <a:spcPts val="375"/>
              </a:spcAft>
              <a:buClrTx/>
              <a:buSzPct val="40000"/>
              <a:buFont typeface="Wingdings" pitchFamily="2" charset="2"/>
              <a:buNone/>
              <a:tabLst/>
              <a:defRPr/>
            </a:pPr>
            <a:r>
              <a:rPr kumimoji="0" lang="en-US" sz="4000" b="1" i="0" u="none" strike="noStrike" kern="1200" cap="none" spc="0" normalizeH="0" baseline="0" noProof="0" dirty="0">
                <a:ln>
                  <a:noFill/>
                </a:ln>
                <a:solidFill>
                  <a:schemeClr val="accent1"/>
                </a:solidFill>
                <a:effectLst/>
                <a:uLnTx/>
                <a:uFillTx/>
                <a:latin typeface="Arial"/>
                <a:ea typeface="ＭＳ Ｐゴシック" charset="-128"/>
                <a:cs typeface="Arial"/>
              </a:rPr>
              <a:t>3</a:t>
            </a:r>
          </a:p>
        </p:txBody>
      </p:sp>
      <p:sp>
        <p:nvSpPr>
          <p:cNvPr id="14" name="Content Placeholder 9">
            <a:extLst>
              <a:ext uri="{FF2B5EF4-FFF2-40B4-BE49-F238E27FC236}">
                <a16:creationId xmlns:a16="http://schemas.microsoft.com/office/drawing/2014/main" id="{C722D84A-730B-664E-80C6-D38E03874E03}"/>
              </a:ext>
            </a:extLst>
          </p:cNvPr>
          <p:cNvSpPr txBox="1">
            <a:spLocks/>
          </p:cNvSpPr>
          <p:nvPr/>
        </p:nvSpPr>
        <p:spPr bwMode="auto">
          <a:xfrm>
            <a:off x="1168498" y="4490539"/>
            <a:ext cx="3299330" cy="43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128588" indent="-128588" algn="l" defTabSz="342900" rtl="0" eaLnBrk="1" fontAlgn="base" hangingPunct="1">
              <a:spcBef>
                <a:spcPct val="20000"/>
              </a:spcBef>
              <a:spcAft>
                <a:spcPct val="0"/>
              </a:spcAft>
              <a:buSzPct val="40000"/>
              <a:buFont typeface="Wingdings" pitchFamily="2" charset="2"/>
              <a:buChar char="§"/>
              <a:defRPr sz="1350" kern="1200">
                <a:solidFill>
                  <a:schemeClr val="accent3"/>
                </a:solidFill>
                <a:latin typeface="Arial"/>
                <a:ea typeface="ＭＳ Ｐゴシック" charset="-128"/>
                <a:cs typeface="Arial"/>
              </a:defRPr>
            </a:lvl1pPr>
            <a:lvl2pPr marL="426244" indent="-126206" algn="l" defTabSz="342900" rtl="0" eaLnBrk="1" fontAlgn="base" hangingPunct="1">
              <a:spcBef>
                <a:spcPct val="20000"/>
              </a:spcBef>
              <a:spcAft>
                <a:spcPct val="0"/>
              </a:spcAft>
              <a:buSzPct val="65000"/>
              <a:buFont typeface="Lucida Grande" charset="0"/>
              <a:buChar char="-"/>
              <a:defRPr sz="1350" kern="1200">
                <a:solidFill>
                  <a:schemeClr val="accent3"/>
                </a:solidFill>
                <a:latin typeface="Arial"/>
                <a:ea typeface="ＭＳ Ｐゴシック" charset="-128"/>
                <a:cs typeface="Arial"/>
              </a:defRPr>
            </a:lvl2pPr>
            <a:lvl3pPr marL="772716" indent="-133350" algn="l" defTabSz="342900" rtl="0" eaLnBrk="1" fontAlgn="base" hangingPunct="1">
              <a:spcBef>
                <a:spcPct val="20000"/>
              </a:spcBef>
              <a:spcAft>
                <a:spcPct val="0"/>
              </a:spcAft>
              <a:buSzPct val="65000"/>
              <a:buFont typeface="Lucida Grande" charset="0"/>
              <a:buChar char="-"/>
              <a:defRPr sz="1350" kern="1200">
                <a:solidFill>
                  <a:schemeClr val="accent3"/>
                </a:solidFill>
                <a:latin typeface="Arial"/>
                <a:ea typeface="ＭＳ Ｐゴシック" charset="-128"/>
                <a:cs typeface="Arial"/>
              </a:defRPr>
            </a:lvl3pPr>
            <a:lvl4pPr marL="1158479" indent="-129779" algn="l" defTabSz="342900" rtl="0" eaLnBrk="1" fontAlgn="base" hangingPunct="1">
              <a:spcBef>
                <a:spcPct val="20000"/>
              </a:spcBef>
              <a:spcAft>
                <a:spcPct val="0"/>
              </a:spcAft>
              <a:buSzPct val="65000"/>
              <a:buFont typeface="Arial"/>
              <a:buChar char="–"/>
              <a:defRPr sz="1350" kern="1200">
                <a:solidFill>
                  <a:schemeClr val="accent3"/>
                </a:solidFill>
                <a:latin typeface="Arial"/>
                <a:ea typeface="ＭＳ Ｐゴシック" charset="-128"/>
                <a:cs typeface="Arial"/>
              </a:defRPr>
            </a:lvl4pPr>
            <a:lvl5pPr marL="1498997" indent="-127397" algn="l" defTabSz="342900" rtl="0" eaLnBrk="1" fontAlgn="base" hangingPunct="1">
              <a:spcBef>
                <a:spcPct val="20000"/>
              </a:spcBef>
              <a:spcAft>
                <a:spcPct val="0"/>
              </a:spcAft>
              <a:buSzPct val="65000"/>
              <a:buFont typeface="Lucida Grande"/>
              <a:buChar char="-"/>
              <a:defRPr sz="1350" kern="1200">
                <a:solidFill>
                  <a:schemeClr val="accent3"/>
                </a:solidFill>
                <a:latin typeface="Arial"/>
                <a:ea typeface="ＭＳ Ｐゴシック" charset="-128"/>
                <a:cs typeface="Arial"/>
              </a:defRPr>
            </a:lvl5pPr>
            <a:lvl6pPr marL="1885950" indent="-171450" algn="l" defTabSz="342900" rtl="0" eaLnBrk="1" latinLnBrk="0" hangingPunct="1">
              <a:spcBef>
                <a:spcPct val="20000"/>
              </a:spcBef>
              <a:buFont typeface="Arial"/>
              <a:buChar char="•"/>
              <a:defRPr sz="135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35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35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350" kern="1200">
                <a:solidFill>
                  <a:schemeClr val="tx1"/>
                </a:solidFill>
                <a:latin typeface="+mn-lt"/>
                <a:ea typeface="+mn-ea"/>
                <a:cs typeface="+mn-cs"/>
              </a:defRPr>
            </a:lvl9pPr>
          </a:lstStyle>
          <a:p>
            <a:pPr marL="0" marR="0" lvl="0" indent="0" algn="l" defTabSz="342900" rtl="0" eaLnBrk="1" fontAlgn="base" latinLnBrk="0" hangingPunct="1">
              <a:lnSpc>
                <a:spcPct val="100000"/>
              </a:lnSpc>
              <a:spcBef>
                <a:spcPts val="0"/>
              </a:spcBef>
              <a:spcAft>
                <a:spcPts val="375"/>
              </a:spcAft>
              <a:buClrTx/>
              <a:buSzPct val="40000"/>
              <a:buFont typeface="Wingdings" pitchFamily="2" charset="2"/>
              <a:buNone/>
              <a:tabLst/>
              <a:defRPr/>
            </a:pPr>
            <a:r>
              <a:rPr kumimoji="0" lang="en-US" sz="2400" b="0" i="0" u="none" strike="noStrike" kern="1200" cap="none" spc="0" normalizeH="0" baseline="0" noProof="0" dirty="0">
                <a:ln>
                  <a:noFill/>
                </a:ln>
                <a:solidFill>
                  <a:schemeClr val="tx1"/>
                </a:solidFill>
                <a:effectLst/>
                <a:uLnTx/>
                <a:uFillTx/>
                <a:latin typeface="Arial"/>
                <a:ea typeface="ＭＳ Ｐゴシック" charset="-128"/>
                <a:cs typeface="Arial"/>
              </a:rPr>
              <a:t>Behavior</a:t>
            </a:r>
            <a:r>
              <a:rPr kumimoji="0" lang="en-US" sz="2400" b="0" i="0" u="none" strike="noStrike" kern="1200" cap="none" spc="0" normalizeH="0" noProof="0" dirty="0">
                <a:ln>
                  <a:noFill/>
                </a:ln>
                <a:solidFill>
                  <a:schemeClr val="tx1"/>
                </a:solidFill>
                <a:effectLst/>
                <a:uLnTx/>
                <a:uFillTx/>
                <a:latin typeface="Arial"/>
                <a:ea typeface="ＭＳ Ｐゴシック" charset="-128"/>
                <a:cs typeface="Arial"/>
              </a:rPr>
              <a:t> modification</a:t>
            </a:r>
            <a:endParaRPr kumimoji="0" lang="en-US" sz="2400" b="0" i="0" u="none" strike="noStrike" kern="1200" cap="none" spc="0" normalizeH="0" baseline="0" noProof="0" dirty="0">
              <a:ln>
                <a:noFill/>
              </a:ln>
              <a:solidFill>
                <a:schemeClr val="tx1"/>
              </a:solidFill>
              <a:effectLst/>
              <a:uLnTx/>
              <a:uFillTx/>
              <a:latin typeface="Arial"/>
              <a:ea typeface="ＭＳ Ｐゴシック" charset="-128"/>
              <a:cs typeface="Arial"/>
            </a:endParaRPr>
          </a:p>
        </p:txBody>
      </p:sp>
      <p:sp>
        <p:nvSpPr>
          <p:cNvPr id="11" name="Footer Placeholder 1">
            <a:extLst>
              <a:ext uri="{FF2B5EF4-FFF2-40B4-BE49-F238E27FC236}">
                <a16:creationId xmlns:a16="http://schemas.microsoft.com/office/drawing/2014/main" id="{9DC089D0-D583-4906-87CF-28AC86FEB3CC}"/>
              </a:ext>
            </a:extLst>
          </p:cNvPr>
          <p:cNvSpPr>
            <a:spLocks noGrp="1"/>
          </p:cNvSpPr>
          <p:nvPr>
            <p:ph type="ftr" sz="quarter" idx="11"/>
          </p:nvPr>
        </p:nvSpPr>
        <p:spPr>
          <a:xfrm>
            <a:off x="962026" y="6109823"/>
            <a:ext cx="8458200" cy="671977"/>
          </a:xfrm>
        </p:spPr>
        <p:txBody>
          <a:bodyPr/>
          <a:lstStyle/>
          <a:p>
            <a:pPr algn="l"/>
            <a:r>
              <a:rPr lang="en-US" sz="800" dirty="0"/>
              <a:t>© 2025 Raymond James &amp; Associates, Inc., member New York Stock Exchange/SIPC. © 2025 Raymond James Financial Services, Inc., member FINRA/SIPC. Investment products are: not deposits, not FDIC/NCUA insured, not insured by any government agency, not bank guaranteed, subject to risk and may lose value. Raymond James is not affiliated with </a:t>
            </a:r>
            <a:r>
              <a:rPr lang="en-US" sz="800" dirty="0" err="1"/>
              <a:t>ClearMatch</a:t>
            </a:r>
            <a:r>
              <a:rPr lang="en-US" sz="800" dirty="0"/>
              <a:t>. Raymond James &amp; Associates, Inc., receives a one-time referral fee from </a:t>
            </a:r>
            <a:r>
              <a:rPr lang="en-US" sz="800" dirty="0" err="1"/>
              <a:t>ClearMatch</a:t>
            </a:r>
            <a:r>
              <a:rPr lang="en-US" sz="800" dirty="0"/>
              <a:t> for each Medicare Advantage and Medicare Supplement application submitted. Raymond James® is a registered trademark of Raymond James Financial, Inc.</a:t>
            </a:r>
          </a:p>
        </p:txBody>
      </p:sp>
      <p:cxnSp>
        <p:nvCxnSpPr>
          <p:cNvPr id="3" name="Straight Connector 2">
            <a:extLst>
              <a:ext uri="{FF2B5EF4-FFF2-40B4-BE49-F238E27FC236}">
                <a16:creationId xmlns:a16="http://schemas.microsoft.com/office/drawing/2014/main" id="{4362171E-779D-2CA2-BF13-C43B75893848}"/>
              </a:ext>
            </a:extLst>
          </p:cNvPr>
          <p:cNvCxnSpPr>
            <a:stCxn id="4" idx="1"/>
            <a:endCxn id="4" idx="3"/>
          </p:cNvCxnSpPr>
          <p:nvPr/>
        </p:nvCxnSpPr>
        <p:spPr>
          <a:xfrm>
            <a:off x="685800" y="1137958"/>
            <a:ext cx="10820400" cy="0"/>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571755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a:t>Medicare</a:t>
            </a:r>
          </a:p>
        </p:txBody>
      </p:sp>
      <p:sp>
        <p:nvSpPr>
          <p:cNvPr id="2" name="Footer Placeholder 1">
            <a:extLst>
              <a:ext uri="{FF2B5EF4-FFF2-40B4-BE49-F238E27FC236}">
                <a16:creationId xmlns:a16="http://schemas.microsoft.com/office/drawing/2014/main" id="{9DC089D0-D583-4906-87CF-28AC86FEB3CC}"/>
              </a:ext>
            </a:extLst>
          </p:cNvPr>
          <p:cNvSpPr>
            <a:spLocks noGrp="1"/>
          </p:cNvSpPr>
          <p:nvPr>
            <p:ph type="ftr" sz="quarter" idx="11"/>
          </p:nvPr>
        </p:nvSpPr>
        <p:spPr/>
        <p:txBody>
          <a:bodyPr/>
          <a:lstStyle/>
          <a:p>
            <a:r>
              <a:rPr lang="en-US" dirty="0"/>
              <a:t>Employee Benefit Research Institute</a:t>
            </a:r>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4</a:t>
            </a:fld>
            <a:endParaRPr lang="en-US"/>
          </a:p>
        </p:txBody>
      </p:sp>
      <p:sp>
        <p:nvSpPr>
          <p:cNvPr id="15" name="Content Placeholder 2">
            <a:extLst>
              <a:ext uri="{FF2B5EF4-FFF2-40B4-BE49-F238E27FC236}">
                <a16:creationId xmlns:a16="http://schemas.microsoft.com/office/drawing/2014/main" id="{3F877EA1-4797-4CC2-92AD-99CE9F135BA4}"/>
              </a:ext>
            </a:extLst>
          </p:cNvPr>
          <p:cNvSpPr>
            <a:spLocks noGrp="1"/>
          </p:cNvSpPr>
          <p:nvPr>
            <p:ph sz="half" idx="1"/>
          </p:nvPr>
        </p:nvSpPr>
        <p:spPr>
          <a:xfrm>
            <a:off x="2476500" y="1629574"/>
            <a:ext cx="8807831" cy="2286747"/>
          </a:xfrm>
        </p:spPr>
        <p:txBody>
          <a:bodyPr/>
          <a:lstStyle/>
          <a:p>
            <a:pPr marL="0" indent="0">
              <a:buNone/>
            </a:pPr>
            <a:r>
              <a:rPr lang="en-US" sz="2000" dirty="0"/>
              <a:t>Government sponsored health insurance enacted in 1965 for individuals:</a:t>
            </a:r>
          </a:p>
          <a:p>
            <a:r>
              <a:rPr lang="en-US" sz="2000" dirty="0"/>
              <a:t>Age 65 and older</a:t>
            </a:r>
          </a:p>
          <a:p>
            <a:r>
              <a:rPr lang="en-US" sz="2000" dirty="0"/>
              <a:t>With disabilities</a:t>
            </a:r>
          </a:p>
          <a:p>
            <a:r>
              <a:rPr lang="en-US" sz="2000" dirty="0"/>
              <a:t>With end-stage renal disease (permanent kidney failure requiring dialysis or a transplant)</a:t>
            </a:r>
          </a:p>
        </p:txBody>
      </p:sp>
      <p:sp>
        <p:nvSpPr>
          <p:cNvPr id="16" name="Content Placeholder 11">
            <a:extLst>
              <a:ext uri="{FF2B5EF4-FFF2-40B4-BE49-F238E27FC236}">
                <a16:creationId xmlns:a16="http://schemas.microsoft.com/office/drawing/2014/main" id="{D00928D2-A98F-41E4-A32A-478A95479CA3}"/>
              </a:ext>
            </a:extLst>
          </p:cNvPr>
          <p:cNvSpPr txBox="1">
            <a:spLocks/>
          </p:cNvSpPr>
          <p:nvPr/>
        </p:nvSpPr>
        <p:spPr>
          <a:xfrm>
            <a:off x="2476500" y="4382246"/>
            <a:ext cx="7213600" cy="358306"/>
          </a:xfrm>
          <a:prstGeom prst="rect">
            <a:avLst/>
          </a:prstGeom>
        </p:spPr>
        <p:txBody>
          <a:bodyPr vert="horz" lIns="0" tIns="0" rIns="0" bIns="0" rtlCol="0">
            <a:noAutofit/>
          </a:bodyPr>
          <a:lstStyle>
            <a:lvl1pPr indent="0">
              <a:lnSpc>
                <a:spcPct val="100000"/>
              </a:lnSpc>
              <a:spcBef>
                <a:spcPts val="1800"/>
              </a:spcBef>
              <a:buFont typeface="Arial" panose="020B0604020202020204" pitchFamily="34" charset="0"/>
              <a:buNone/>
              <a:defRPr sz="2000"/>
            </a:lvl1pPr>
            <a:lvl2pPr indent="-223838">
              <a:lnSpc>
                <a:spcPct val="100000"/>
              </a:lnSpc>
              <a:spcBef>
                <a:spcPts val="600"/>
              </a:spcBef>
              <a:buFont typeface="Calibri" panose="020F0502020204030204" pitchFamily="34" charset="0"/>
              <a:buChar char="−"/>
              <a:defRPr sz="1600"/>
            </a:lvl2pPr>
            <a:lvl3pPr marL="690563" indent="-233363">
              <a:lnSpc>
                <a:spcPct val="100000"/>
              </a:lnSpc>
              <a:spcBef>
                <a:spcPts val="600"/>
              </a:spcBef>
              <a:buFont typeface="Calibri" panose="020F0502020204030204" pitchFamily="34" charset="0"/>
              <a:buChar char="−"/>
              <a:defRPr sz="1400"/>
            </a:lvl3pPr>
            <a:lvl4pPr marL="914400" indent="-223838">
              <a:lnSpc>
                <a:spcPct val="100000"/>
              </a:lnSpc>
              <a:spcBef>
                <a:spcPts val="600"/>
              </a:spcBef>
              <a:buFont typeface="Calibri" panose="020F0502020204030204" pitchFamily="34" charset="0"/>
              <a:buChar char="−"/>
              <a:defRPr sz="1200"/>
            </a:lvl4pPr>
            <a:lvl5pPr marL="1147763" indent="-233363">
              <a:lnSpc>
                <a:spcPct val="100000"/>
              </a:lnSpc>
              <a:spcBef>
                <a:spcPts val="600"/>
              </a:spcBef>
              <a:buFont typeface="Calibri" panose="020F050202020403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Only covers approximately 60% of total healthcare costs</a:t>
            </a:r>
          </a:p>
        </p:txBody>
      </p:sp>
      <p:sp>
        <p:nvSpPr>
          <p:cNvPr id="17" name="Content Placeholder 12">
            <a:extLst>
              <a:ext uri="{FF2B5EF4-FFF2-40B4-BE49-F238E27FC236}">
                <a16:creationId xmlns:a16="http://schemas.microsoft.com/office/drawing/2014/main" id="{A0B00468-ED6F-4BD0-88A1-9B0B23E8DF86}"/>
              </a:ext>
            </a:extLst>
          </p:cNvPr>
          <p:cNvSpPr txBox="1">
            <a:spLocks/>
          </p:cNvSpPr>
          <p:nvPr/>
        </p:nvSpPr>
        <p:spPr>
          <a:xfrm>
            <a:off x="2476500" y="5291994"/>
            <a:ext cx="9226658" cy="661006"/>
          </a:xfrm>
          <a:prstGeom prst="rect">
            <a:avLst/>
          </a:prstGeom>
        </p:spPr>
        <p:txBody>
          <a:bodyPr vert="horz" lIns="0" tIns="0" rIns="0" bIns="0" rtlCol="0">
            <a:noAutofit/>
          </a:bodyPr>
          <a:lstStyle>
            <a:lvl1pPr indent="0">
              <a:lnSpc>
                <a:spcPct val="100000"/>
              </a:lnSpc>
              <a:spcBef>
                <a:spcPts val="1800"/>
              </a:spcBef>
              <a:buFont typeface="Arial" panose="020B0604020202020204" pitchFamily="34" charset="0"/>
              <a:buNone/>
              <a:defRPr sz="2000"/>
            </a:lvl1pPr>
            <a:lvl2pPr indent="-223838">
              <a:lnSpc>
                <a:spcPct val="100000"/>
              </a:lnSpc>
              <a:spcBef>
                <a:spcPts val="600"/>
              </a:spcBef>
              <a:buFont typeface="Calibri" panose="020F0502020204030204" pitchFamily="34" charset="0"/>
              <a:buChar char="−"/>
              <a:defRPr sz="1600"/>
            </a:lvl2pPr>
            <a:lvl3pPr marL="690563" indent="-233363">
              <a:lnSpc>
                <a:spcPct val="100000"/>
              </a:lnSpc>
              <a:spcBef>
                <a:spcPts val="600"/>
              </a:spcBef>
              <a:buFont typeface="Calibri" panose="020F0502020204030204" pitchFamily="34" charset="0"/>
              <a:buChar char="−"/>
              <a:defRPr sz="1400"/>
            </a:lvl3pPr>
            <a:lvl4pPr marL="914400" indent="-223838">
              <a:lnSpc>
                <a:spcPct val="100000"/>
              </a:lnSpc>
              <a:spcBef>
                <a:spcPts val="600"/>
              </a:spcBef>
              <a:buFont typeface="Calibri" panose="020F0502020204030204" pitchFamily="34" charset="0"/>
              <a:buChar char="−"/>
              <a:defRPr sz="1200"/>
            </a:lvl4pPr>
            <a:lvl5pPr marL="1147763" indent="-233363">
              <a:lnSpc>
                <a:spcPct val="100000"/>
              </a:lnSpc>
              <a:spcBef>
                <a:spcPts val="600"/>
              </a:spcBef>
              <a:buFont typeface="Calibri" panose="020F050202020403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Does not cover most dental, vision, hearing or long-term care costs. In addition, there are premiums, deductibles and coinsurance requirements.</a:t>
            </a:r>
          </a:p>
        </p:txBody>
      </p:sp>
      <p:pic>
        <p:nvPicPr>
          <p:cNvPr id="18" name="Picture 2" descr="http://wrm5sysfkg-flywheel.netdna-ssl.com/wp-content/uploads/2016/05/medicare-card-2013.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68862" y="1609702"/>
            <a:ext cx="1171457" cy="780971"/>
          </a:xfrm>
          <a:prstGeom prst="rect">
            <a:avLst/>
          </a:prstGeom>
          <a:noFill/>
          <a:ln w="3175">
            <a:solidFill>
              <a:schemeClr val="accent1"/>
            </a:solidFill>
          </a:ln>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1096537" y="5036894"/>
            <a:ext cx="916106" cy="916106"/>
            <a:chOff x="587072" y="4450452"/>
            <a:chExt cx="1554480" cy="1554480"/>
          </a:xfrm>
        </p:grpSpPr>
        <p:sp>
          <p:nvSpPr>
            <p:cNvPr id="21" name="&quot;No&quot; Symbol 8"/>
            <p:cNvSpPr>
              <a:spLocks noChangeAspect="1"/>
            </p:cNvSpPr>
            <p:nvPr/>
          </p:nvSpPr>
          <p:spPr>
            <a:xfrm>
              <a:off x="587072" y="4450452"/>
              <a:ext cx="1554480" cy="1554480"/>
            </a:xfrm>
            <a:prstGeom prst="noSmoking">
              <a:avLst>
                <a:gd name="adj" fmla="val 6418"/>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My Shape Untitled 20"/>
            <p:cNvSpPr>
              <a:spLocks/>
            </p:cNvSpPr>
            <p:nvPr/>
          </p:nvSpPr>
          <p:spPr bwMode="auto">
            <a:xfrm>
              <a:off x="1227955" y="4643422"/>
              <a:ext cx="272713" cy="294039"/>
            </a:xfrm>
            <a:custGeom>
              <a:avLst/>
              <a:gdLst>
                <a:gd name="connsiteX0" fmla="*/ 73588 w 324804"/>
                <a:gd name="connsiteY0" fmla="*/ 0 h 350204"/>
                <a:gd name="connsiteX1" fmla="*/ 86276 w 324804"/>
                <a:gd name="connsiteY1" fmla="*/ 1903 h 350204"/>
                <a:gd name="connsiteX2" fmla="*/ 97695 w 324804"/>
                <a:gd name="connsiteY2" fmla="*/ 5710 h 350204"/>
                <a:gd name="connsiteX3" fmla="*/ 109748 w 324804"/>
                <a:gd name="connsiteY3" fmla="*/ 10785 h 350204"/>
                <a:gd name="connsiteX4" fmla="*/ 121801 w 324804"/>
                <a:gd name="connsiteY4" fmla="*/ 16495 h 350204"/>
                <a:gd name="connsiteX5" fmla="*/ 131951 w 324804"/>
                <a:gd name="connsiteY5" fmla="*/ 20936 h 350204"/>
                <a:gd name="connsiteX6" fmla="*/ 142736 w 324804"/>
                <a:gd name="connsiteY6" fmla="*/ 24108 h 350204"/>
                <a:gd name="connsiteX7" fmla="*/ 156058 w 324804"/>
                <a:gd name="connsiteY7" fmla="*/ 26012 h 350204"/>
                <a:gd name="connsiteX8" fmla="*/ 171918 w 324804"/>
                <a:gd name="connsiteY8" fmla="*/ 26646 h 350204"/>
                <a:gd name="connsiteX9" fmla="*/ 183971 w 324804"/>
                <a:gd name="connsiteY9" fmla="*/ 24108 h 350204"/>
                <a:gd name="connsiteX10" fmla="*/ 196024 w 324804"/>
                <a:gd name="connsiteY10" fmla="*/ 19667 h 350204"/>
                <a:gd name="connsiteX11" fmla="*/ 208077 w 324804"/>
                <a:gd name="connsiteY11" fmla="*/ 13958 h 350204"/>
                <a:gd name="connsiteX12" fmla="*/ 218862 w 324804"/>
                <a:gd name="connsiteY12" fmla="*/ 8882 h 350204"/>
                <a:gd name="connsiteX13" fmla="*/ 230915 w 324804"/>
                <a:gd name="connsiteY13" fmla="*/ 4441 h 350204"/>
                <a:gd name="connsiteX14" fmla="*/ 242968 w 324804"/>
                <a:gd name="connsiteY14" fmla="*/ 1269 h 350204"/>
                <a:gd name="connsiteX15" fmla="*/ 256925 w 324804"/>
                <a:gd name="connsiteY15" fmla="*/ 0 h 350204"/>
                <a:gd name="connsiteX16" fmla="*/ 263269 w 324804"/>
                <a:gd name="connsiteY16" fmla="*/ 0 h 350204"/>
                <a:gd name="connsiteX17" fmla="*/ 269612 w 324804"/>
                <a:gd name="connsiteY17" fmla="*/ 635 h 350204"/>
                <a:gd name="connsiteX18" fmla="*/ 276591 w 324804"/>
                <a:gd name="connsiteY18" fmla="*/ 2538 h 350204"/>
                <a:gd name="connsiteX19" fmla="*/ 289913 w 324804"/>
                <a:gd name="connsiteY19" fmla="*/ 7613 h 350204"/>
                <a:gd name="connsiteX20" fmla="*/ 301331 w 324804"/>
                <a:gd name="connsiteY20" fmla="*/ 15226 h 350204"/>
                <a:gd name="connsiteX21" fmla="*/ 310213 w 324804"/>
                <a:gd name="connsiteY21" fmla="*/ 25377 h 350204"/>
                <a:gd name="connsiteX22" fmla="*/ 311482 w 324804"/>
                <a:gd name="connsiteY22" fmla="*/ 26646 h 350204"/>
                <a:gd name="connsiteX23" fmla="*/ 317191 w 324804"/>
                <a:gd name="connsiteY23" fmla="*/ 36162 h 350204"/>
                <a:gd name="connsiteX24" fmla="*/ 322266 w 324804"/>
                <a:gd name="connsiteY24" fmla="*/ 48851 h 350204"/>
                <a:gd name="connsiteX25" fmla="*/ 324804 w 324804"/>
                <a:gd name="connsiteY25" fmla="*/ 61540 h 350204"/>
                <a:gd name="connsiteX26" fmla="*/ 324804 w 324804"/>
                <a:gd name="connsiteY26" fmla="*/ 69153 h 350204"/>
                <a:gd name="connsiteX27" fmla="*/ 324169 w 324804"/>
                <a:gd name="connsiteY27" fmla="*/ 79303 h 350204"/>
                <a:gd name="connsiteX28" fmla="*/ 321632 w 324804"/>
                <a:gd name="connsiteY28" fmla="*/ 90089 h 350204"/>
                <a:gd name="connsiteX29" fmla="*/ 317191 w 324804"/>
                <a:gd name="connsiteY29" fmla="*/ 102143 h 350204"/>
                <a:gd name="connsiteX30" fmla="*/ 310213 w 324804"/>
                <a:gd name="connsiteY30" fmla="*/ 114831 h 350204"/>
                <a:gd name="connsiteX31" fmla="*/ 300697 w 324804"/>
                <a:gd name="connsiteY31" fmla="*/ 129423 h 350204"/>
                <a:gd name="connsiteX32" fmla="*/ 293719 w 324804"/>
                <a:gd name="connsiteY32" fmla="*/ 140208 h 350204"/>
                <a:gd name="connsiteX33" fmla="*/ 288644 w 324804"/>
                <a:gd name="connsiteY33" fmla="*/ 150359 h 350204"/>
                <a:gd name="connsiteX34" fmla="*/ 284838 w 324804"/>
                <a:gd name="connsiteY34" fmla="*/ 160510 h 350204"/>
                <a:gd name="connsiteX35" fmla="*/ 282934 w 324804"/>
                <a:gd name="connsiteY35" fmla="*/ 171930 h 350204"/>
                <a:gd name="connsiteX36" fmla="*/ 282934 w 324804"/>
                <a:gd name="connsiteY36" fmla="*/ 184618 h 350204"/>
                <a:gd name="connsiteX37" fmla="*/ 284203 w 324804"/>
                <a:gd name="connsiteY37" fmla="*/ 199210 h 350204"/>
                <a:gd name="connsiteX38" fmla="*/ 286106 w 324804"/>
                <a:gd name="connsiteY38" fmla="*/ 211264 h 350204"/>
                <a:gd name="connsiteX39" fmla="*/ 289278 w 324804"/>
                <a:gd name="connsiteY39" fmla="*/ 224587 h 350204"/>
                <a:gd name="connsiteX40" fmla="*/ 289913 w 324804"/>
                <a:gd name="connsiteY40" fmla="*/ 227759 h 350204"/>
                <a:gd name="connsiteX41" fmla="*/ 290547 w 324804"/>
                <a:gd name="connsiteY41" fmla="*/ 230931 h 350204"/>
                <a:gd name="connsiteX42" fmla="*/ 290547 w 324804"/>
                <a:gd name="connsiteY42" fmla="*/ 232200 h 350204"/>
                <a:gd name="connsiteX43" fmla="*/ 291816 w 324804"/>
                <a:gd name="connsiteY43" fmla="*/ 244889 h 350204"/>
                <a:gd name="connsiteX44" fmla="*/ 291816 w 324804"/>
                <a:gd name="connsiteY44" fmla="*/ 258212 h 350204"/>
                <a:gd name="connsiteX45" fmla="*/ 289278 w 324804"/>
                <a:gd name="connsiteY45" fmla="*/ 272169 h 350204"/>
                <a:gd name="connsiteX46" fmla="*/ 286106 w 324804"/>
                <a:gd name="connsiteY46" fmla="*/ 285492 h 350204"/>
                <a:gd name="connsiteX47" fmla="*/ 282300 w 324804"/>
                <a:gd name="connsiteY47" fmla="*/ 298181 h 350204"/>
                <a:gd name="connsiteX48" fmla="*/ 277225 w 324804"/>
                <a:gd name="connsiteY48" fmla="*/ 310235 h 350204"/>
                <a:gd name="connsiteX49" fmla="*/ 271516 w 324804"/>
                <a:gd name="connsiteY49" fmla="*/ 319751 h 350204"/>
                <a:gd name="connsiteX50" fmla="*/ 265172 w 324804"/>
                <a:gd name="connsiteY50" fmla="*/ 327999 h 350204"/>
                <a:gd name="connsiteX51" fmla="*/ 250581 w 324804"/>
                <a:gd name="connsiteY51" fmla="*/ 338784 h 350204"/>
                <a:gd name="connsiteX52" fmla="*/ 239162 w 324804"/>
                <a:gd name="connsiteY52" fmla="*/ 345763 h 350204"/>
                <a:gd name="connsiteX53" fmla="*/ 234087 w 324804"/>
                <a:gd name="connsiteY53" fmla="*/ 348300 h 350204"/>
                <a:gd name="connsiteX54" fmla="*/ 229012 w 324804"/>
                <a:gd name="connsiteY54" fmla="*/ 350204 h 350204"/>
                <a:gd name="connsiteX55" fmla="*/ 222668 w 324804"/>
                <a:gd name="connsiteY55" fmla="*/ 350204 h 350204"/>
                <a:gd name="connsiteX56" fmla="*/ 213152 w 324804"/>
                <a:gd name="connsiteY56" fmla="*/ 344494 h 350204"/>
                <a:gd name="connsiteX57" fmla="*/ 209980 w 324804"/>
                <a:gd name="connsiteY57" fmla="*/ 340053 h 350204"/>
                <a:gd name="connsiteX58" fmla="*/ 210615 w 324804"/>
                <a:gd name="connsiteY58" fmla="*/ 334977 h 350204"/>
                <a:gd name="connsiteX59" fmla="*/ 209980 w 324804"/>
                <a:gd name="connsiteY59" fmla="*/ 327999 h 350204"/>
                <a:gd name="connsiteX60" fmla="*/ 209980 w 324804"/>
                <a:gd name="connsiteY60" fmla="*/ 326095 h 350204"/>
                <a:gd name="connsiteX61" fmla="*/ 209980 w 324804"/>
                <a:gd name="connsiteY61" fmla="*/ 317848 h 350204"/>
                <a:gd name="connsiteX62" fmla="*/ 208712 w 324804"/>
                <a:gd name="connsiteY62" fmla="*/ 305794 h 350204"/>
                <a:gd name="connsiteX63" fmla="*/ 206809 w 324804"/>
                <a:gd name="connsiteY63" fmla="*/ 291836 h 350204"/>
                <a:gd name="connsiteX64" fmla="*/ 204905 w 324804"/>
                <a:gd name="connsiteY64" fmla="*/ 277245 h 350204"/>
                <a:gd name="connsiteX65" fmla="*/ 201099 w 324804"/>
                <a:gd name="connsiteY65" fmla="*/ 262653 h 350204"/>
                <a:gd name="connsiteX66" fmla="*/ 196658 w 324804"/>
                <a:gd name="connsiteY66" fmla="*/ 251233 h 350204"/>
                <a:gd name="connsiteX67" fmla="*/ 190315 w 324804"/>
                <a:gd name="connsiteY67" fmla="*/ 242351 h 350204"/>
                <a:gd name="connsiteX68" fmla="*/ 180799 w 324804"/>
                <a:gd name="connsiteY68" fmla="*/ 236007 h 350204"/>
                <a:gd name="connsiteX69" fmla="*/ 168111 w 324804"/>
                <a:gd name="connsiteY69" fmla="*/ 232835 h 350204"/>
                <a:gd name="connsiteX70" fmla="*/ 149714 w 324804"/>
                <a:gd name="connsiteY70" fmla="*/ 232200 h 350204"/>
                <a:gd name="connsiteX71" fmla="*/ 139564 w 324804"/>
                <a:gd name="connsiteY71" fmla="*/ 237910 h 350204"/>
                <a:gd name="connsiteX72" fmla="*/ 130683 w 324804"/>
                <a:gd name="connsiteY72" fmla="*/ 247427 h 350204"/>
                <a:gd name="connsiteX73" fmla="*/ 123070 w 324804"/>
                <a:gd name="connsiteY73" fmla="*/ 262018 h 350204"/>
                <a:gd name="connsiteX74" fmla="*/ 119898 w 324804"/>
                <a:gd name="connsiteY74" fmla="*/ 274707 h 350204"/>
                <a:gd name="connsiteX75" fmla="*/ 117361 w 324804"/>
                <a:gd name="connsiteY75" fmla="*/ 289933 h 350204"/>
                <a:gd name="connsiteX76" fmla="*/ 116092 w 324804"/>
                <a:gd name="connsiteY76" fmla="*/ 304525 h 350204"/>
                <a:gd name="connsiteX77" fmla="*/ 114823 w 324804"/>
                <a:gd name="connsiteY77" fmla="*/ 317214 h 350204"/>
                <a:gd name="connsiteX78" fmla="*/ 114189 w 324804"/>
                <a:gd name="connsiteY78" fmla="*/ 326095 h 350204"/>
                <a:gd name="connsiteX79" fmla="*/ 114189 w 324804"/>
                <a:gd name="connsiteY79" fmla="*/ 331805 h 350204"/>
                <a:gd name="connsiteX80" fmla="*/ 114189 w 324804"/>
                <a:gd name="connsiteY80" fmla="*/ 338784 h 350204"/>
                <a:gd name="connsiteX81" fmla="*/ 114189 w 324804"/>
                <a:gd name="connsiteY81" fmla="*/ 340053 h 350204"/>
                <a:gd name="connsiteX82" fmla="*/ 111651 w 324804"/>
                <a:gd name="connsiteY82" fmla="*/ 344494 h 350204"/>
                <a:gd name="connsiteX83" fmla="*/ 103404 w 324804"/>
                <a:gd name="connsiteY83" fmla="*/ 348935 h 350204"/>
                <a:gd name="connsiteX84" fmla="*/ 100232 w 324804"/>
                <a:gd name="connsiteY84" fmla="*/ 350204 h 350204"/>
                <a:gd name="connsiteX85" fmla="*/ 94523 w 324804"/>
                <a:gd name="connsiteY85" fmla="*/ 349569 h 350204"/>
                <a:gd name="connsiteX86" fmla="*/ 92620 w 324804"/>
                <a:gd name="connsiteY86" fmla="*/ 348935 h 350204"/>
                <a:gd name="connsiteX87" fmla="*/ 88813 w 324804"/>
                <a:gd name="connsiteY87" fmla="*/ 347666 h 350204"/>
                <a:gd name="connsiteX88" fmla="*/ 81201 w 324804"/>
                <a:gd name="connsiteY88" fmla="*/ 343225 h 350204"/>
                <a:gd name="connsiteX89" fmla="*/ 68513 w 324804"/>
                <a:gd name="connsiteY89" fmla="*/ 334977 h 350204"/>
                <a:gd name="connsiteX90" fmla="*/ 53922 w 324804"/>
                <a:gd name="connsiteY90" fmla="*/ 321020 h 350204"/>
                <a:gd name="connsiteX91" fmla="*/ 48213 w 324804"/>
                <a:gd name="connsiteY91" fmla="*/ 312138 h 350204"/>
                <a:gd name="connsiteX92" fmla="*/ 43138 w 324804"/>
                <a:gd name="connsiteY92" fmla="*/ 300718 h 350204"/>
                <a:gd name="connsiteX93" fmla="*/ 38697 w 324804"/>
                <a:gd name="connsiteY93" fmla="*/ 288030 h 350204"/>
                <a:gd name="connsiteX94" fmla="*/ 35525 w 324804"/>
                <a:gd name="connsiteY94" fmla="*/ 274707 h 350204"/>
                <a:gd name="connsiteX95" fmla="*/ 32988 w 324804"/>
                <a:gd name="connsiteY95" fmla="*/ 260750 h 350204"/>
                <a:gd name="connsiteX96" fmla="*/ 32353 w 324804"/>
                <a:gd name="connsiteY96" fmla="*/ 247427 h 350204"/>
                <a:gd name="connsiteX97" fmla="*/ 32353 w 324804"/>
                <a:gd name="connsiteY97" fmla="*/ 244889 h 350204"/>
                <a:gd name="connsiteX98" fmla="*/ 33622 w 324804"/>
                <a:gd name="connsiteY98" fmla="*/ 234104 h 350204"/>
                <a:gd name="connsiteX99" fmla="*/ 33622 w 324804"/>
                <a:gd name="connsiteY99" fmla="*/ 230931 h 350204"/>
                <a:gd name="connsiteX100" fmla="*/ 34257 w 324804"/>
                <a:gd name="connsiteY100" fmla="*/ 227759 h 350204"/>
                <a:gd name="connsiteX101" fmla="*/ 37429 w 324804"/>
                <a:gd name="connsiteY101" fmla="*/ 215705 h 350204"/>
                <a:gd name="connsiteX102" fmla="*/ 39332 w 324804"/>
                <a:gd name="connsiteY102" fmla="*/ 204286 h 350204"/>
                <a:gd name="connsiteX103" fmla="*/ 41235 w 324804"/>
                <a:gd name="connsiteY103" fmla="*/ 189694 h 350204"/>
                <a:gd name="connsiteX104" fmla="*/ 41869 w 324804"/>
                <a:gd name="connsiteY104" fmla="*/ 177640 h 350204"/>
                <a:gd name="connsiteX105" fmla="*/ 40600 w 324804"/>
                <a:gd name="connsiteY105" fmla="*/ 166854 h 350204"/>
                <a:gd name="connsiteX106" fmla="*/ 38063 w 324804"/>
                <a:gd name="connsiteY106" fmla="*/ 156704 h 350204"/>
                <a:gd name="connsiteX107" fmla="*/ 33622 w 324804"/>
                <a:gd name="connsiteY107" fmla="*/ 146553 h 350204"/>
                <a:gd name="connsiteX108" fmla="*/ 27913 w 324804"/>
                <a:gd name="connsiteY108" fmla="*/ 135767 h 350204"/>
                <a:gd name="connsiteX109" fmla="*/ 20300 w 324804"/>
                <a:gd name="connsiteY109" fmla="*/ 123713 h 350204"/>
                <a:gd name="connsiteX110" fmla="*/ 10150 w 324804"/>
                <a:gd name="connsiteY110" fmla="*/ 109756 h 350204"/>
                <a:gd name="connsiteX111" fmla="*/ 5075 w 324804"/>
                <a:gd name="connsiteY111" fmla="*/ 97702 h 350204"/>
                <a:gd name="connsiteX112" fmla="*/ 1269 w 324804"/>
                <a:gd name="connsiteY112" fmla="*/ 85648 h 350204"/>
                <a:gd name="connsiteX113" fmla="*/ 0 w 324804"/>
                <a:gd name="connsiteY113" fmla="*/ 73594 h 350204"/>
                <a:gd name="connsiteX114" fmla="*/ 0 w 324804"/>
                <a:gd name="connsiteY114" fmla="*/ 60905 h 350204"/>
                <a:gd name="connsiteX115" fmla="*/ 2538 w 324804"/>
                <a:gd name="connsiteY115" fmla="*/ 48217 h 350204"/>
                <a:gd name="connsiteX116" fmla="*/ 7613 w 324804"/>
                <a:gd name="connsiteY116" fmla="*/ 36162 h 350204"/>
                <a:gd name="connsiteX117" fmla="*/ 14591 w 324804"/>
                <a:gd name="connsiteY117" fmla="*/ 24743 h 350204"/>
                <a:gd name="connsiteX118" fmla="*/ 23472 w 324804"/>
                <a:gd name="connsiteY118" fmla="*/ 15226 h 350204"/>
                <a:gd name="connsiteX119" fmla="*/ 34891 w 324804"/>
                <a:gd name="connsiteY119" fmla="*/ 7613 h 350204"/>
                <a:gd name="connsiteX120" fmla="*/ 48213 w 324804"/>
                <a:gd name="connsiteY120" fmla="*/ 2538 h 350204"/>
                <a:gd name="connsiteX121" fmla="*/ 58998 w 324804"/>
                <a:gd name="connsiteY121" fmla="*/ 635 h 35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24804" h="350204">
                  <a:moveTo>
                    <a:pt x="73588" y="0"/>
                  </a:moveTo>
                  <a:lnTo>
                    <a:pt x="86276" y="1903"/>
                  </a:lnTo>
                  <a:lnTo>
                    <a:pt x="97695" y="5710"/>
                  </a:lnTo>
                  <a:lnTo>
                    <a:pt x="109748" y="10785"/>
                  </a:lnTo>
                  <a:lnTo>
                    <a:pt x="121801" y="16495"/>
                  </a:lnTo>
                  <a:lnTo>
                    <a:pt x="131951" y="20936"/>
                  </a:lnTo>
                  <a:lnTo>
                    <a:pt x="142736" y="24108"/>
                  </a:lnTo>
                  <a:lnTo>
                    <a:pt x="156058" y="26012"/>
                  </a:lnTo>
                  <a:lnTo>
                    <a:pt x="171918" y="26646"/>
                  </a:lnTo>
                  <a:lnTo>
                    <a:pt x="183971" y="24108"/>
                  </a:lnTo>
                  <a:lnTo>
                    <a:pt x="196024" y="19667"/>
                  </a:lnTo>
                  <a:lnTo>
                    <a:pt x="208077" y="13958"/>
                  </a:lnTo>
                  <a:lnTo>
                    <a:pt x="218862" y="8882"/>
                  </a:lnTo>
                  <a:lnTo>
                    <a:pt x="230915" y="4441"/>
                  </a:lnTo>
                  <a:lnTo>
                    <a:pt x="242968" y="1269"/>
                  </a:lnTo>
                  <a:lnTo>
                    <a:pt x="256925" y="0"/>
                  </a:lnTo>
                  <a:lnTo>
                    <a:pt x="263269" y="0"/>
                  </a:lnTo>
                  <a:lnTo>
                    <a:pt x="269612" y="635"/>
                  </a:lnTo>
                  <a:lnTo>
                    <a:pt x="276591" y="2538"/>
                  </a:lnTo>
                  <a:lnTo>
                    <a:pt x="289913" y="7613"/>
                  </a:lnTo>
                  <a:lnTo>
                    <a:pt x="301331" y="15226"/>
                  </a:lnTo>
                  <a:lnTo>
                    <a:pt x="310213" y="25377"/>
                  </a:lnTo>
                  <a:lnTo>
                    <a:pt x="311482" y="26646"/>
                  </a:lnTo>
                  <a:lnTo>
                    <a:pt x="317191" y="36162"/>
                  </a:lnTo>
                  <a:lnTo>
                    <a:pt x="322266" y="48851"/>
                  </a:lnTo>
                  <a:lnTo>
                    <a:pt x="324804" y="61540"/>
                  </a:lnTo>
                  <a:lnTo>
                    <a:pt x="324804" y="69153"/>
                  </a:lnTo>
                  <a:lnTo>
                    <a:pt x="324169" y="79303"/>
                  </a:lnTo>
                  <a:lnTo>
                    <a:pt x="321632" y="90089"/>
                  </a:lnTo>
                  <a:lnTo>
                    <a:pt x="317191" y="102143"/>
                  </a:lnTo>
                  <a:lnTo>
                    <a:pt x="310213" y="114831"/>
                  </a:lnTo>
                  <a:lnTo>
                    <a:pt x="300697" y="129423"/>
                  </a:lnTo>
                  <a:lnTo>
                    <a:pt x="293719" y="140208"/>
                  </a:lnTo>
                  <a:lnTo>
                    <a:pt x="288644" y="150359"/>
                  </a:lnTo>
                  <a:lnTo>
                    <a:pt x="284838" y="160510"/>
                  </a:lnTo>
                  <a:lnTo>
                    <a:pt x="282934" y="171930"/>
                  </a:lnTo>
                  <a:lnTo>
                    <a:pt x="282934" y="184618"/>
                  </a:lnTo>
                  <a:lnTo>
                    <a:pt x="284203" y="199210"/>
                  </a:lnTo>
                  <a:lnTo>
                    <a:pt x="286106" y="211264"/>
                  </a:lnTo>
                  <a:lnTo>
                    <a:pt x="289278" y="224587"/>
                  </a:lnTo>
                  <a:lnTo>
                    <a:pt x="289913" y="227759"/>
                  </a:lnTo>
                  <a:lnTo>
                    <a:pt x="290547" y="230931"/>
                  </a:lnTo>
                  <a:lnTo>
                    <a:pt x="290547" y="232200"/>
                  </a:lnTo>
                  <a:lnTo>
                    <a:pt x="291816" y="244889"/>
                  </a:lnTo>
                  <a:lnTo>
                    <a:pt x="291816" y="258212"/>
                  </a:lnTo>
                  <a:lnTo>
                    <a:pt x="289278" y="272169"/>
                  </a:lnTo>
                  <a:lnTo>
                    <a:pt x="286106" y="285492"/>
                  </a:lnTo>
                  <a:lnTo>
                    <a:pt x="282300" y="298181"/>
                  </a:lnTo>
                  <a:lnTo>
                    <a:pt x="277225" y="310235"/>
                  </a:lnTo>
                  <a:lnTo>
                    <a:pt x="271516" y="319751"/>
                  </a:lnTo>
                  <a:lnTo>
                    <a:pt x="265172" y="327999"/>
                  </a:lnTo>
                  <a:lnTo>
                    <a:pt x="250581" y="338784"/>
                  </a:lnTo>
                  <a:lnTo>
                    <a:pt x="239162" y="345763"/>
                  </a:lnTo>
                  <a:lnTo>
                    <a:pt x="234087" y="348300"/>
                  </a:lnTo>
                  <a:lnTo>
                    <a:pt x="229012" y="350204"/>
                  </a:lnTo>
                  <a:lnTo>
                    <a:pt x="222668" y="350204"/>
                  </a:lnTo>
                  <a:lnTo>
                    <a:pt x="213152" y="344494"/>
                  </a:lnTo>
                  <a:lnTo>
                    <a:pt x="209980" y="340053"/>
                  </a:lnTo>
                  <a:lnTo>
                    <a:pt x="210615" y="334977"/>
                  </a:lnTo>
                  <a:lnTo>
                    <a:pt x="209980" y="327999"/>
                  </a:lnTo>
                  <a:lnTo>
                    <a:pt x="209980" y="326095"/>
                  </a:lnTo>
                  <a:lnTo>
                    <a:pt x="209980" y="317848"/>
                  </a:lnTo>
                  <a:lnTo>
                    <a:pt x="208712" y="305794"/>
                  </a:lnTo>
                  <a:lnTo>
                    <a:pt x="206809" y="291836"/>
                  </a:lnTo>
                  <a:lnTo>
                    <a:pt x="204905" y="277245"/>
                  </a:lnTo>
                  <a:lnTo>
                    <a:pt x="201099" y="262653"/>
                  </a:lnTo>
                  <a:lnTo>
                    <a:pt x="196658" y="251233"/>
                  </a:lnTo>
                  <a:lnTo>
                    <a:pt x="190315" y="242351"/>
                  </a:lnTo>
                  <a:lnTo>
                    <a:pt x="180799" y="236007"/>
                  </a:lnTo>
                  <a:lnTo>
                    <a:pt x="168111" y="232835"/>
                  </a:lnTo>
                  <a:lnTo>
                    <a:pt x="149714" y="232200"/>
                  </a:lnTo>
                  <a:lnTo>
                    <a:pt x="139564" y="237910"/>
                  </a:lnTo>
                  <a:lnTo>
                    <a:pt x="130683" y="247427"/>
                  </a:lnTo>
                  <a:lnTo>
                    <a:pt x="123070" y="262018"/>
                  </a:lnTo>
                  <a:lnTo>
                    <a:pt x="119898" y="274707"/>
                  </a:lnTo>
                  <a:lnTo>
                    <a:pt x="117361" y="289933"/>
                  </a:lnTo>
                  <a:lnTo>
                    <a:pt x="116092" y="304525"/>
                  </a:lnTo>
                  <a:lnTo>
                    <a:pt x="114823" y="317214"/>
                  </a:lnTo>
                  <a:lnTo>
                    <a:pt x="114189" y="326095"/>
                  </a:lnTo>
                  <a:lnTo>
                    <a:pt x="114189" y="331805"/>
                  </a:lnTo>
                  <a:lnTo>
                    <a:pt x="114189" y="338784"/>
                  </a:lnTo>
                  <a:lnTo>
                    <a:pt x="114189" y="340053"/>
                  </a:lnTo>
                  <a:lnTo>
                    <a:pt x="111651" y="344494"/>
                  </a:lnTo>
                  <a:lnTo>
                    <a:pt x="103404" y="348935"/>
                  </a:lnTo>
                  <a:lnTo>
                    <a:pt x="100232" y="350204"/>
                  </a:lnTo>
                  <a:lnTo>
                    <a:pt x="94523" y="349569"/>
                  </a:lnTo>
                  <a:lnTo>
                    <a:pt x="92620" y="348935"/>
                  </a:lnTo>
                  <a:lnTo>
                    <a:pt x="88813" y="347666"/>
                  </a:lnTo>
                  <a:lnTo>
                    <a:pt x="81201" y="343225"/>
                  </a:lnTo>
                  <a:lnTo>
                    <a:pt x="68513" y="334977"/>
                  </a:lnTo>
                  <a:lnTo>
                    <a:pt x="53922" y="321020"/>
                  </a:lnTo>
                  <a:lnTo>
                    <a:pt x="48213" y="312138"/>
                  </a:lnTo>
                  <a:lnTo>
                    <a:pt x="43138" y="300718"/>
                  </a:lnTo>
                  <a:lnTo>
                    <a:pt x="38697" y="288030"/>
                  </a:lnTo>
                  <a:lnTo>
                    <a:pt x="35525" y="274707"/>
                  </a:lnTo>
                  <a:lnTo>
                    <a:pt x="32988" y="260750"/>
                  </a:lnTo>
                  <a:lnTo>
                    <a:pt x="32353" y="247427"/>
                  </a:lnTo>
                  <a:lnTo>
                    <a:pt x="32353" y="244889"/>
                  </a:lnTo>
                  <a:lnTo>
                    <a:pt x="33622" y="234104"/>
                  </a:lnTo>
                  <a:lnTo>
                    <a:pt x="33622" y="230931"/>
                  </a:lnTo>
                  <a:lnTo>
                    <a:pt x="34257" y="227759"/>
                  </a:lnTo>
                  <a:lnTo>
                    <a:pt x="37429" y="215705"/>
                  </a:lnTo>
                  <a:lnTo>
                    <a:pt x="39332" y="204286"/>
                  </a:lnTo>
                  <a:lnTo>
                    <a:pt x="41235" y="189694"/>
                  </a:lnTo>
                  <a:lnTo>
                    <a:pt x="41869" y="177640"/>
                  </a:lnTo>
                  <a:lnTo>
                    <a:pt x="40600" y="166854"/>
                  </a:lnTo>
                  <a:lnTo>
                    <a:pt x="38063" y="156704"/>
                  </a:lnTo>
                  <a:lnTo>
                    <a:pt x="33622" y="146553"/>
                  </a:lnTo>
                  <a:lnTo>
                    <a:pt x="27913" y="135767"/>
                  </a:lnTo>
                  <a:lnTo>
                    <a:pt x="20300" y="123713"/>
                  </a:lnTo>
                  <a:lnTo>
                    <a:pt x="10150" y="109756"/>
                  </a:lnTo>
                  <a:lnTo>
                    <a:pt x="5075" y="97702"/>
                  </a:lnTo>
                  <a:lnTo>
                    <a:pt x="1269" y="85648"/>
                  </a:lnTo>
                  <a:lnTo>
                    <a:pt x="0" y="73594"/>
                  </a:lnTo>
                  <a:lnTo>
                    <a:pt x="0" y="60905"/>
                  </a:lnTo>
                  <a:lnTo>
                    <a:pt x="2538" y="48217"/>
                  </a:lnTo>
                  <a:lnTo>
                    <a:pt x="7613" y="36162"/>
                  </a:lnTo>
                  <a:lnTo>
                    <a:pt x="14591" y="24743"/>
                  </a:lnTo>
                  <a:lnTo>
                    <a:pt x="23472" y="15226"/>
                  </a:lnTo>
                  <a:lnTo>
                    <a:pt x="34891" y="7613"/>
                  </a:lnTo>
                  <a:lnTo>
                    <a:pt x="48213" y="2538"/>
                  </a:lnTo>
                  <a:lnTo>
                    <a:pt x="58998" y="635"/>
                  </a:lnTo>
                  <a:close/>
                </a:path>
              </a:pathLst>
            </a:custGeom>
            <a:solidFill>
              <a:schemeClr val="accent1"/>
            </a:solidFill>
            <a:ln>
              <a:noFill/>
            </a:ln>
          </p:spPr>
          <p:txBody>
            <a:bodyPr vert="horz" wrap="square" lIns="60960" tIns="30480" rIns="60960" bIns="30480" numCol="1" anchor="t" anchorCtr="0" compatLnSpc="1">
              <a:prstTxWarp prst="textNoShape">
                <a:avLst/>
              </a:prstTxWarp>
              <a:noAutofit/>
            </a:bodyPr>
            <a:lstStyle/>
            <a:p>
              <a:endParaRPr lang="en-US" sz="1200" dirty="0"/>
            </a:p>
          </p:txBody>
        </p:sp>
        <p:sp>
          <p:nvSpPr>
            <p:cNvPr id="23" name="My Shape Untitled 19"/>
            <p:cNvSpPr>
              <a:spLocks/>
            </p:cNvSpPr>
            <p:nvPr/>
          </p:nvSpPr>
          <p:spPr bwMode="auto">
            <a:xfrm>
              <a:off x="1500668" y="5005138"/>
              <a:ext cx="500637" cy="250585"/>
            </a:xfrm>
            <a:custGeom>
              <a:avLst/>
              <a:gdLst>
                <a:gd name="connsiteX0" fmla="*/ 450850 w 596265"/>
                <a:gd name="connsiteY0" fmla="*/ 151130 h 298450"/>
                <a:gd name="connsiteX1" fmla="*/ 414655 w 596265"/>
                <a:gd name="connsiteY1" fmla="*/ 154940 h 298450"/>
                <a:gd name="connsiteX2" fmla="*/ 401955 w 596265"/>
                <a:gd name="connsiteY2" fmla="*/ 157480 h 298450"/>
                <a:gd name="connsiteX3" fmla="*/ 377825 w 596265"/>
                <a:gd name="connsiteY3" fmla="*/ 165100 h 298450"/>
                <a:gd name="connsiteX4" fmla="*/ 351790 w 596265"/>
                <a:gd name="connsiteY4" fmla="*/ 175260 h 298450"/>
                <a:gd name="connsiteX5" fmla="*/ 347980 w 596265"/>
                <a:gd name="connsiteY5" fmla="*/ 186690 h 298450"/>
                <a:gd name="connsiteX6" fmla="*/ 347980 w 596265"/>
                <a:gd name="connsiteY6" fmla="*/ 189230 h 298450"/>
                <a:gd name="connsiteX7" fmla="*/ 348615 w 596265"/>
                <a:gd name="connsiteY7" fmla="*/ 196850 h 298450"/>
                <a:gd name="connsiteX8" fmla="*/ 351790 w 596265"/>
                <a:gd name="connsiteY8" fmla="*/ 205740 h 298450"/>
                <a:gd name="connsiteX9" fmla="*/ 355600 w 596265"/>
                <a:gd name="connsiteY9" fmla="*/ 215900 h 298450"/>
                <a:gd name="connsiteX10" fmla="*/ 359410 w 596265"/>
                <a:gd name="connsiteY10" fmla="*/ 223520 h 298450"/>
                <a:gd name="connsiteX11" fmla="*/ 363855 w 596265"/>
                <a:gd name="connsiteY11" fmla="*/ 232410 h 298450"/>
                <a:gd name="connsiteX12" fmla="*/ 368935 w 596265"/>
                <a:gd name="connsiteY12" fmla="*/ 240030 h 298450"/>
                <a:gd name="connsiteX13" fmla="*/ 375920 w 596265"/>
                <a:gd name="connsiteY13" fmla="*/ 246380 h 298450"/>
                <a:gd name="connsiteX14" fmla="*/ 384175 w 596265"/>
                <a:gd name="connsiteY14" fmla="*/ 251460 h 298450"/>
                <a:gd name="connsiteX15" fmla="*/ 394970 w 596265"/>
                <a:gd name="connsiteY15" fmla="*/ 256540 h 298450"/>
                <a:gd name="connsiteX16" fmla="*/ 407670 w 596265"/>
                <a:gd name="connsiteY16" fmla="*/ 261620 h 298450"/>
                <a:gd name="connsiteX17" fmla="*/ 422910 w 596265"/>
                <a:gd name="connsiteY17" fmla="*/ 264160 h 298450"/>
                <a:gd name="connsiteX18" fmla="*/ 441960 w 596265"/>
                <a:gd name="connsiteY18" fmla="*/ 266700 h 298450"/>
                <a:gd name="connsiteX19" fmla="*/ 464185 w 596265"/>
                <a:gd name="connsiteY19" fmla="*/ 267970 h 298450"/>
                <a:gd name="connsiteX20" fmla="*/ 490220 w 596265"/>
                <a:gd name="connsiteY20" fmla="*/ 267970 h 298450"/>
                <a:gd name="connsiteX21" fmla="*/ 506095 w 596265"/>
                <a:gd name="connsiteY21" fmla="*/ 262890 h 298450"/>
                <a:gd name="connsiteX22" fmla="*/ 518160 w 596265"/>
                <a:gd name="connsiteY22" fmla="*/ 256540 h 298450"/>
                <a:gd name="connsiteX23" fmla="*/ 526415 w 596265"/>
                <a:gd name="connsiteY23" fmla="*/ 247650 h 298450"/>
                <a:gd name="connsiteX24" fmla="*/ 532130 w 596265"/>
                <a:gd name="connsiteY24" fmla="*/ 237490 h 298450"/>
                <a:gd name="connsiteX25" fmla="*/ 535940 w 596265"/>
                <a:gd name="connsiteY25" fmla="*/ 224790 h 298450"/>
                <a:gd name="connsiteX26" fmla="*/ 539115 w 596265"/>
                <a:gd name="connsiteY26" fmla="*/ 213360 h 298450"/>
                <a:gd name="connsiteX27" fmla="*/ 541655 w 596265"/>
                <a:gd name="connsiteY27" fmla="*/ 200660 h 298450"/>
                <a:gd name="connsiteX28" fmla="*/ 544830 w 596265"/>
                <a:gd name="connsiteY28" fmla="*/ 186690 h 298450"/>
                <a:gd name="connsiteX29" fmla="*/ 544830 w 596265"/>
                <a:gd name="connsiteY29" fmla="*/ 173990 h 298450"/>
                <a:gd name="connsiteX30" fmla="*/ 539750 w 596265"/>
                <a:gd name="connsiteY30" fmla="*/ 163830 h 298450"/>
                <a:gd name="connsiteX31" fmla="*/ 530225 w 596265"/>
                <a:gd name="connsiteY31" fmla="*/ 156210 h 298450"/>
                <a:gd name="connsiteX32" fmla="*/ 515620 w 596265"/>
                <a:gd name="connsiteY32" fmla="*/ 152400 h 298450"/>
                <a:gd name="connsiteX33" fmla="*/ 505460 w 596265"/>
                <a:gd name="connsiteY33" fmla="*/ 152400 h 298450"/>
                <a:gd name="connsiteX34" fmla="*/ 494665 w 596265"/>
                <a:gd name="connsiteY34" fmla="*/ 151130 h 298450"/>
                <a:gd name="connsiteX35" fmla="*/ 104140 w 596265"/>
                <a:gd name="connsiteY35" fmla="*/ 151130 h 298450"/>
                <a:gd name="connsiteX36" fmla="*/ 80645 w 596265"/>
                <a:gd name="connsiteY36" fmla="*/ 153670 h 298450"/>
                <a:gd name="connsiteX37" fmla="*/ 65405 w 596265"/>
                <a:gd name="connsiteY37" fmla="*/ 156210 h 298450"/>
                <a:gd name="connsiteX38" fmla="*/ 56515 w 596265"/>
                <a:gd name="connsiteY38" fmla="*/ 162560 h 298450"/>
                <a:gd name="connsiteX39" fmla="*/ 51435 w 596265"/>
                <a:gd name="connsiteY39" fmla="*/ 173990 h 298450"/>
                <a:gd name="connsiteX40" fmla="*/ 52070 w 596265"/>
                <a:gd name="connsiteY40" fmla="*/ 190500 h 298450"/>
                <a:gd name="connsiteX41" fmla="*/ 55245 w 596265"/>
                <a:gd name="connsiteY41" fmla="*/ 204470 h 298450"/>
                <a:gd name="connsiteX42" fmla="*/ 57785 w 596265"/>
                <a:gd name="connsiteY42" fmla="*/ 215900 h 298450"/>
                <a:gd name="connsiteX43" fmla="*/ 59690 w 596265"/>
                <a:gd name="connsiteY43" fmla="*/ 224790 h 298450"/>
                <a:gd name="connsiteX44" fmla="*/ 63500 w 596265"/>
                <a:gd name="connsiteY44" fmla="*/ 234950 h 298450"/>
                <a:gd name="connsiteX45" fmla="*/ 68580 w 596265"/>
                <a:gd name="connsiteY45" fmla="*/ 243840 h 298450"/>
                <a:gd name="connsiteX46" fmla="*/ 76200 w 596265"/>
                <a:gd name="connsiteY46" fmla="*/ 251460 h 298450"/>
                <a:gd name="connsiteX47" fmla="*/ 86995 w 596265"/>
                <a:gd name="connsiteY47" fmla="*/ 259080 h 298450"/>
                <a:gd name="connsiteX48" fmla="*/ 101600 w 596265"/>
                <a:gd name="connsiteY48" fmla="*/ 264160 h 298450"/>
                <a:gd name="connsiteX49" fmla="*/ 120650 w 596265"/>
                <a:gd name="connsiteY49" fmla="*/ 267970 h 298450"/>
                <a:gd name="connsiteX50" fmla="*/ 144780 w 596265"/>
                <a:gd name="connsiteY50" fmla="*/ 269240 h 298450"/>
                <a:gd name="connsiteX51" fmla="*/ 165735 w 596265"/>
                <a:gd name="connsiteY51" fmla="*/ 267970 h 298450"/>
                <a:gd name="connsiteX52" fmla="*/ 182880 w 596265"/>
                <a:gd name="connsiteY52" fmla="*/ 264160 h 298450"/>
                <a:gd name="connsiteX53" fmla="*/ 197485 w 596265"/>
                <a:gd name="connsiteY53" fmla="*/ 260350 h 298450"/>
                <a:gd name="connsiteX54" fmla="*/ 208915 w 596265"/>
                <a:gd name="connsiteY54" fmla="*/ 255270 h 298450"/>
                <a:gd name="connsiteX55" fmla="*/ 218440 w 596265"/>
                <a:gd name="connsiteY55" fmla="*/ 248920 h 298450"/>
                <a:gd name="connsiteX56" fmla="*/ 225425 w 596265"/>
                <a:gd name="connsiteY56" fmla="*/ 242570 h 298450"/>
                <a:gd name="connsiteX57" fmla="*/ 231775 w 596265"/>
                <a:gd name="connsiteY57" fmla="*/ 233680 h 298450"/>
                <a:gd name="connsiteX58" fmla="*/ 236855 w 596265"/>
                <a:gd name="connsiteY58" fmla="*/ 224790 h 298450"/>
                <a:gd name="connsiteX59" fmla="*/ 240665 w 596265"/>
                <a:gd name="connsiteY59" fmla="*/ 215900 h 298450"/>
                <a:gd name="connsiteX60" fmla="*/ 245110 w 596265"/>
                <a:gd name="connsiteY60" fmla="*/ 204470 h 298450"/>
                <a:gd name="connsiteX61" fmla="*/ 247650 w 596265"/>
                <a:gd name="connsiteY61" fmla="*/ 195580 h 298450"/>
                <a:gd name="connsiteX62" fmla="*/ 247650 w 596265"/>
                <a:gd name="connsiteY62" fmla="*/ 185420 h 298450"/>
                <a:gd name="connsiteX63" fmla="*/ 243205 w 596265"/>
                <a:gd name="connsiteY63" fmla="*/ 175260 h 298450"/>
                <a:gd name="connsiteX64" fmla="*/ 229870 w 596265"/>
                <a:gd name="connsiteY64" fmla="*/ 165100 h 298450"/>
                <a:gd name="connsiteX65" fmla="*/ 219710 w 596265"/>
                <a:gd name="connsiteY65" fmla="*/ 162560 h 298450"/>
                <a:gd name="connsiteX66" fmla="*/ 208915 w 596265"/>
                <a:gd name="connsiteY66" fmla="*/ 160020 h 298450"/>
                <a:gd name="connsiteX67" fmla="*/ 197485 w 596265"/>
                <a:gd name="connsiteY67" fmla="*/ 157480 h 298450"/>
                <a:gd name="connsiteX68" fmla="*/ 186055 w 596265"/>
                <a:gd name="connsiteY68" fmla="*/ 154940 h 298450"/>
                <a:gd name="connsiteX69" fmla="*/ 146050 w 596265"/>
                <a:gd name="connsiteY69" fmla="*/ 151130 h 298450"/>
                <a:gd name="connsiteX70" fmla="*/ 190500 w 596265"/>
                <a:gd name="connsiteY70" fmla="*/ 0 h 298450"/>
                <a:gd name="connsiteX71" fmla="*/ 201295 w 596265"/>
                <a:gd name="connsiteY71" fmla="*/ 3810 h 298450"/>
                <a:gd name="connsiteX72" fmla="*/ 208280 w 596265"/>
                <a:gd name="connsiteY72" fmla="*/ 11430 h 298450"/>
                <a:gd name="connsiteX73" fmla="*/ 212090 w 596265"/>
                <a:gd name="connsiteY73" fmla="*/ 21590 h 298450"/>
                <a:gd name="connsiteX74" fmla="*/ 212725 w 596265"/>
                <a:gd name="connsiteY74" fmla="*/ 33020 h 298450"/>
                <a:gd name="connsiteX75" fmla="*/ 211455 w 596265"/>
                <a:gd name="connsiteY75" fmla="*/ 41910 h 298450"/>
                <a:gd name="connsiteX76" fmla="*/ 211455 w 596265"/>
                <a:gd name="connsiteY76" fmla="*/ 45720 h 298450"/>
                <a:gd name="connsiteX77" fmla="*/ 208915 w 596265"/>
                <a:gd name="connsiteY77" fmla="*/ 57150 h 298450"/>
                <a:gd name="connsiteX78" fmla="*/ 205740 w 596265"/>
                <a:gd name="connsiteY78" fmla="*/ 66040 h 298450"/>
                <a:gd name="connsiteX79" fmla="*/ 202565 w 596265"/>
                <a:gd name="connsiteY79" fmla="*/ 72390 h 298450"/>
                <a:gd name="connsiteX80" fmla="*/ 198755 w 596265"/>
                <a:gd name="connsiteY80" fmla="*/ 73660 h 298450"/>
                <a:gd name="connsiteX81" fmla="*/ 195580 w 596265"/>
                <a:gd name="connsiteY81" fmla="*/ 66040 h 298450"/>
                <a:gd name="connsiteX82" fmla="*/ 191770 w 596265"/>
                <a:gd name="connsiteY82" fmla="*/ 48260 h 298450"/>
                <a:gd name="connsiteX83" fmla="*/ 189230 w 596265"/>
                <a:gd name="connsiteY83" fmla="*/ 44450 h 298450"/>
                <a:gd name="connsiteX84" fmla="*/ 185420 w 596265"/>
                <a:gd name="connsiteY84" fmla="*/ 41910 h 298450"/>
                <a:gd name="connsiteX85" fmla="*/ 180975 w 596265"/>
                <a:gd name="connsiteY85" fmla="*/ 41910 h 298450"/>
                <a:gd name="connsiteX86" fmla="*/ 175260 w 596265"/>
                <a:gd name="connsiteY86" fmla="*/ 43180 h 298450"/>
                <a:gd name="connsiteX87" fmla="*/ 168275 w 596265"/>
                <a:gd name="connsiteY87" fmla="*/ 46990 h 298450"/>
                <a:gd name="connsiteX88" fmla="*/ 160655 w 596265"/>
                <a:gd name="connsiteY88" fmla="*/ 54610 h 298450"/>
                <a:gd name="connsiteX89" fmla="*/ 152400 w 596265"/>
                <a:gd name="connsiteY89" fmla="*/ 64770 h 298450"/>
                <a:gd name="connsiteX90" fmla="*/ 142240 w 596265"/>
                <a:gd name="connsiteY90" fmla="*/ 80010 h 298450"/>
                <a:gd name="connsiteX91" fmla="*/ 131445 w 596265"/>
                <a:gd name="connsiteY91" fmla="*/ 97790 h 298450"/>
                <a:gd name="connsiteX92" fmla="*/ 119380 w 596265"/>
                <a:gd name="connsiteY92" fmla="*/ 121920 h 298450"/>
                <a:gd name="connsiteX93" fmla="*/ 154940 w 596265"/>
                <a:gd name="connsiteY93" fmla="*/ 121920 h 298450"/>
                <a:gd name="connsiteX94" fmla="*/ 180340 w 596265"/>
                <a:gd name="connsiteY94" fmla="*/ 124460 h 298450"/>
                <a:gd name="connsiteX95" fmla="*/ 219075 w 596265"/>
                <a:gd name="connsiteY95" fmla="*/ 132080 h 298450"/>
                <a:gd name="connsiteX96" fmla="*/ 244475 w 596265"/>
                <a:gd name="connsiteY96" fmla="*/ 139700 h 298450"/>
                <a:gd name="connsiteX97" fmla="*/ 270510 w 596265"/>
                <a:gd name="connsiteY97" fmla="*/ 149860 h 298450"/>
                <a:gd name="connsiteX98" fmla="*/ 274955 w 596265"/>
                <a:gd name="connsiteY98" fmla="*/ 151130 h 298450"/>
                <a:gd name="connsiteX99" fmla="*/ 279400 w 596265"/>
                <a:gd name="connsiteY99" fmla="*/ 152400 h 298450"/>
                <a:gd name="connsiteX100" fmla="*/ 290830 w 596265"/>
                <a:gd name="connsiteY100" fmla="*/ 153670 h 298450"/>
                <a:gd name="connsiteX101" fmla="*/ 309245 w 596265"/>
                <a:gd name="connsiteY101" fmla="*/ 154940 h 298450"/>
                <a:gd name="connsiteX102" fmla="*/ 320675 w 596265"/>
                <a:gd name="connsiteY102" fmla="*/ 152400 h 298450"/>
                <a:gd name="connsiteX103" fmla="*/ 333375 w 596265"/>
                <a:gd name="connsiteY103" fmla="*/ 146050 h 298450"/>
                <a:gd name="connsiteX104" fmla="*/ 346075 w 596265"/>
                <a:gd name="connsiteY104" fmla="*/ 140970 h 298450"/>
                <a:gd name="connsiteX105" fmla="*/ 384810 w 596265"/>
                <a:gd name="connsiteY105" fmla="*/ 129540 h 298450"/>
                <a:gd name="connsiteX106" fmla="*/ 410845 w 596265"/>
                <a:gd name="connsiteY106" fmla="*/ 124460 h 298450"/>
                <a:gd name="connsiteX107" fmla="*/ 423545 w 596265"/>
                <a:gd name="connsiteY107" fmla="*/ 123190 h 298450"/>
                <a:gd name="connsiteX108" fmla="*/ 436245 w 596265"/>
                <a:gd name="connsiteY108" fmla="*/ 120650 h 298450"/>
                <a:gd name="connsiteX109" fmla="*/ 471805 w 596265"/>
                <a:gd name="connsiteY109" fmla="*/ 116840 h 298450"/>
                <a:gd name="connsiteX110" fmla="*/ 482600 w 596265"/>
                <a:gd name="connsiteY110" fmla="*/ 116840 h 298450"/>
                <a:gd name="connsiteX111" fmla="*/ 469265 w 596265"/>
                <a:gd name="connsiteY111" fmla="*/ 95250 h 298450"/>
                <a:gd name="connsiteX112" fmla="*/ 457200 w 596265"/>
                <a:gd name="connsiteY112" fmla="*/ 77470 h 298450"/>
                <a:gd name="connsiteX113" fmla="*/ 446405 w 596265"/>
                <a:gd name="connsiteY113" fmla="*/ 63500 h 298450"/>
                <a:gd name="connsiteX114" fmla="*/ 436880 w 596265"/>
                <a:gd name="connsiteY114" fmla="*/ 53340 h 298450"/>
                <a:gd name="connsiteX115" fmla="*/ 428625 w 596265"/>
                <a:gd name="connsiteY115" fmla="*/ 46990 h 298450"/>
                <a:gd name="connsiteX116" fmla="*/ 421640 w 596265"/>
                <a:gd name="connsiteY116" fmla="*/ 43180 h 298450"/>
                <a:gd name="connsiteX117" fmla="*/ 415925 w 596265"/>
                <a:gd name="connsiteY117" fmla="*/ 41910 h 298450"/>
                <a:gd name="connsiteX118" fmla="*/ 411480 w 596265"/>
                <a:gd name="connsiteY118" fmla="*/ 41910 h 298450"/>
                <a:gd name="connsiteX119" fmla="*/ 407670 w 596265"/>
                <a:gd name="connsiteY119" fmla="*/ 44450 h 298450"/>
                <a:gd name="connsiteX120" fmla="*/ 405130 w 596265"/>
                <a:gd name="connsiteY120" fmla="*/ 48260 h 298450"/>
                <a:gd name="connsiteX121" fmla="*/ 403225 w 596265"/>
                <a:gd name="connsiteY121" fmla="*/ 52070 h 298450"/>
                <a:gd name="connsiteX122" fmla="*/ 400050 w 596265"/>
                <a:gd name="connsiteY122" fmla="*/ 68580 h 298450"/>
                <a:gd name="connsiteX123" fmla="*/ 396875 w 596265"/>
                <a:gd name="connsiteY123" fmla="*/ 73660 h 298450"/>
                <a:gd name="connsiteX124" fmla="*/ 391795 w 596265"/>
                <a:gd name="connsiteY124" fmla="*/ 69850 h 298450"/>
                <a:gd name="connsiteX125" fmla="*/ 389255 w 596265"/>
                <a:gd name="connsiteY125" fmla="*/ 63500 h 298450"/>
                <a:gd name="connsiteX126" fmla="*/ 386080 w 596265"/>
                <a:gd name="connsiteY126" fmla="*/ 53340 h 298450"/>
                <a:gd name="connsiteX127" fmla="*/ 384175 w 596265"/>
                <a:gd name="connsiteY127" fmla="*/ 40640 h 298450"/>
                <a:gd name="connsiteX128" fmla="*/ 383540 w 596265"/>
                <a:gd name="connsiteY128" fmla="*/ 29210 h 298450"/>
                <a:gd name="connsiteX129" fmla="*/ 385445 w 596265"/>
                <a:gd name="connsiteY129" fmla="*/ 16510 h 298450"/>
                <a:gd name="connsiteX130" fmla="*/ 390525 w 596265"/>
                <a:gd name="connsiteY130" fmla="*/ 7620 h 298450"/>
                <a:gd name="connsiteX131" fmla="*/ 399415 w 596265"/>
                <a:gd name="connsiteY131" fmla="*/ 1270 h 298450"/>
                <a:gd name="connsiteX132" fmla="*/ 412750 w 596265"/>
                <a:gd name="connsiteY132" fmla="*/ 0 h 298450"/>
                <a:gd name="connsiteX133" fmla="*/ 419100 w 596265"/>
                <a:gd name="connsiteY133" fmla="*/ 2540 h 298450"/>
                <a:gd name="connsiteX134" fmla="*/ 426085 w 596265"/>
                <a:gd name="connsiteY134" fmla="*/ 5080 h 298450"/>
                <a:gd name="connsiteX135" fmla="*/ 434340 w 596265"/>
                <a:gd name="connsiteY135" fmla="*/ 8890 h 298450"/>
                <a:gd name="connsiteX136" fmla="*/ 443865 w 596265"/>
                <a:gd name="connsiteY136" fmla="*/ 15240 h 298450"/>
                <a:gd name="connsiteX137" fmla="*/ 453390 w 596265"/>
                <a:gd name="connsiteY137" fmla="*/ 21590 h 298450"/>
                <a:gd name="connsiteX138" fmla="*/ 464185 w 596265"/>
                <a:gd name="connsiteY138" fmla="*/ 29210 h 298450"/>
                <a:gd name="connsiteX139" fmla="*/ 474980 w 596265"/>
                <a:gd name="connsiteY139" fmla="*/ 38100 h 298450"/>
                <a:gd name="connsiteX140" fmla="*/ 480060 w 596265"/>
                <a:gd name="connsiteY140" fmla="*/ 41910 h 298450"/>
                <a:gd name="connsiteX141" fmla="*/ 486410 w 596265"/>
                <a:gd name="connsiteY141" fmla="*/ 46990 h 298450"/>
                <a:gd name="connsiteX142" fmla="*/ 497840 w 596265"/>
                <a:gd name="connsiteY142" fmla="*/ 55880 h 298450"/>
                <a:gd name="connsiteX143" fmla="*/ 521335 w 596265"/>
                <a:gd name="connsiteY143" fmla="*/ 76200 h 298450"/>
                <a:gd name="connsiteX144" fmla="*/ 532765 w 596265"/>
                <a:gd name="connsiteY144" fmla="*/ 86360 h 298450"/>
                <a:gd name="connsiteX145" fmla="*/ 544195 w 596265"/>
                <a:gd name="connsiteY145" fmla="*/ 96520 h 298450"/>
                <a:gd name="connsiteX146" fmla="*/ 554990 w 596265"/>
                <a:gd name="connsiteY146" fmla="*/ 105410 h 298450"/>
                <a:gd name="connsiteX147" fmla="*/ 565150 w 596265"/>
                <a:gd name="connsiteY147" fmla="*/ 115570 h 298450"/>
                <a:gd name="connsiteX148" fmla="*/ 575310 w 596265"/>
                <a:gd name="connsiteY148" fmla="*/ 124460 h 298450"/>
                <a:gd name="connsiteX149" fmla="*/ 584200 w 596265"/>
                <a:gd name="connsiteY149" fmla="*/ 133350 h 298450"/>
                <a:gd name="connsiteX150" fmla="*/ 582930 w 596265"/>
                <a:gd name="connsiteY150" fmla="*/ 133350 h 298450"/>
                <a:gd name="connsiteX151" fmla="*/ 591185 w 596265"/>
                <a:gd name="connsiteY151" fmla="*/ 134620 h 298450"/>
                <a:gd name="connsiteX152" fmla="*/ 596265 w 596265"/>
                <a:gd name="connsiteY152" fmla="*/ 142240 h 298450"/>
                <a:gd name="connsiteX153" fmla="*/ 594995 w 596265"/>
                <a:gd name="connsiteY153" fmla="*/ 151130 h 298450"/>
                <a:gd name="connsiteX154" fmla="*/ 591820 w 596265"/>
                <a:gd name="connsiteY154" fmla="*/ 170180 h 298450"/>
                <a:gd name="connsiteX155" fmla="*/ 590550 w 596265"/>
                <a:gd name="connsiteY155" fmla="*/ 175260 h 298450"/>
                <a:gd name="connsiteX156" fmla="*/ 586740 w 596265"/>
                <a:gd name="connsiteY156" fmla="*/ 179070 h 298450"/>
                <a:gd name="connsiteX157" fmla="*/ 579755 w 596265"/>
                <a:gd name="connsiteY157" fmla="*/ 181610 h 298450"/>
                <a:gd name="connsiteX158" fmla="*/ 576580 w 596265"/>
                <a:gd name="connsiteY158" fmla="*/ 184150 h 298450"/>
                <a:gd name="connsiteX159" fmla="*/ 574040 w 596265"/>
                <a:gd name="connsiteY159" fmla="*/ 190500 h 298450"/>
                <a:gd name="connsiteX160" fmla="*/ 571500 w 596265"/>
                <a:gd name="connsiteY160" fmla="*/ 201930 h 298450"/>
                <a:gd name="connsiteX161" fmla="*/ 568325 w 596265"/>
                <a:gd name="connsiteY161" fmla="*/ 215900 h 298450"/>
                <a:gd name="connsiteX162" fmla="*/ 567055 w 596265"/>
                <a:gd name="connsiteY162" fmla="*/ 222250 h 298450"/>
                <a:gd name="connsiteX163" fmla="*/ 565785 w 596265"/>
                <a:gd name="connsiteY163" fmla="*/ 229870 h 298450"/>
                <a:gd name="connsiteX164" fmla="*/ 562610 w 596265"/>
                <a:gd name="connsiteY164" fmla="*/ 238760 h 298450"/>
                <a:gd name="connsiteX165" fmla="*/ 558800 w 596265"/>
                <a:gd name="connsiteY165" fmla="*/ 248920 h 298450"/>
                <a:gd name="connsiteX166" fmla="*/ 552450 w 596265"/>
                <a:gd name="connsiteY166" fmla="*/ 257810 h 298450"/>
                <a:gd name="connsiteX167" fmla="*/ 544195 w 596265"/>
                <a:gd name="connsiteY167" fmla="*/ 267970 h 298450"/>
                <a:gd name="connsiteX168" fmla="*/ 533400 w 596265"/>
                <a:gd name="connsiteY168" fmla="*/ 276860 h 298450"/>
                <a:gd name="connsiteX169" fmla="*/ 518795 w 596265"/>
                <a:gd name="connsiteY169" fmla="*/ 285750 h 298450"/>
                <a:gd name="connsiteX170" fmla="*/ 501015 w 596265"/>
                <a:gd name="connsiteY170" fmla="*/ 292100 h 298450"/>
                <a:gd name="connsiteX171" fmla="*/ 479425 w 596265"/>
                <a:gd name="connsiteY171" fmla="*/ 297180 h 298450"/>
                <a:gd name="connsiteX172" fmla="*/ 453390 w 596265"/>
                <a:gd name="connsiteY172" fmla="*/ 298450 h 298450"/>
                <a:gd name="connsiteX173" fmla="*/ 433705 w 596265"/>
                <a:gd name="connsiteY173" fmla="*/ 297180 h 298450"/>
                <a:gd name="connsiteX174" fmla="*/ 416560 w 596265"/>
                <a:gd name="connsiteY174" fmla="*/ 294640 h 298450"/>
                <a:gd name="connsiteX175" fmla="*/ 401320 w 596265"/>
                <a:gd name="connsiteY175" fmla="*/ 292100 h 298450"/>
                <a:gd name="connsiteX176" fmla="*/ 387985 w 596265"/>
                <a:gd name="connsiteY176" fmla="*/ 288290 h 298450"/>
                <a:gd name="connsiteX177" fmla="*/ 376555 w 596265"/>
                <a:gd name="connsiteY177" fmla="*/ 283210 h 298450"/>
                <a:gd name="connsiteX178" fmla="*/ 366395 w 596265"/>
                <a:gd name="connsiteY178" fmla="*/ 276860 h 298450"/>
                <a:gd name="connsiteX179" fmla="*/ 357505 w 596265"/>
                <a:gd name="connsiteY179" fmla="*/ 269240 h 298450"/>
                <a:gd name="connsiteX180" fmla="*/ 349885 w 596265"/>
                <a:gd name="connsiteY180" fmla="*/ 261620 h 298450"/>
                <a:gd name="connsiteX181" fmla="*/ 342900 w 596265"/>
                <a:gd name="connsiteY181" fmla="*/ 252730 h 298450"/>
                <a:gd name="connsiteX182" fmla="*/ 337185 w 596265"/>
                <a:gd name="connsiteY182" fmla="*/ 243840 h 298450"/>
                <a:gd name="connsiteX183" fmla="*/ 331470 w 596265"/>
                <a:gd name="connsiteY183" fmla="*/ 232410 h 298450"/>
                <a:gd name="connsiteX184" fmla="*/ 326390 w 596265"/>
                <a:gd name="connsiteY184" fmla="*/ 220980 h 298450"/>
                <a:gd name="connsiteX185" fmla="*/ 321310 w 596265"/>
                <a:gd name="connsiteY185" fmla="*/ 209550 h 298450"/>
                <a:gd name="connsiteX186" fmla="*/ 314960 w 596265"/>
                <a:gd name="connsiteY186" fmla="*/ 196850 h 298450"/>
                <a:gd name="connsiteX187" fmla="*/ 306070 w 596265"/>
                <a:gd name="connsiteY187" fmla="*/ 190500 h 298450"/>
                <a:gd name="connsiteX188" fmla="*/ 291465 w 596265"/>
                <a:gd name="connsiteY188" fmla="*/ 189230 h 298450"/>
                <a:gd name="connsiteX189" fmla="*/ 283845 w 596265"/>
                <a:gd name="connsiteY189" fmla="*/ 194310 h 298450"/>
                <a:gd name="connsiteX190" fmla="*/ 276860 w 596265"/>
                <a:gd name="connsiteY190" fmla="*/ 205740 h 298450"/>
                <a:gd name="connsiteX191" fmla="*/ 269240 w 596265"/>
                <a:gd name="connsiteY191" fmla="*/ 223520 h 298450"/>
                <a:gd name="connsiteX192" fmla="*/ 264160 w 596265"/>
                <a:gd name="connsiteY192" fmla="*/ 234950 h 298450"/>
                <a:gd name="connsiteX193" fmla="*/ 259080 w 596265"/>
                <a:gd name="connsiteY193" fmla="*/ 245110 h 298450"/>
                <a:gd name="connsiteX194" fmla="*/ 253365 w 596265"/>
                <a:gd name="connsiteY194" fmla="*/ 254000 h 298450"/>
                <a:gd name="connsiteX195" fmla="*/ 247015 w 596265"/>
                <a:gd name="connsiteY195" fmla="*/ 261620 h 298450"/>
                <a:gd name="connsiteX196" fmla="*/ 239395 w 596265"/>
                <a:gd name="connsiteY196" fmla="*/ 269240 h 298450"/>
                <a:gd name="connsiteX197" fmla="*/ 230505 w 596265"/>
                <a:gd name="connsiteY197" fmla="*/ 276860 h 298450"/>
                <a:gd name="connsiteX198" fmla="*/ 220345 w 596265"/>
                <a:gd name="connsiteY198" fmla="*/ 281940 h 298450"/>
                <a:gd name="connsiteX199" fmla="*/ 208915 w 596265"/>
                <a:gd name="connsiteY199" fmla="*/ 287020 h 298450"/>
                <a:gd name="connsiteX200" fmla="*/ 194945 w 596265"/>
                <a:gd name="connsiteY200" fmla="*/ 292100 h 298450"/>
                <a:gd name="connsiteX201" fmla="*/ 179705 w 596265"/>
                <a:gd name="connsiteY201" fmla="*/ 294640 h 298450"/>
                <a:gd name="connsiteX202" fmla="*/ 161925 w 596265"/>
                <a:gd name="connsiteY202" fmla="*/ 297180 h 298450"/>
                <a:gd name="connsiteX203" fmla="*/ 142240 w 596265"/>
                <a:gd name="connsiteY203" fmla="*/ 298450 h 298450"/>
                <a:gd name="connsiteX204" fmla="*/ 119380 w 596265"/>
                <a:gd name="connsiteY204" fmla="*/ 298450 h 298450"/>
                <a:gd name="connsiteX205" fmla="*/ 96520 w 596265"/>
                <a:gd name="connsiteY205" fmla="*/ 295910 h 298450"/>
                <a:gd name="connsiteX206" fmla="*/ 78105 w 596265"/>
                <a:gd name="connsiteY206" fmla="*/ 289560 h 298450"/>
                <a:gd name="connsiteX207" fmla="*/ 63500 w 596265"/>
                <a:gd name="connsiteY207" fmla="*/ 281940 h 298450"/>
                <a:gd name="connsiteX208" fmla="*/ 52070 w 596265"/>
                <a:gd name="connsiteY208" fmla="*/ 271780 h 298450"/>
                <a:gd name="connsiteX209" fmla="*/ 43815 w 596265"/>
                <a:gd name="connsiteY209" fmla="*/ 261620 h 298450"/>
                <a:gd name="connsiteX210" fmla="*/ 37465 w 596265"/>
                <a:gd name="connsiteY210" fmla="*/ 250190 h 298450"/>
                <a:gd name="connsiteX211" fmla="*/ 33020 w 596265"/>
                <a:gd name="connsiteY211" fmla="*/ 238760 h 298450"/>
                <a:gd name="connsiteX212" fmla="*/ 30480 w 596265"/>
                <a:gd name="connsiteY212" fmla="*/ 228600 h 298450"/>
                <a:gd name="connsiteX213" fmla="*/ 27305 w 596265"/>
                <a:gd name="connsiteY213" fmla="*/ 213360 h 298450"/>
                <a:gd name="connsiteX214" fmla="*/ 24130 w 596265"/>
                <a:gd name="connsiteY214" fmla="*/ 199390 h 298450"/>
                <a:gd name="connsiteX215" fmla="*/ 19685 w 596265"/>
                <a:gd name="connsiteY215" fmla="*/ 184150 h 298450"/>
                <a:gd name="connsiteX216" fmla="*/ 16510 w 596265"/>
                <a:gd name="connsiteY216" fmla="*/ 181610 h 298450"/>
                <a:gd name="connsiteX217" fmla="*/ 9525 w 596265"/>
                <a:gd name="connsiteY217" fmla="*/ 179070 h 298450"/>
                <a:gd name="connsiteX218" fmla="*/ 5715 w 596265"/>
                <a:gd name="connsiteY218" fmla="*/ 175260 h 298450"/>
                <a:gd name="connsiteX219" fmla="*/ 4445 w 596265"/>
                <a:gd name="connsiteY219" fmla="*/ 170180 h 298450"/>
                <a:gd name="connsiteX220" fmla="*/ 0 w 596265"/>
                <a:gd name="connsiteY220" fmla="*/ 142240 h 298450"/>
                <a:gd name="connsiteX221" fmla="*/ 5080 w 596265"/>
                <a:gd name="connsiteY221" fmla="*/ 134620 h 298450"/>
                <a:gd name="connsiteX222" fmla="*/ 12700 w 596265"/>
                <a:gd name="connsiteY222" fmla="*/ 133350 h 298450"/>
                <a:gd name="connsiteX223" fmla="*/ 16510 w 596265"/>
                <a:gd name="connsiteY223" fmla="*/ 129540 h 298450"/>
                <a:gd name="connsiteX224" fmla="*/ 25400 w 596265"/>
                <a:gd name="connsiteY224" fmla="*/ 120650 h 298450"/>
                <a:gd name="connsiteX225" fmla="*/ 34925 w 596265"/>
                <a:gd name="connsiteY225" fmla="*/ 111760 h 298450"/>
                <a:gd name="connsiteX226" fmla="*/ 45720 w 596265"/>
                <a:gd name="connsiteY226" fmla="*/ 101600 h 298450"/>
                <a:gd name="connsiteX227" fmla="*/ 56515 w 596265"/>
                <a:gd name="connsiteY227" fmla="*/ 92710 h 298450"/>
                <a:gd name="connsiteX228" fmla="*/ 67310 w 596265"/>
                <a:gd name="connsiteY228" fmla="*/ 82550 h 298450"/>
                <a:gd name="connsiteX229" fmla="*/ 79375 w 596265"/>
                <a:gd name="connsiteY229" fmla="*/ 72390 h 298450"/>
                <a:gd name="connsiteX230" fmla="*/ 90805 w 596265"/>
                <a:gd name="connsiteY230" fmla="*/ 62230 h 298450"/>
                <a:gd name="connsiteX231" fmla="*/ 113665 w 596265"/>
                <a:gd name="connsiteY231" fmla="*/ 44450 h 298450"/>
                <a:gd name="connsiteX232" fmla="*/ 125095 w 596265"/>
                <a:gd name="connsiteY232" fmla="*/ 35560 h 298450"/>
                <a:gd name="connsiteX233" fmla="*/ 136525 w 596265"/>
                <a:gd name="connsiteY233" fmla="*/ 27940 h 298450"/>
                <a:gd name="connsiteX234" fmla="*/ 146685 w 596265"/>
                <a:gd name="connsiteY234" fmla="*/ 20320 h 298450"/>
                <a:gd name="connsiteX235" fmla="*/ 156845 w 596265"/>
                <a:gd name="connsiteY235" fmla="*/ 13970 h 298450"/>
                <a:gd name="connsiteX236" fmla="*/ 166370 w 596265"/>
                <a:gd name="connsiteY236" fmla="*/ 8890 h 298450"/>
                <a:gd name="connsiteX237" fmla="*/ 175260 w 596265"/>
                <a:gd name="connsiteY237" fmla="*/ 3810 h 298450"/>
                <a:gd name="connsiteX238" fmla="*/ 183515 w 596265"/>
                <a:gd name="connsiteY238" fmla="*/ 127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Lst>
              <a:rect l="l" t="t" r="r" b="b"/>
              <a:pathLst>
                <a:path w="596265" h="298450">
                  <a:moveTo>
                    <a:pt x="450850" y="151130"/>
                  </a:moveTo>
                  <a:lnTo>
                    <a:pt x="414655" y="154940"/>
                  </a:lnTo>
                  <a:lnTo>
                    <a:pt x="401955" y="157480"/>
                  </a:lnTo>
                  <a:lnTo>
                    <a:pt x="377825" y="165100"/>
                  </a:lnTo>
                  <a:lnTo>
                    <a:pt x="351790" y="175260"/>
                  </a:lnTo>
                  <a:lnTo>
                    <a:pt x="347980" y="186690"/>
                  </a:lnTo>
                  <a:lnTo>
                    <a:pt x="347980" y="189230"/>
                  </a:lnTo>
                  <a:lnTo>
                    <a:pt x="348615" y="196850"/>
                  </a:lnTo>
                  <a:lnTo>
                    <a:pt x="351790" y="205740"/>
                  </a:lnTo>
                  <a:lnTo>
                    <a:pt x="355600" y="215900"/>
                  </a:lnTo>
                  <a:lnTo>
                    <a:pt x="359410" y="223520"/>
                  </a:lnTo>
                  <a:lnTo>
                    <a:pt x="363855" y="232410"/>
                  </a:lnTo>
                  <a:lnTo>
                    <a:pt x="368935" y="240030"/>
                  </a:lnTo>
                  <a:lnTo>
                    <a:pt x="375920" y="246380"/>
                  </a:lnTo>
                  <a:lnTo>
                    <a:pt x="384175" y="251460"/>
                  </a:lnTo>
                  <a:lnTo>
                    <a:pt x="394970" y="256540"/>
                  </a:lnTo>
                  <a:lnTo>
                    <a:pt x="407670" y="261620"/>
                  </a:lnTo>
                  <a:lnTo>
                    <a:pt x="422910" y="264160"/>
                  </a:lnTo>
                  <a:lnTo>
                    <a:pt x="441960" y="266700"/>
                  </a:lnTo>
                  <a:lnTo>
                    <a:pt x="464185" y="267970"/>
                  </a:lnTo>
                  <a:lnTo>
                    <a:pt x="490220" y="267970"/>
                  </a:lnTo>
                  <a:lnTo>
                    <a:pt x="506095" y="262890"/>
                  </a:lnTo>
                  <a:lnTo>
                    <a:pt x="518160" y="256540"/>
                  </a:lnTo>
                  <a:lnTo>
                    <a:pt x="526415" y="247650"/>
                  </a:lnTo>
                  <a:lnTo>
                    <a:pt x="532130" y="237490"/>
                  </a:lnTo>
                  <a:lnTo>
                    <a:pt x="535940" y="224790"/>
                  </a:lnTo>
                  <a:lnTo>
                    <a:pt x="539115" y="213360"/>
                  </a:lnTo>
                  <a:lnTo>
                    <a:pt x="541655" y="200660"/>
                  </a:lnTo>
                  <a:lnTo>
                    <a:pt x="544830" y="186690"/>
                  </a:lnTo>
                  <a:lnTo>
                    <a:pt x="544830" y="173990"/>
                  </a:lnTo>
                  <a:lnTo>
                    <a:pt x="539750" y="163830"/>
                  </a:lnTo>
                  <a:lnTo>
                    <a:pt x="530225" y="156210"/>
                  </a:lnTo>
                  <a:lnTo>
                    <a:pt x="515620" y="152400"/>
                  </a:lnTo>
                  <a:lnTo>
                    <a:pt x="505460" y="152400"/>
                  </a:lnTo>
                  <a:lnTo>
                    <a:pt x="494665" y="151130"/>
                  </a:lnTo>
                  <a:close/>
                  <a:moveTo>
                    <a:pt x="104140" y="151130"/>
                  </a:moveTo>
                  <a:lnTo>
                    <a:pt x="80645" y="153670"/>
                  </a:lnTo>
                  <a:lnTo>
                    <a:pt x="65405" y="156210"/>
                  </a:lnTo>
                  <a:lnTo>
                    <a:pt x="56515" y="162560"/>
                  </a:lnTo>
                  <a:lnTo>
                    <a:pt x="51435" y="173990"/>
                  </a:lnTo>
                  <a:lnTo>
                    <a:pt x="52070" y="190500"/>
                  </a:lnTo>
                  <a:lnTo>
                    <a:pt x="55245" y="204470"/>
                  </a:lnTo>
                  <a:lnTo>
                    <a:pt x="57785" y="215900"/>
                  </a:lnTo>
                  <a:lnTo>
                    <a:pt x="59690" y="224790"/>
                  </a:lnTo>
                  <a:lnTo>
                    <a:pt x="63500" y="234950"/>
                  </a:lnTo>
                  <a:lnTo>
                    <a:pt x="68580" y="243840"/>
                  </a:lnTo>
                  <a:lnTo>
                    <a:pt x="76200" y="251460"/>
                  </a:lnTo>
                  <a:lnTo>
                    <a:pt x="86995" y="259080"/>
                  </a:lnTo>
                  <a:lnTo>
                    <a:pt x="101600" y="264160"/>
                  </a:lnTo>
                  <a:lnTo>
                    <a:pt x="120650" y="267970"/>
                  </a:lnTo>
                  <a:lnTo>
                    <a:pt x="144780" y="269240"/>
                  </a:lnTo>
                  <a:lnTo>
                    <a:pt x="165735" y="267970"/>
                  </a:lnTo>
                  <a:lnTo>
                    <a:pt x="182880" y="264160"/>
                  </a:lnTo>
                  <a:lnTo>
                    <a:pt x="197485" y="260350"/>
                  </a:lnTo>
                  <a:lnTo>
                    <a:pt x="208915" y="255270"/>
                  </a:lnTo>
                  <a:lnTo>
                    <a:pt x="218440" y="248920"/>
                  </a:lnTo>
                  <a:lnTo>
                    <a:pt x="225425" y="242570"/>
                  </a:lnTo>
                  <a:lnTo>
                    <a:pt x="231775" y="233680"/>
                  </a:lnTo>
                  <a:lnTo>
                    <a:pt x="236855" y="224790"/>
                  </a:lnTo>
                  <a:lnTo>
                    <a:pt x="240665" y="215900"/>
                  </a:lnTo>
                  <a:lnTo>
                    <a:pt x="245110" y="204470"/>
                  </a:lnTo>
                  <a:lnTo>
                    <a:pt x="247650" y="195580"/>
                  </a:lnTo>
                  <a:lnTo>
                    <a:pt x="247650" y="185420"/>
                  </a:lnTo>
                  <a:lnTo>
                    <a:pt x="243205" y="175260"/>
                  </a:lnTo>
                  <a:lnTo>
                    <a:pt x="229870" y="165100"/>
                  </a:lnTo>
                  <a:lnTo>
                    <a:pt x="219710" y="162560"/>
                  </a:lnTo>
                  <a:lnTo>
                    <a:pt x="208915" y="160020"/>
                  </a:lnTo>
                  <a:lnTo>
                    <a:pt x="197485" y="157480"/>
                  </a:lnTo>
                  <a:lnTo>
                    <a:pt x="186055" y="154940"/>
                  </a:lnTo>
                  <a:lnTo>
                    <a:pt x="146050" y="151130"/>
                  </a:lnTo>
                  <a:close/>
                  <a:moveTo>
                    <a:pt x="190500" y="0"/>
                  </a:moveTo>
                  <a:lnTo>
                    <a:pt x="201295" y="3810"/>
                  </a:lnTo>
                  <a:lnTo>
                    <a:pt x="208280" y="11430"/>
                  </a:lnTo>
                  <a:lnTo>
                    <a:pt x="212090" y="21590"/>
                  </a:lnTo>
                  <a:lnTo>
                    <a:pt x="212725" y="33020"/>
                  </a:lnTo>
                  <a:lnTo>
                    <a:pt x="211455" y="41910"/>
                  </a:lnTo>
                  <a:lnTo>
                    <a:pt x="211455" y="45720"/>
                  </a:lnTo>
                  <a:lnTo>
                    <a:pt x="208915" y="57150"/>
                  </a:lnTo>
                  <a:lnTo>
                    <a:pt x="205740" y="66040"/>
                  </a:lnTo>
                  <a:lnTo>
                    <a:pt x="202565" y="72390"/>
                  </a:lnTo>
                  <a:lnTo>
                    <a:pt x="198755" y="73660"/>
                  </a:lnTo>
                  <a:lnTo>
                    <a:pt x="195580" y="66040"/>
                  </a:lnTo>
                  <a:lnTo>
                    <a:pt x="191770" y="48260"/>
                  </a:lnTo>
                  <a:lnTo>
                    <a:pt x="189230" y="44450"/>
                  </a:lnTo>
                  <a:lnTo>
                    <a:pt x="185420" y="41910"/>
                  </a:lnTo>
                  <a:lnTo>
                    <a:pt x="180975" y="41910"/>
                  </a:lnTo>
                  <a:lnTo>
                    <a:pt x="175260" y="43180"/>
                  </a:lnTo>
                  <a:lnTo>
                    <a:pt x="168275" y="46990"/>
                  </a:lnTo>
                  <a:lnTo>
                    <a:pt x="160655" y="54610"/>
                  </a:lnTo>
                  <a:lnTo>
                    <a:pt x="152400" y="64770"/>
                  </a:lnTo>
                  <a:lnTo>
                    <a:pt x="142240" y="80010"/>
                  </a:lnTo>
                  <a:lnTo>
                    <a:pt x="131445" y="97790"/>
                  </a:lnTo>
                  <a:lnTo>
                    <a:pt x="119380" y="121920"/>
                  </a:lnTo>
                  <a:lnTo>
                    <a:pt x="154940" y="121920"/>
                  </a:lnTo>
                  <a:lnTo>
                    <a:pt x="180340" y="124460"/>
                  </a:lnTo>
                  <a:lnTo>
                    <a:pt x="219075" y="132080"/>
                  </a:lnTo>
                  <a:lnTo>
                    <a:pt x="244475" y="139700"/>
                  </a:lnTo>
                  <a:lnTo>
                    <a:pt x="270510" y="149860"/>
                  </a:lnTo>
                  <a:lnTo>
                    <a:pt x="274955" y="151130"/>
                  </a:lnTo>
                  <a:lnTo>
                    <a:pt x="279400" y="152400"/>
                  </a:lnTo>
                  <a:lnTo>
                    <a:pt x="290830" y="153670"/>
                  </a:lnTo>
                  <a:lnTo>
                    <a:pt x="309245" y="154940"/>
                  </a:lnTo>
                  <a:lnTo>
                    <a:pt x="320675" y="152400"/>
                  </a:lnTo>
                  <a:lnTo>
                    <a:pt x="333375" y="146050"/>
                  </a:lnTo>
                  <a:lnTo>
                    <a:pt x="346075" y="140970"/>
                  </a:lnTo>
                  <a:lnTo>
                    <a:pt x="384810" y="129540"/>
                  </a:lnTo>
                  <a:lnTo>
                    <a:pt x="410845" y="124460"/>
                  </a:lnTo>
                  <a:lnTo>
                    <a:pt x="423545" y="123190"/>
                  </a:lnTo>
                  <a:lnTo>
                    <a:pt x="436245" y="120650"/>
                  </a:lnTo>
                  <a:lnTo>
                    <a:pt x="471805" y="116840"/>
                  </a:lnTo>
                  <a:lnTo>
                    <a:pt x="482600" y="116840"/>
                  </a:lnTo>
                  <a:lnTo>
                    <a:pt x="469265" y="95250"/>
                  </a:lnTo>
                  <a:lnTo>
                    <a:pt x="457200" y="77470"/>
                  </a:lnTo>
                  <a:lnTo>
                    <a:pt x="446405" y="63500"/>
                  </a:lnTo>
                  <a:lnTo>
                    <a:pt x="436880" y="53340"/>
                  </a:lnTo>
                  <a:lnTo>
                    <a:pt x="428625" y="46990"/>
                  </a:lnTo>
                  <a:lnTo>
                    <a:pt x="421640" y="43180"/>
                  </a:lnTo>
                  <a:lnTo>
                    <a:pt x="415925" y="41910"/>
                  </a:lnTo>
                  <a:lnTo>
                    <a:pt x="411480" y="41910"/>
                  </a:lnTo>
                  <a:lnTo>
                    <a:pt x="407670" y="44450"/>
                  </a:lnTo>
                  <a:lnTo>
                    <a:pt x="405130" y="48260"/>
                  </a:lnTo>
                  <a:lnTo>
                    <a:pt x="403225" y="52070"/>
                  </a:lnTo>
                  <a:lnTo>
                    <a:pt x="400050" y="68580"/>
                  </a:lnTo>
                  <a:lnTo>
                    <a:pt x="396875" y="73660"/>
                  </a:lnTo>
                  <a:lnTo>
                    <a:pt x="391795" y="69850"/>
                  </a:lnTo>
                  <a:lnTo>
                    <a:pt x="389255" y="63500"/>
                  </a:lnTo>
                  <a:lnTo>
                    <a:pt x="386080" y="53340"/>
                  </a:lnTo>
                  <a:lnTo>
                    <a:pt x="384175" y="40640"/>
                  </a:lnTo>
                  <a:lnTo>
                    <a:pt x="383540" y="29210"/>
                  </a:lnTo>
                  <a:lnTo>
                    <a:pt x="385445" y="16510"/>
                  </a:lnTo>
                  <a:lnTo>
                    <a:pt x="390525" y="7620"/>
                  </a:lnTo>
                  <a:lnTo>
                    <a:pt x="399415" y="1270"/>
                  </a:lnTo>
                  <a:lnTo>
                    <a:pt x="412750" y="0"/>
                  </a:lnTo>
                  <a:lnTo>
                    <a:pt x="419100" y="2540"/>
                  </a:lnTo>
                  <a:lnTo>
                    <a:pt x="426085" y="5080"/>
                  </a:lnTo>
                  <a:lnTo>
                    <a:pt x="434340" y="8890"/>
                  </a:lnTo>
                  <a:lnTo>
                    <a:pt x="443865" y="15240"/>
                  </a:lnTo>
                  <a:lnTo>
                    <a:pt x="453390" y="21590"/>
                  </a:lnTo>
                  <a:lnTo>
                    <a:pt x="464185" y="29210"/>
                  </a:lnTo>
                  <a:lnTo>
                    <a:pt x="474980" y="38100"/>
                  </a:lnTo>
                  <a:lnTo>
                    <a:pt x="480060" y="41910"/>
                  </a:lnTo>
                  <a:lnTo>
                    <a:pt x="486410" y="46990"/>
                  </a:lnTo>
                  <a:lnTo>
                    <a:pt x="497840" y="55880"/>
                  </a:lnTo>
                  <a:lnTo>
                    <a:pt x="521335" y="76200"/>
                  </a:lnTo>
                  <a:lnTo>
                    <a:pt x="532765" y="86360"/>
                  </a:lnTo>
                  <a:lnTo>
                    <a:pt x="544195" y="96520"/>
                  </a:lnTo>
                  <a:lnTo>
                    <a:pt x="554990" y="105410"/>
                  </a:lnTo>
                  <a:lnTo>
                    <a:pt x="565150" y="115570"/>
                  </a:lnTo>
                  <a:lnTo>
                    <a:pt x="575310" y="124460"/>
                  </a:lnTo>
                  <a:lnTo>
                    <a:pt x="584200" y="133350"/>
                  </a:lnTo>
                  <a:lnTo>
                    <a:pt x="582930" y="133350"/>
                  </a:lnTo>
                  <a:lnTo>
                    <a:pt x="591185" y="134620"/>
                  </a:lnTo>
                  <a:lnTo>
                    <a:pt x="596265" y="142240"/>
                  </a:lnTo>
                  <a:lnTo>
                    <a:pt x="594995" y="151130"/>
                  </a:lnTo>
                  <a:lnTo>
                    <a:pt x="591820" y="170180"/>
                  </a:lnTo>
                  <a:lnTo>
                    <a:pt x="590550" y="175260"/>
                  </a:lnTo>
                  <a:lnTo>
                    <a:pt x="586740" y="179070"/>
                  </a:lnTo>
                  <a:lnTo>
                    <a:pt x="579755" y="181610"/>
                  </a:lnTo>
                  <a:lnTo>
                    <a:pt x="576580" y="184150"/>
                  </a:lnTo>
                  <a:lnTo>
                    <a:pt x="574040" y="190500"/>
                  </a:lnTo>
                  <a:lnTo>
                    <a:pt x="571500" y="201930"/>
                  </a:lnTo>
                  <a:lnTo>
                    <a:pt x="568325" y="215900"/>
                  </a:lnTo>
                  <a:lnTo>
                    <a:pt x="567055" y="222250"/>
                  </a:lnTo>
                  <a:lnTo>
                    <a:pt x="565785" y="229870"/>
                  </a:lnTo>
                  <a:lnTo>
                    <a:pt x="562610" y="238760"/>
                  </a:lnTo>
                  <a:lnTo>
                    <a:pt x="558800" y="248920"/>
                  </a:lnTo>
                  <a:lnTo>
                    <a:pt x="552450" y="257810"/>
                  </a:lnTo>
                  <a:lnTo>
                    <a:pt x="544195" y="267970"/>
                  </a:lnTo>
                  <a:lnTo>
                    <a:pt x="533400" y="276860"/>
                  </a:lnTo>
                  <a:lnTo>
                    <a:pt x="518795" y="285750"/>
                  </a:lnTo>
                  <a:lnTo>
                    <a:pt x="501015" y="292100"/>
                  </a:lnTo>
                  <a:lnTo>
                    <a:pt x="479425" y="297180"/>
                  </a:lnTo>
                  <a:lnTo>
                    <a:pt x="453390" y="298450"/>
                  </a:lnTo>
                  <a:lnTo>
                    <a:pt x="433705" y="297180"/>
                  </a:lnTo>
                  <a:lnTo>
                    <a:pt x="416560" y="294640"/>
                  </a:lnTo>
                  <a:lnTo>
                    <a:pt x="401320" y="292100"/>
                  </a:lnTo>
                  <a:lnTo>
                    <a:pt x="387985" y="288290"/>
                  </a:lnTo>
                  <a:lnTo>
                    <a:pt x="376555" y="283210"/>
                  </a:lnTo>
                  <a:lnTo>
                    <a:pt x="366395" y="276860"/>
                  </a:lnTo>
                  <a:lnTo>
                    <a:pt x="357505" y="269240"/>
                  </a:lnTo>
                  <a:lnTo>
                    <a:pt x="349885" y="261620"/>
                  </a:lnTo>
                  <a:lnTo>
                    <a:pt x="342900" y="252730"/>
                  </a:lnTo>
                  <a:lnTo>
                    <a:pt x="337185" y="243840"/>
                  </a:lnTo>
                  <a:lnTo>
                    <a:pt x="331470" y="232410"/>
                  </a:lnTo>
                  <a:lnTo>
                    <a:pt x="326390" y="220980"/>
                  </a:lnTo>
                  <a:lnTo>
                    <a:pt x="321310" y="209550"/>
                  </a:lnTo>
                  <a:lnTo>
                    <a:pt x="314960" y="196850"/>
                  </a:lnTo>
                  <a:lnTo>
                    <a:pt x="306070" y="190500"/>
                  </a:lnTo>
                  <a:lnTo>
                    <a:pt x="291465" y="189230"/>
                  </a:lnTo>
                  <a:lnTo>
                    <a:pt x="283845" y="194310"/>
                  </a:lnTo>
                  <a:lnTo>
                    <a:pt x="276860" y="205740"/>
                  </a:lnTo>
                  <a:lnTo>
                    <a:pt x="269240" y="223520"/>
                  </a:lnTo>
                  <a:lnTo>
                    <a:pt x="264160" y="234950"/>
                  </a:lnTo>
                  <a:lnTo>
                    <a:pt x="259080" y="245110"/>
                  </a:lnTo>
                  <a:lnTo>
                    <a:pt x="253365" y="254000"/>
                  </a:lnTo>
                  <a:lnTo>
                    <a:pt x="247015" y="261620"/>
                  </a:lnTo>
                  <a:lnTo>
                    <a:pt x="239395" y="269240"/>
                  </a:lnTo>
                  <a:lnTo>
                    <a:pt x="230505" y="276860"/>
                  </a:lnTo>
                  <a:lnTo>
                    <a:pt x="220345" y="281940"/>
                  </a:lnTo>
                  <a:lnTo>
                    <a:pt x="208915" y="287020"/>
                  </a:lnTo>
                  <a:lnTo>
                    <a:pt x="194945" y="292100"/>
                  </a:lnTo>
                  <a:lnTo>
                    <a:pt x="179705" y="294640"/>
                  </a:lnTo>
                  <a:lnTo>
                    <a:pt x="161925" y="297180"/>
                  </a:lnTo>
                  <a:lnTo>
                    <a:pt x="142240" y="298450"/>
                  </a:lnTo>
                  <a:lnTo>
                    <a:pt x="119380" y="298450"/>
                  </a:lnTo>
                  <a:lnTo>
                    <a:pt x="96520" y="295910"/>
                  </a:lnTo>
                  <a:lnTo>
                    <a:pt x="78105" y="289560"/>
                  </a:lnTo>
                  <a:lnTo>
                    <a:pt x="63500" y="281940"/>
                  </a:lnTo>
                  <a:lnTo>
                    <a:pt x="52070" y="271780"/>
                  </a:lnTo>
                  <a:lnTo>
                    <a:pt x="43815" y="261620"/>
                  </a:lnTo>
                  <a:lnTo>
                    <a:pt x="37465" y="250190"/>
                  </a:lnTo>
                  <a:lnTo>
                    <a:pt x="33020" y="238760"/>
                  </a:lnTo>
                  <a:lnTo>
                    <a:pt x="30480" y="228600"/>
                  </a:lnTo>
                  <a:lnTo>
                    <a:pt x="27305" y="213360"/>
                  </a:lnTo>
                  <a:lnTo>
                    <a:pt x="24130" y="199390"/>
                  </a:lnTo>
                  <a:lnTo>
                    <a:pt x="19685" y="184150"/>
                  </a:lnTo>
                  <a:lnTo>
                    <a:pt x="16510" y="181610"/>
                  </a:lnTo>
                  <a:lnTo>
                    <a:pt x="9525" y="179070"/>
                  </a:lnTo>
                  <a:lnTo>
                    <a:pt x="5715" y="175260"/>
                  </a:lnTo>
                  <a:lnTo>
                    <a:pt x="4445" y="170180"/>
                  </a:lnTo>
                  <a:lnTo>
                    <a:pt x="0" y="142240"/>
                  </a:lnTo>
                  <a:lnTo>
                    <a:pt x="5080" y="134620"/>
                  </a:lnTo>
                  <a:lnTo>
                    <a:pt x="12700" y="133350"/>
                  </a:lnTo>
                  <a:lnTo>
                    <a:pt x="16510" y="129540"/>
                  </a:lnTo>
                  <a:lnTo>
                    <a:pt x="25400" y="120650"/>
                  </a:lnTo>
                  <a:lnTo>
                    <a:pt x="34925" y="111760"/>
                  </a:lnTo>
                  <a:lnTo>
                    <a:pt x="45720" y="101600"/>
                  </a:lnTo>
                  <a:lnTo>
                    <a:pt x="56515" y="92710"/>
                  </a:lnTo>
                  <a:lnTo>
                    <a:pt x="67310" y="82550"/>
                  </a:lnTo>
                  <a:lnTo>
                    <a:pt x="79375" y="72390"/>
                  </a:lnTo>
                  <a:lnTo>
                    <a:pt x="90805" y="62230"/>
                  </a:lnTo>
                  <a:lnTo>
                    <a:pt x="113665" y="44450"/>
                  </a:lnTo>
                  <a:lnTo>
                    <a:pt x="125095" y="35560"/>
                  </a:lnTo>
                  <a:lnTo>
                    <a:pt x="136525" y="27940"/>
                  </a:lnTo>
                  <a:lnTo>
                    <a:pt x="146685" y="20320"/>
                  </a:lnTo>
                  <a:lnTo>
                    <a:pt x="156845" y="13970"/>
                  </a:lnTo>
                  <a:lnTo>
                    <a:pt x="166370" y="8890"/>
                  </a:lnTo>
                  <a:lnTo>
                    <a:pt x="175260" y="3810"/>
                  </a:lnTo>
                  <a:lnTo>
                    <a:pt x="183515" y="1270"/>
                  </a:lnTo>
                  <a:close/>
                </a:path>
              </a:pathLst>
            </a:custGeom>
            <a:solidFill>
              <a:schemeClr val="accent1"/>
            </a:solidFill>
            <a:ln>
              <a:noFill/>
            </a:ln>
          </p:spPr>
          <p:txBody>
            <a:bodyPr vert="horz" wrap="square" lIns="60960" tIns="30480" rIns="60960" bIns="30480" numCol="1" anchor="t" anchorCtr="0" compatLnSpc="1">
              <a:prstTxWarp prst="textNoShape">
                <a:avLst/>
              </a:prstTxWarp>
              <a:noAutofit/>
            </a:bodyPr>
            <a:lstStyle/>
            <a:p>
              <a:endParaRPr lang="en-US" sz="1200" dirty="0"/>
            </a:p>
          </p:txBody>
        </p:sp>
        <p:sp>
          <p:nvSpPr>
            <p:cNvPr id="24" name="My Shape Untitled 18"/>
            <p:cNvSpPr>
              <a:spLocks/>
            </p:cNvSpPr>
            <p:nvPr/>
          </p:nvSpPr>
          <p:spPr bwMode="auto">
            <a:xfrm>
              <a:off x="827141" y="5093809"/>
              <a:ext cx="216729" cy="324695"/>
            </a:xfrm>
            <a:custGeom>
              <a:avLst/>
              <a:gdLst>
                <a:gd name="connsiteX0" fmla="*/ 186285 w 258127"/>
                <a:gd name="connsiteY0" fmla="*/ 131230 h 386716"/>
                <a:gd name="connsiteX1" fmla="*/ 193914 w 258127"/>
                <a:gd name="connsiteY1" fmla="*/ 131230 h 386716"/>
                <a:gd name="connsiteX2" fmla="*/ 199000 w 258127"/>
                <a:gd name="connsiteY2" fmla="*/ 142641 h 386716"/>
                <a:gd name="connsiteX3" fmla="*/ 202815 w 258127"/>
                <a:gd name="connsiteY3" fmla="*/ 151517 h 386716"/>
                <a:gd name="connsiteX4" fmla="*/ 208537 w 258127"/>
                <a:gd name="connsiteY4" fmla="*/ 164196 h 386716"/>
                <a:gd name="connsiteX5" fmla="*/ 217438 w 258127"/>
                <a:gd name="connsiteY5" fmla="*/ 180679 h 386716"/>
                <a:gd name="connsiteX6" fmla="*/ 218074 w 258127"/>
                <a:gd name="connsiteY6" fmla="*/ 192090 h 386716"/>
                <a:gd name="connsiteX7" fmla="*/ 216166 w 258127"/>
                <a:gd name="connsiteY7" fmla="*/ 202233 h 386716"/>
                <a:gd name="connsiteX8" fmla="*/ 212987 w 258127"/>
                <a:gd name="connsiteY8" fmla="*/ 211743 h 386716"/>
                <a:gd name="connsiteX9" fmla="*/ 211716 w 258127"/>
                <a:gd name="connsiteY9" fmla="*/ 222520 h 386716"/>
                <a:gd name="connsiteX10" fmla="*/ 221253 w 258127"/>
                <a:gd name="connsiteY10" fmla="*/ 232664 h 386716"/>
                <a:gd name="connsiteX11" fmla="*/ 229518 w 258127"/>
                <a:gd name="connsiteY11" fmla="*/ 240271 h 386716"/>
                <a:gd name="connsiteX12" fmla="*/ 229518 w 258127"/>
                <a:gd name="connsiteY12" fmla="*/ 240905 h 386716"/>
                <a:gd name="connsiteX13" fmla="*/ 230153 w 258127"/>
                <a:gd name="connsiteY13" fmla="*/ 245977 h 386716"/>
                <a:gd name="connsiteX14" fmla="*/ 225703 w 258127"/>
                <a:gd name="connsiteY14" fmla="*/ 251048 h 386716"/>
                <a:gd name="connsiteX15" fmla="*/ 215530 w 258127"/>
                <a:gd name="connsiteY15" fmla="*/ 251682 h 386716"/>
                <a:gd name="connsiteX16" fmla="*/ 198364 w 258127"/>
                <a:gd name="connsiteY16" fmla="*/ 245343 h 386716"/>
                <a:gd name="connsiteX17" fmla="*/ 186285 w 258127"/>
                <a:gd name="connsiteY17" fmla="*/ 240271 h 386716"/>
                <a:gd name="connsiteX18" fmla="*/ 176748 w 258127"/>
                <a:gd name="connsiteY18" fmla="*/ 236467 h 386716"/>
                <a:gd name="connsiteX19" fmla="*/ 167211 w 258127"/>
                <a:gd name="connsiteY19" fmla="*/ 232030 h 386716"/>
                <a:gd name="connsiteX20" fmla="*/ 157674 w 258127"/>
                <a:gd name="connsiteY20" fmla="*/ 226324 h 386716"/>
                <a:gd name="connsiteX21" fmla="*/ 146230 w 258127"/>
                <a:gd name="connsiteY21" fmla="*/ 217448 h 386716"/>
                <a:gd name="connsiteX22" fmla="*/ 137965 w 258127"/>
                <a:gd name="connsiteY22" fmla="*/ 207305 h 386716"/>
                <a:gd name="connsiteX23" fmla="*/ 132879 w 258127"/>
                <a:gd name="connsiteY23" fmla="*/ 197796 h 386716"/>
                <a:gd name="connsiteX24" fmla="*/ 131607 w 258127"/>
                <a:gd name="connsiteY24" fmla="*/ 188920 h 386716"/>
                <a:gd name="connsiteX25" fmla="*/ 132243 w 258127"/>
                <a:gd name="connsiteY25" fmla="*/ 180679 h 386716"/>
                <a:gd name="connsiteX26" fmla="*/ 134786 w 258127"/>
                <a:gd name="connsiteY26" fmla="*/ 173071 h 386716"/>
                <a:gd name="connsiteX27" fmla="*/ 139237 w 258127"/>
                <a:gd name="connsiteY27" fmla="*/ 165464 h 386716"/>
                <a:gd name="connsiteX28" fmla="*/ 144959 w 258127"/>
                <a:gd name="connsiteY28" fmla="*/ 158490 h 386716"/>
                <a:gd name="connsiteX29" fmla="*/ 151952 w 258127"/>
                <a:gd name="connsiteY29" fmla="*/ 152151 h 386716"/>
                <a:gd name="connsiteX30" fmla="*/ 159582 w 258127"/>
                <a:gd name="connsiteY30" fmla="*/ 146445 h 386716"/>
                <a:gd name="connsiteX31" fmla="*/ 167211 w 258127"/>
                <a:gd name="connsiteY31" fmla="*/ 141373 h 386716"/>
                <a:gd name="connsiteX32" fmla="*/ 174840 w 258127"/>
                <a:gd name="connsiteY32" fmla="*/ 136936 h 386716"/>
                <a:gd name="connsiteX33" fmla="*/ 165939 w 258127"/>
                <a:gd name="connsiteY33" fmla="*/ 88755 h 386716"/>
                <a:gd name="connsiteX34" fmla="*/ 177383 w 258127"/>
                <a:gd name="connsiteY34" fmla="*/ 89389 h 386716"/>
                <a:gd name="connsiteX35" fmla="*/ 189462 w 258127"/>
                <a:gd name="connsiteY35" fmla="*/ 91291 h 386716"/>
                <a:gd name="connsiteX36" fmla="*/ 195184 w 258127"/>
                <a:gd name="connsiteY36" fmla="*/ 98264 h 386716"/>
                <a:gd name="connsiteX37" fmla="*/ 194549 w 258127"/>
                <a:gd name="connsiteY37" fmla="*/ 105238 h 386716"/>
                <a:gd name="connsiteX38" fmla="*/ 186284 w 258127"/>
                <a:gd name="connsiteY38" fmla="*/ 110310 h 386716"/>
                <a:gd name="connsiteX39" fmla="*/ 170389 w 258127"/>
                <a:gd name="connsiteY39" fmla="*/ 110310 h 386716"/>
                <a:gd name="connsiteX40" fmla="*/ 160217 w 258127"/>
                <a:gd name="connsiteY40" fmla="*/ 111577 h 386716"/>
                <a:gd name="connsiteX41" fmla="*/ 148137 w 258127"/>
                <a:gd name="connsiteY41" fmla="*/ 114747 h 386716"/>
                <a:gd name="connsiteX42" fmla="*/ 136057 w 258127"/>
                <a:gd name="connsiteY42" fmla="*/ 121087 h 386716"/>
                <a:gd name="connsiteX43" fmla="*/ 125248 w 258127"/>
                <a:gd name="connsiteY43" fmla="*/ 131230 h 386716"/>
                <a:gd name="connsiteX44" fmla="*/ 116347 w 258127"/>
                <a:gd name="connsiteY44" fmla="*/ 145812 h 386716"/>
                <a:gd name="connsiteX45" fmla="*/ 112533 w 258127"/>
                <a:gd name="connsiteY45" fmla="*/ 159125 h 386716"/>
                <a:gd name="connsiteX46" fmla="*/ 110625 w 258127"/>
                <a:gd name="connsiteY46" fmla="*/ 172438 h 386716"/>
                <a:gd name="connsiteX47" fmla="*/ 111261 w 258127"/>
                <a:gd name="connsiteY47" fmla="*/ 185117 h 386716"/>
                <a:gd name="connsiteX48" fmla="*/ 113804 w 258127"/>
                <a:gd name="connsiteY48" fmla="*/ 197796 h 386716"/>
                <a:gd name="connsiteX49" fmla="*/ 117619 w 258127"/>
                <a:gd name="connsiteY49" fmla="*/ 209842 h 386716"/>
                <a:gd name="connsiteX50" fmla="*/ 122705 w 258127"/>
                <a:gd name="connsiteY50" fmla="*/ 220619 h 386716"/>
                <a:gd name="connsiteX51" fmla="*/ 128427 w 258127"/>
                <a:gd name="connsiteY51" fmla="*/ 231396 h 386716"/>
                <a:gd name="connsiteX52" fmla="*/ 134785 w 258127"/>
                <a:gd name="connsiteY52" fmla="*/ 240906 h 386716"/>
                <a:gd name="connsiteX53" fmla="*/ 141143 w 258127"/>
                <a:gd name="connsiteY53" fmla="*/ 249147 h 386716"/>
                <a:gd name="connsiteX54" fmla="*/ 147501 w 258127"/>
                <a:gd name="connsiteY54" fmla="*/ 256755 h 386716"/>
                <a:gd name="connsiteX55" fmla="*/ 153223 w 258127"/>
                <a:gd name="connsiteY55" fmla="*/ 262460 h 386716"/>
                <a:gd name="connsiteX56" fmla="*/ 162124 w 258127"/>
                <a:gd name="connsiteY56" fmla="*/ 270702 h 386716"/>
                <a:gd name="connsiteX57" fmla="*/ 169753 w 258127"/>
                <a:gd name="connsiteY57" fmla="*/ 278943 h 386716"/>
                <a:gd name="connsiteX58" fmla="*/ 173568 w 258127"/>
                <a:gd name="connsiteY58" fmla="*/ 286551 h 386716"/>
                <a:gd name="connsiteX59" fmla="*/ 174204 w 258127"/>
                <a:gd name="connsiteY59" fmla="*/ 292256 h 386716"/>
                <a:gd name="connsiteX60" fmla="*/ 172296 w 258127"/>
                <a:gd name="connsiteY60" fmla="*/ 295426 h 386716"/>
                <a:gd name="connsiteX61" fmla="*/ 166574 w 258127"/>
                <a:gd name="connsiteY61" fmla="*/ 294792 h 386716"/>
                <a:gd name="connsiteX62" fmla="*/ 157674 w 258127"/>
                <a:gd name="connsiteY62" fmla="*/ 290989 h 386716"/>
                <a:gd name="connsiteX63" fmla="*/ 146229 w 258127"/>
                <a:gd name="connsiteY63" fmla="*/ 282113 h 386716"/>
                <a:gd name="connsiteX64" fmla="*/ 134150 w 258127"/>
                <a:gd name="connsiteY64" fmla="*/ 271336 h 386716"/>
                <a:gd name="connsiteX65" fmla="*/ 123977 w 258127"/>
                <a:gd name="connsiteY65" fmla="*/ 260558 h 386716"/>
                <a:gd name="connsiteX66" fmla="*/ 115076 w 258127"/>
                <a:gd name="connsiteY66" fmla="*/ 249147 h 386716"/>
                <a:gd name="connsiteX67" fmla="*/ 107446 w 258127"/>
                <a:gd name="connsiteY67" fmla="*/ 237736 h 386716"/>
                <a:gd name="connsiteX68" fmla="*/ 100453 w 258127"/>
                <a:gd name="connsiteY68" fmla="*/ 226958 h 386716"/>
                <a:gd name="connsiteX69" fmla="*/ 95367 w 258127"/>
                <a:gd name="connsiteY69" fmla="*/ 215547 h 386716"/>
                <a:gd name="connsiteX70" fmla="*/ 91552 w 258127"/>
                <a:gd name="connsiteY70" fmla="*/ 204136 h 386716"/>
                <a:gd name="connsiteX71" fmla="*/ 88373 w 258127"/>
                <a:gd name="connsiteY71" fmla="*/ 192725 h 386716"/>
                <a:gd name="connsiteX72" fmla="*/ 86466 w 258127"/>
                <a:gd name="connsiteY72" fmla="*/ 181947 h 386716"/>
                <a:gd name="connsiteX73" fmla="*/ 86466 w 258127"/>
                <a:gd name="connsiteY73" fmla="*/ 171170 h 386716"/>
                <a:gd name="connsiteX74" fmla="*/ 86466 w 258127"/>
                <a:gd name="connsiteY74" fmla="*/ 160393 h 386716"/>
                <a:gd name="connsiteX75" fmla="*/ 88373 w 258127"/>
                <a:gd name="connsiteY75" fmla="*/ 150249 h 386716"/>
                <a:gd name="connsiteX76" fmla="*/ 91552 w 258127"/>
                <a:gd name="connsiteY76" fmla="*/ 140106 h 386716"/>
                <a:gd name="connsiteX77" fmla="*/ 95367 w 258127"/>
                <a:gd name="connsiteY77" fmla="*/ 130596 h 386716"/>
                <a:gd name="connsiteX78" fmla="*/ 99817 w 258127"/>
                <a:gd name="connsiteY78" fmla="*/ 121721 h 386716"/>
                <a:gd name="connsiteX79" fmla="*/ 109354 w 258127"/>
                <a:gd name="connsiteY79" fmla="*/ 110943 h 386716"/>
                <a:gd name="connsiteX80" fmla="*/ 119526 w 258127"/>
                <a:gd name="connsiteY80" fmla="*/ 102068 h 386716"/>
                <a:gd name="connsiteX81" fmla="*/ 130970 w 258127"/>
                <a:gd name="connsiteY81" fmla="*/ 95728 h 386716"/>
                <a:gd name="connsiteX82" fmla="*/ 141779 w 258127"/>
                <a:gd name="connsiteY82" fmla="*/ 91291 h 386716"/>
                <a:gd name="connsiteX83" fmla="*/ 153859 w 258127"/>
                <a:gd name="connsiteY83" fmla="*/ 89389 h 386716"/>
                <a:gd name="connsiteX84" fmla="*/ 127792 w 258127"/>
                <a:gd name="connsiteY84" fmla="*/ 0 h 386716"/>
                <a:gd name="connsiteX85" fmla="*/ 138601 w 258127"/>
                <a:gd name="connsiteY85" fmla="*/ 0 h 386716"/>
                <a:gd name="connsiteX86" fmla="*/ 149409 w 258127"/>
                <a:gd name="connsiteY86" fmla="*/ 0 h 386716"/>
                <a:gd name="connsiteX87" fmla="*/ 159581 w 258127"/>
                <a:gd name="connsiteY87" fmla="*/ 1902 h 386716"/>
                <a:gd name="connsiteX88" fmla="*/ 173569 w 258127"/>
                <a:gd name="connsiteY88" fmla="*/ 6340 h 386716"/>
                <a:gd name="connsiteX89" fmla="*/ 185648 w 258127"/>
                <a:gd name="connsiteY89" fmla="*/ 12045 h 386716"/>
                <a:gd name="connsiteX90" fmla="*/ 197092 w 258127"/>
                <a:gd name="connsiteY90" fmla="*/ 19019 h 386716"/>
                <a:gd name="connsiteX91" fmla="*/ 207265 w 258127"/>
                <a:gd name="connsiteY91" fmla="*/ 27260 h 386716"/>
                <a:gd name="connsiteX92" fmla="*/ 216166 w 258127"/>
                <a:gd name="connsiteY92" fmla="*/ 36770 h 386716"/>
                <a:gd name="connsiteX93" fmla="*/ 219981 w 258127"/>
                <a:gd name="connsiteY93" fmla="*/ 42475 h 386716"/>
                <a:gd name="connsiteX94" fmla="*/ 223159 w 258127"/>
                <a:gd name="connsiteY94" fmla="*/ 46913 h 386716"/>
                <a:gd name="connsiteX95" fmla="*/ 229517 w 258127"/>
                <a:gd name="connsiteY95" fmla="*/ 57691 h 386716"/>
                <a:gd name="connsiteX96" fmla="*/ 233968 w 258127"/>
                <a:gd name="connsiteY96" fmla="*/ 68468 h 386716"/>
                <a:gd name="connsiteX97" fmla="*/ 237147 w 258127"/>
                <a:gd name="connsiteY97" fmla="*/ 80513 h 386716"/>
                <a:gd name="connsiteX98" fmla="*/ 239054 w 258127"/>
                <a:gd name="connsiteY98" fmla="*/ 92558 h 386716"/>
                <a:gd name="connsiteX99" fmla="*/ 239054 w 258127"/>
                <a:gd name="connsiteY99" fmla="*/ 103970 h 386716"/>
                <a:gd name="connsiteX100" fmla="*/ 237782 w 258127"/>
                <a:gd name="connsiteY100" fmla="*/ 116015 h 386716"/>
                <a:gd name="connsiteX101" fmla="*/ 228246 w 258127"/>
                <a:gd name="connsiteY101" fmla="*/ 98264 h 386716"/>
                <a:gd name="connsiteX102" fmla="*/ 218709 w 258127"/>
                <a:gd name="connsiteY102" fmla="*/ 83683 h 386716"/>
                <a:gd name="connsiteX103" fmla="*/ 209808 w 258127"/>
                <a:gd name="connsiteY103" fmla="*/ 71638 h 386716"/>
                <a:gd name="connsiteX104" fmla="*/ 200907 w 258127"/>
                <a:gd name="connsiteY104" fmla="*/ 61494 h 386716"/>
                <a:gd name="connsiteX105" fmla="*/ 191370 w 258127"/>
                <a:gd name="connsiteY105" fmla="*/ 53887 h 386716"/>
                <a:gd name="connsiteX106" fmla="*/ 182469 w 258127"/>
                <a:gd name="connsiteY106" fmla="*/ 48181 h 386716"/>
                <a:gd name="connsiteX107" fmla="*/ 172297 w 258127"/>
                <a:gd name="connsiteY107" fmla="*/ 44377 h 386716"/>
                <a:gd name="connsiteX108" fmla="*/ 162760 w 258127"/>
                <a:gd name="connsiteY108" fmla="*/ 42475 h 386716"/>
                <a:gd name="connsiteX109" fmla="*/ 149409 w 258127"/>
                <a:gd name="connsiteY109" fmla="*/ 42475 h 386716"/>
                <a:gd name="connsiteX110" fmla="*/ 136693 w 258127"/>
                <a:gd name="connsiteY110" fmla="*/ 43743 h 386716"/>
                <a:gd name="connsiteX111" fmla="*/ 123978 w 258127"/>
                <a:gd name="connsiteY111" fmla="*/ 45645 h 386716"/>
                <a:gd name="connsiteX112" fmla="*/ 111898 w 258127"/>
                <a:gd name="connsiteY112" fmla="*/ 49449 h 386716"/>
                <a:gd name="connsiteX113" fmla="*/ 100454 w 258127"/>
                <a:gd name="connsiteY113" fmla="*/ 54521 h 386716"/>
                <a:gd name="connsiteX114" fmla="*/ 89010 w 258127"/>
                <a:gd name="connsiteY114" fmla="*/ 60860 h 386716"/>
                <a:gd name="connsiteX115" fmla="*/ 78837 w 258127"/>
                <a:gd name="connsiteY115" fmla="*/ 69736 h 386716"/>
                <a:gd name="connsiteX116" fmla="*/ 69300 w 258127"/>
                <a:gd name="connsiteY116" fmla="*/ 79879 h 386716"/>
                <a:gd name="connsiteX117" fmla="*/ 61035 w 258127"/>
                <a:gd name="connsiteY117" fmla="*/ 92558 h 386716"/>
                <a:gd name="connsiteX118" fmla="*/ 54677 w 258127"/>
                <a:gd name="connsiteY118" fmla="*/ 105872 h 386716"/>
                <a:gd name="connsiteX119" fmla="*/ 49591 w 258127"/>
                <a:gd name="connsiteY119" fmla="*/ 118551 h 386716"/>
                <a:gd name="connsiteX120" fmla="*/ 46412 w 258127"/>
                <a:gd name="connsiteY120" fmla="*/ 131230 h 386716"/>
                <a:gd name="connsiteX121" fmla="*/ 44505 w 258127"/>
                <a:gd name="connsiteY121" fmla="*/ 143909 h 386716"/>
                <a:gd name="connsiteX122" fmla="*/ 44505 w 258127"/>
                <a:gd name="connsiteY122" fmla="*/ 156588 h 386716"/>
                <a:gd name="connsiteX123" fmla="*/ 45141 w 258127"/>
                <a:gd name="connsiteY123" fmla="*/ 168634 h 386716"/>
                <a:gd name="connsiteX124" fmla="*/ 47048 w 258127"/>
                <a:gd name="connsiteY124" fmla="*/ 180679 h 386716"/>
                <a:gd name="connsiteX125" fmla="*/ 49591 w 258127"/>
                <a:gd name="connsiteY125" fmla="*/ 192090 h 386716"/>
                <a:gd name="connsiteX126" fmla="*/ 52770 w 258127"/>
                <a:gd name="connsiteY126" fmla="*/ 203502 h 386716"/>
                <a:gd name="connsiteX127" fmla="*/ 56585 w 258127"/>
                <a:gd name="connsiteY127" fmla="*/ 214279 h 386716"/>
                <a:gd name="connsiteX128" fmla="*/ 61671 w 258127"/>
                <a:gd name="connsiteY128" fmla="*/ 224422 h 386716"/>
                <a:gd name="connsiteX129" fmla="*/ 66122 w 258127"/>
                <a:gd name="connsiteY129" fmla="*/ 233932 h 386716"/>
                <a:gd name="connsiteX130" fmla="*/ 71208 w 258127"/>
                <a:gd name="connsiteY130" fmla="*/ 243441 h 386716"/>
                <a:gd name="connsiteX131" fmla="*/ 76930 w 258127"/>
                <a:gd name="connsiteY131" fmla="*/ 251683 h 386716"/>
                <a:gd name="connsiteX132" fmla="*/ 82016 w 258127"/>
                <a:gd name="connsiteY132" fmla="*/ 259290 h 386716"/>
                <a:gd name="connsiteX133" fmla="*/ 87102 w 258127"/>
                <a:gd name="connsiteY133" fmla="*/ 266898 h 386716"/>
                <a:gd name="connsiteX134" fmla="*/ 93460 w 258127"/>
                <a:gd name="connsiteY134" fmla="*/ 274505 h 386716"/>
                <a:gd name="connsiteX135" fmla="*/ 99818 w 258127"/>
                <a:gd name="connsiteY135" fmla="*/ 282747 h 386716"/>
                <a:gd name="connsiteX136" fmla="*/ 106176 w 258127"/>
                <a:gd name="connsiteY136" fmla="*/ 290988 h 386716"/>
                <a:gd name="connsiteX137" fmla="*/ 113805 w 258127"/>
                <a:gd name="connsiteY137" fmla="*/ 299230 h 386716"/>
                <a:gd name="connsiteX138" fmla="*/ 121434 w 258127"/>
                <a:gd name="connsiteY138" fmla="*/ 307471 h 386716"/>
                <a:gd name="connsiteX139" fmla="*/ 129064 w 258127"/>
                <a:gd name="connsiteY139" fmla="*/ 315079 h 386716"/>
                <a:gd name="connsiteX140" fmla="*/ 137329 w 258127"/>
                <a:gd name="connsiteY140" fmla="*/ 322686 h 386716"/>
                <a:gd name="connsiteX141" fmla="*/ 146230 w 258127"/>
                <a:gd name="connsiteY141" fmla="*/ 329660 h 386716"/>
                <a:gd name="connsiteX142" fmla="*/ 155767 w 258127"/>
                <a:gd name="connsiteY142" fmla="*/ 335999 h 386716"/>
                <a:gd name="connsiteX143" fmla="*/ 165303 w 258127"/>
                <a:gd name="connsiteY143" fmla="*/ 341705 h 386716"/>
                <a:gd name="connsiteX144" fmla="*/ 175476 w 258127"/>
                <a:gd name="connsiteY144" fmla="*/ 346777 h 386716"/>
                <a:gd name="connsiteX145" fmla="*/ 185648 w 258127"/>
                <a:gd name="connsiteY145" fmla="*/ 350581 h 386716"/>
                <a:gd name="connsiteX146" fmla="*/ 196457 w 258127"/>
                <a:gd name="connsiteY146" fmla="*/ 353116 h 386716"/>
                <a:gd name="connsiteX147" fmla="*/ 207901 w 258127"/>
                <a:gd name="connsiteY147" fmla="*/ 354384 h 386716"/>
                <a:gd name="connsiteX148" fmla="*/ 219981 w 258127"/>
                <a:gd name="connsiteY148" fmla="*/ 354384 h 386716"/>
                <a:gd name="connsiteX149" fmla="*/ 232060 w 258127"/>
                <a:gd name="connsiteY149" fmla="*/ 353116 h 386716"/>
                <a:gd name="connsiteX150" fmla="*/ 244776 w 258127"/>
                <a:gd name="connsiteY150" fmla="*/ 349947 h 386716"/>
                <a:gd name="connsiteX151" fmla="*/ 258127 w 258127"/>
                <a:gd name="connsiteY151" fmla="*/ 345509 h 386716"/>
                <a:gd name="connsiteX152" fmla="*/ 256220 w 258127"/>
                <a:gd name="connsiteY152" fmla="*/ 354384 h 386716"/>
                <a:gd name="connsiteX153" fmla="*/ 254949 w 258127"/>
                <a:gd name="connsiteY153" fmla="*/ 362626 h 386716"/>
                <a:gd name="connsiteX154" fmla="*/ 247955 w 258127"/>
                <a:gd name="connsiteY154" fmla="*/ 374037 h 386716"/>
                <a:gd name="connsiteX155" fmla="*/ 237782 w 258127"/>
                <a:gd name="connsiteY155" fmla="*/ 381645 h 386716"/>
                <a:gd name="connsiteX156" fmla="*/ 225067 w 258127"/>
                <a:gd name="connsiteY156" fmla="*/ 385448 h 386716"/>
                <a:gd name="connsiteX157" fmla="*/ 211715 w 258127"/>
                <a:gd name="connsiteY157" fmla="*/ 386716 h 386716"/>
                <a:gd name="connsiteX158" fmla="*/ 198364 w 258127"/>
                <a:gd name="connsiteY158" fmla="*/ 386716 h 386716"/>
                <a:gd name="connsiteX159" fmla="*/ 186920 w 258127"/>
                <a:gd name="connsiteY159" fmla="*/ 385448 h 386716"/>
                <a:gd name="connsiteX160" fmla="*/ 174840 w 258127"/>
                <a:gd name="connsiteY160" fmla="*/ 382913 h 386716"/>
                <a:gd name="connsiteX161" fmla="*/ 162760 w 258127"/>
                <a:gd name="connsiteY161" fmla="*/ 379109 h 386716"/>
                <a:gd name="connsiteX162" fmla="*/ 150680 w 258127"/>
                <a:gd name="connsiteY162" fmla="*/ 374037 h 386716"/>
                <a:gd name="connsiteX163" fmla="*/ 138601 w 258127"/>
                <a:gd name="connsiteY163" fmla="*/ 368331 h 386716"/>
                <a:gd name="connsiteX164" fmla="*/ 127157 w 258127"/>
                <a:gd name="connsiteY164" fmla="*/ 361358 h 386716"/>
                <a:gd name="connsiteX165" fmla="*/ 115712 w 258127"/>
                <a:gd name="connsiteY165" fmla="*/ 353750 h 386716"/>
                <a:gd name="connsiteX166" fmla="*/ 104904 w 258127"/>
                <a:gd name="connsiteY166" fmla="*/ 346143 h 386716"/>
                <a:gd name="connsiteX167" fmla="*/ 94732 w 258127"/>
                <a:gd name="connsiteY167" fmla="*/ 337267 h 386716"/>
                <a:gd name="connsiteX168" fmla="*/ 87102 w 258127"/>
                <a:gd name="connsiteY168" fmla="*/ 330294 h 386716"/>
                <a:gd name="connsiteX169" fmla="*/ 77566 w 258127"/>
                <a:gd name="connsiteY169" fmla="*/ 320784 h 386716"/>
                <a:gd name="connsiteX170" fmla="*/ 68029 w 258127"/>
                <a:gd name="connsiteY170" fmla="*/ 310641 h 386716"/>
                <a:gd name="connsiteX171" fmla="*/ 58492 w 258127"/>
                <a:gd name="connsiteY171" fmla="*/ 299864 h 386716"/>
                <a:gd name="connsiteX172" fmla="*/ 49591 w 258127"/>
                <a:gd name="connsiteY172" fmla="*/ 288452 h 386716"/>
                <a:gd name="connsiteX173" fmla="*/ 41326 w 258127"/>
                <a:gd name="connsiteY173" fmla="*/ 276407 h 386716"/>
                <a:gd name="connsiteX174" fmla="*/ 33697 w 258127"/>
                <a:gd name="connsiteY174" fmla="*/ 264996 h 386716"/>
                <a:gd name="connsiteX175" fmla="*/ 26703 w 258127"/>
                <a:gd name="connsiteY175" fmla="*/ 252317 h 386716"/>
                <a:gd name="connsiteX176" fmla="*/ 20345 w 258127"/>
                <a:gd name="connsiteY176" fmla="*/ 239637 h 386716"/>
                <a:gd name="connsiteX177" fmla="*/ 14623 w 258127"/>
                <a:gd name="connsiteY177" fmla="*/ 226958 h 386716"/>
                <a:gd name="connsiteX178" fmla="*/ 9537 w 258127"/>
                <a:gd name="connsiteY178" fmla="*/ 213645 h 386716"/>
                <a:gd name="connsiteX179" fmla="*/ 5722 w 258127"/>
                <a:gd name="connsiteY179" fmla="*/ 200332 h 386716"/>
                <a:gd name="connsiteX180" fmla="*/ 2543 w 258127"/>
                <a:gd name="connsiteY180" fmla="*/ 186385 h 386716"/>
                <a:gd name="connsiteX181" fmla="*/ 636 w 258127"/>
                <a:gd name="connsiteY181" fmla="*/ 173071 h 386716"/>
                <a:gd name="connsiteX182" fmla="*/ 0 w 258127"/>
                <a:gd name="connsiteY182" fmla="*/ 159124 h 386716"/>
                <a:gd name="connsiteX183" fmla="*/ 0 w 258127"/>
                <a:gd name="connsiteY183" fmla="*/ 145177 h 386716"/>
                <a:gd name="connsiteX184" fmla="*/ 1272 w 258127"/>
                <a:gd name="connsiteY184" fmla="*/ 131230 h 386716"/>
                <a:gd name="connsiteX185" fmla="*/ 4451 w 258127"/>
                <a:gd name="connsiteY185" fmla="*/ 117283 h 386716"/>
                <a:gd name="connsiteX186" fmla="*/ 8265 w 258127"/>
                <a:gd name="connsiteY186" fmla="*/ 103336 h 386716"/>
                <a:gd name="connsiteX187" fmla="*/ 13987 w 258127"/>
                <a:gd name="connsiteY187" fmla="*/ 89389 h 386716"/>
                <a:gd name="connsiteX188" fmla="*/ 20981 w 258127"/>
                <a:gd name="connsiteY188" fmla="*/ 75441 h 386716"/>
                <a:gd name="connsiteX189" fmla="*/ 29882 w 258127"/>
                <a:gd name="connsiteY189" fmla="*/ 60860 h 386716"/>
                <a:gd name="connsiteX190" fmla="*/ 40054 w 258127"/>
                <a:gd name="connsiteY190" fmla="*/ 48181 h 386716"/>
                <a:gd name="connsiteX191" fmla="*/ 50227 w 258127"/>
                <a:gd name="connsiteY191" fmla="*/ 37404 h 386716"/>
                <a:gd name="connsiteX192" fmla="*/ 60399 w 258127"/>
                <a:gd name="connsiteY192" fmla="*/ 27894 h 386716"/>
                <a:gd name="connsiteX193" fmla="*/ 71844 w 258127"/>
                <a:gd name="connsiteY193" fmla="*/ 19653 h 386716"/>
                <a:gd name="connsiteX194" fmla="*/ 82652 w 258127"/>
                <a:gd name="connsiteY194" fmla="*/ 13313 h 386716"/>
                <a:gd name="connsiteX195" fmla="*/ 94096 w 258127"/>
                <a:gd name="connsiteY195" fmla="*/ 8242 h 386716"/>
                <a:gd name="connsiteX196" fmla="*/ 105540 w 258127"/>
                <a:gd name="connsiteY196" fmla="*/ 4438 h 386716"/>
                <a:gd name="connsiteX197" fmla="*/ 116984 w 258127"/>
                <a:gd name="connsiteY197" fmla="*/ 1268 h 38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258127" h="386716">
                  <a:moveTo>
                    <a:pt x="186285" y="131230"/>
                  </a:moveTo>
                  <a:lnTo>
                    <a:pt x="193914" y="131230"/>
                  </a:lnTo>
                  <a:lnTo>
                    <a:pt x="199000" y="142641"/>
                  </a:lnTo>
                  <a:lnTo>
                    <a:pt x="202815" y="151517"/>
                  </a:lnTo>
                  <a:lnTo>
                    <a:pt x="208537" y="164196"/>
                  </a:lnTo>
                  <a:lnTo>
                    <a:pt x="217438" y="180679"/>
                  </a:lnTo>
                  <a:lnTo>
                    <a:pt x="218074" y="192090"/>
                  </a:lnTo>
                  <a:lnTo>
                    <a:pt x="216166" y="202233"/>
                  </a:lnTo>
                  <a:lnTo>
                    <a:pt x="212987" y="211743"/>
                  </a:lnTo>
                  <a:lnTo>
                    <a:pt x="211716" y="222520"/>
                  </a:lnTo>
                  <a:lnTo>
                    <a:pt x="221253" y="232664"/>
                  </a:lnTo>
                  <a:lnTo>
                    <a:pt x="229518" y="240271"/>
                  </a:lnTo>
                  <a:lnTo>
                    <a:pt x="229518" y="240905"/>
                  </a:lnTo>
                  <a:lnTo>
                    <a:pt x="230153" y="245977"/>
                  </a:lnTo>
                  <a:lnTo>
                    <a:pt x="225703" y="251048"/>
                  </a:lnTo>
                  <a:lnTo>
                    <a:pt x="215530" y="251682"/>
                  </a:lnTo>
                  <a:lnTo>
                    <a:pt x="198364" y="245343"/>
                  </a:lnTo>
                  <a:lnTo>
                    <a:pt x="186285" y="240271"/>
                  </a:lnTo>
                  <a:lnTo>
                    <a:pt x="176748" y="236467"/>
                  </a:lnTo>
                  <a:lnTo>
                    <a:pt x="167211" y="232030"/>
                  </a:lnTo>
                  <a:lnTo>
                    <a:pt x="157674" y="226324"/>
                  </a:lnTo>
                  <a:lnTo>
                    <a:pt x="146230" y="217448"/>
                  </a:lnTo>
                  <a:lnTo>
                    <a:pt x="137965" y="207305"/>
                  </a:lnTo>
                  <a:lnTo>
                    <a:pt x="132879" y="197796"/>
                  </a:lnTo>
                  <a:lnTo>
                    <a:pt x="131607" y="188920"/>
                  </a:lnTo>
                  <a:lnTo>
                    <a:pt x="132243" y="180679"/>
                  </a:lnTo>
                  <a:lnTo>
                    <a:pt x="134786" y="173071"/>
                  </a:lnTo>
                  <a:lnTo>
                    <a:pt x="139237" y="165464"/>
                  </a:lnTo>
                  <a:lnTo>
                    <a:pt x="144959" y="158490"/>
                  </a:lnTo>
                  <a:lnTo>
                    <a:pt x="151952" y="152151"/>
                  </a:lnTo>
                  <a:lnTo>
                    <a:pt x="159582" y="146445"/>
                  </a:lnTo>
                  <a:lnTo>
                    <a:pt x="167211" y="141373"/>
                  </a:lnTo>
                  <a:lnTo>
                    <a:pt x="174840" y="136936"/>
                  </a:lnTo>
                  <a:close/>
                  <a:moveTo>
                    <a:pt x="165939" y="88755"/>
                  </a:moveTo>
                  <a:lnTo>
                    <a:pt x="177383" y="89389"/>
                  </a:lnTo>
                  <a:lnTo>
                    <a:pt x="189462" y="91291"/>
                  </a:lnTo>
                  <a:lnTo>
                    <a:pt x="195184" y="98264"/>
                  </a:lnTo>
                  <a:lnTo>
                    <a:pt x="194549" y="105238"/>
                  </a:lnTo>
                  <a:lnTo>
                    <a:pt x="186284" y="110310"/>
                  </a:lnTo>
                  <a:lnTo>
                    <a:pt x="170389" y="110310"/>
                  </a:lnTo>
                  <a:lnTo>
                    <a:pt x="160217" y="111577"/>
                  </a:lnTo>
                  <a:lnTo>
                    <a:pt x="148137" y="114747"/>
                  </a:lnTo>
                  <a:lnTo>
                    <a:pt x="136057" y="121087"/>
                  </a:lnTo>
                  <a:lnTo>
                    <a:pt x="125248" y="131230"/>
                  </a:lnTo>
                  <a:lnTo>
                    <a:pt x="116347" y="145812"/>
                  </a:lnTo>
                  <a:lnTo>
                    <a:pt x="112533" y="159125"/>
                  </a:lnTo>
                  <a:lnTo>
                    <a:pt x="110625" y="172438"/>
                  </a:lnTo>
                  <a:lnTo>
                    <a:pt x="111261" y="185117"/>
                  </a:lnTo>
                  <a:lnTo>
                    <a:pt x="113804" y="197796"/>
                  </a:lnTo>
                  <a:lnTo>
                    <a:pt x="117619" y="209842"/>
                  </a:lnTo>
                  <a:lnTo>
                    <a:pt x="122705" y="220619"/>
                  </a:lnTo>
                  <a:lnTo>
                    <a:pt x="128427" y="231396"/>
                  </a:lnTo>
                  <a:lnTo>
                    <a:pt x="134785" y="240906"/>
                  </a:lnTo>
                  <a:lnTo>
                    <a:pt x="141143" y="249147"/>
                  </a:lnTo>
                  <a:lnTo>
                    <a:pt x="147501" y="256755"/>
                  </a:lnTo>
                  <a:lnTo>
                    <a:pt x="153223" y="262460"/>
                  </a:lnTo>
                  <a:lnTo>
                    <a:pt x="162124" y="270702"/>
                  </a:lnTo>
                  <a:lnTo>
                    <a:pt x="169753" y="278943"/>
                  </a:lnTo>
                  <a:lnTo>
                    <a:pt x="173568" y="286551"/>
                  </a:lnTo>
                  <a:lnTo>
                    <a:pt x="174204" y="292256"/>
                  </a:lnTo>
                  <a:lnTo>
                    <a:pt x="172296" y="295426"/>
                  </a:lnTo>
                  <a:lnTo>
                    <a:pt x="166574" y="294792"/>
                  </a:lnTo>
                  <a:lnTo>
                    <a:pt x="157674" y="290989"/>
                  </a:lnTo>
                  <a:lnTo>
                    <a:pt x="146229" y="282113"/>
                  </a:lnTo>
                  <a:lnTo>
                    <a:pt x="134150" y="271336"/>
                  </a:lnTo>
                  <a:lnTo>
                    <a:pt x="123977" y="260558"/>
                  </a:lnTo>
                  <a:lnTo>
                    <a:pt x="115076" y="249147"/>
                  </a:lnTo>
                  <a:lnTo>
                    <a:pt x="107446" y="237736"/>
                  </a:lnTo>
                  <a:lnTo>
                    <a:pt x="100453" y="226958"/>
                  </a:lnTo>
                  <a:lnTo>
                    <a:pt x="95367" y="215547"/>
                  </a:lnTo>
                  <a:lnTo>
                    <a:pt x="91552" y="204136"/>
                  </a:lnTo>
                  <a:lnTo>
                    <a:pt x="88373" y="192725"/>
                  </a:lnTo>
                  <a:lnTo>
                    <a:pt x="86466" y="181947"/>
                  </a:lnTo>
                  <a:lnTo>
                    <a:pt x="86466" y="171170"/>
                  </a:lnTo>
                  <a:lnTo>
                    <a:pt x="86466" y="160393"/>
                  </a:lnTo>
                  <a:lnTo>
                    <a:pt x="88373" y="150249"/>
                  </a:lnTo>
                  <a:lnTo>
                    <a:pt x="91552" y="140106"/>
                  </a:lnTo>
                  <a:lnTo>
                    <a:pt x="95367" y="130596"/>
                  </a:lnTo>
                  <a:lnTo>
                    <a:pt x="99817" y="121721"/>
                  </a:lnTo>
                  <a:lnTo>
                    <a:pt x="109354" y="110943"/>
                  </a:lnTo>
                  <a:lnTo>
                    <a:pt x="119526" y="102068"/>
                  </a:lnTo>
                  <a:lnTo>
                    <a:pt x="130970" y="95728"/>
                  </a:lnTo>
                  <a:lnTo>
                    <a:pt x="141779" y="91291"/>
                  </a:lnTo>
                  <a:lnTo>
                    <a:pt x="153859" y="89389"/>
                  </a:lnTo>
                  <a:close/>
                  <a:moveTo>
                    <a:pt x="127792" y="0"/>
                  </a:moveTo>
                  <a:lnTo>
                    <a:pt x="138601" y="0"/>
                  </a:lnTo>
                  <a:lnTo>
                    <a:pt x="149409" y="0"/>
                  </a:lnTo>
                  <a:lnTo>
                    <a:pt x="159581" y="1902"/>
                  </a:lnTo>
                  <a:lnTo>
                    <a:pt x="173569" y="6340"/>
                  </a:lnTo>
                  <a:lnTo>
                    <a:pt x="185648" y="12045"/>
                  </a:lnTo>
                  <a:lnTo>
                    <a:pt x="197092" y="19019"/>
                  </a:lnTo>
                  <a:lnTo>
                    <a:pt x="207265" y="27260"/>
                  </a:lnTo>
                  <a:lnTo>
                    <a:pt x="216166" y="36770"/>
                  </a:lnTo>
                  <a:lnTo>
                    <a:pt x="219981" y="42475"/>
                  </a:lnTo>
                  <a:lnTo>
                    <a:pt x="223159" y="46913"/>
                  </a:lnTo>
                  <a:lnTo>
                    <a:pt x="229517" y="57691"/>
                  </a:lnTo>
                  <a:lnTo>
                    <a:pt x="233968" y="68468"/>
                  </a:lnTo>
                  <a:lnTo>
                    <a:pt x="237147" y="80513"/>
                  </a:lnTo>
                  <a:lnTo>
                    <a:pt x="239054" y="92558"/>
                  </a:lnTo>
                  <a:lnTo>
                    <a:pt x="239054" y="103970"/>
                  </a:lnTo>
                  <a:lnTo>
                    <a:pt x="237782" y="116015"/>
                  </a:lnTo>
                  <a:lnTo>
                    <a:pt x="228246" y="98264"/>
                  </a:lnTo>
                  <a:lnTo>
                    <a:pt x="218709" y="83683"/>
                  </a:lnTo>
                  <a:lnTo>
                    <a:pt x="209808" y="71638"/>
                  </a:lnTo>
                  <a:lnTo>
                    <a:pt x="200907" y="61494"/>
                  </a:lnTo>
                  <a:lnTo>
                    <a:pt x="191370" y="53887"/>
                  </a:lnTo>
                  <a:lnTo>
                    <a:pt x="182469" y="48181"/>
                  </a:lnTo>
                  <a:lnTo>
                    <a:pt x="172297" y="44377"/>
                  </a:lnTo>
                  <a:lnTo>
                    <a:pt x="162760" y="42475"/>
                  </a:lnTo>
                  <a:lnTo>
                    <a:pt x="149409" y="42475"/>
                  </a:lnTo>
                  <a:lnTo>
                    <a:pt x="136693" y="43743"/>
                  </a:lnTo>
                  <a:lnTo>
                    <a:pt x="123978" y="45645"/>
                  </a:lnTo>
                  <a:lnTo>
                    <a:pt x="111898" y="49449"/>
                  </a:lnTo>
                  <a:lnTo>
                    <a:pt x="100454" y="54521"/>
                  </a:lnTo>
                  <a:lnTo>
                    <a:pt x="89010" y="60860"/>
                  </a:lnTo>
                  <a:lnTo>
                    <a:pt x="78837" y="69736"/>
                  </a:lnTo>
                  <a:lnTo>
                    <a:pt x="69300" y="79879"/>
                  </a:lnTo>
                  <a:lnTo>
                    <a:pt x="61035" y="92558"/>
                  </a:lnTo>
                  <a:lnTo>
                    <a:pt x="54677" y="105872"/>
                  </a:lnTo>
                  <a:lnTo>
                    <a:pt x="49591" y="118551"/>
                  </a:lnTo>
                  <a:lnTo>
                    <a:pt x="46412" y="131230"/>
                  </a:lnTo>
                  <a:lnTo>
                    <a:pt x="44505" y="143909"/>
                  </a:lnTo>
                  <a:lnTo>
                    <a:pt x="44505" y="156588"/>
                  </a:lnTo>
                  <a:lnTo>
                    <a:pt x="45141" y="168634"/>
                  </a:lnTo>
                  <a:lnTo>
                    <a:pt x="47048" y="180679"/>
                  </a:lnTo>
                  <a:lnTo>
                    <a:pt x="49591" y="192090"/>
                  </a:lnTo>
                  <a:lnTo>
                    <a:pt x="52770" y="203502"/>
                  </a:lnTo>
                  <a:lnTo>
                    <a:pt x="56585" y="214279"/>
                  </a:lnTo>
                  <a:lnTo>
                    <a:pt x="61671" y="224422"/>
                  </a:lnTo>
                  <a:lnTo>
                    <a:pt x="66122" y="233932"/>
                  </a:lnTo>
                  <a:lnTo>
                    <a:pt x="71208" y="243441"/>
                  </a:lnTo>
                  <a:lnTo>
                    <a:pt x="76930" y="251683"/>
                  </a:lnTo>
                  <a:lnTo>
                    <a:pt x="82016" y="259290"/>
                  </a:lnTo>
                  <a:lnTo>
                    <a:pt x="87102" y="266898"/>
                  </a:lnTo>
                  <a:lnTo>
                    <a:pt x="93460" y="274505"/>
                  </a:lnTo>
                  <a:lnTo>
                    <a:pt x="99818" y="282747"/>
                  </a:lnTo>
                  <a:lnTo>
                    <a:pt x="106176" y="290988"/>
                  </a:lnTo>
                  <a:lnTo>
                    <a:pt x="113805" y="299230"/>
                  </a:lnTo>
                  <a:lnTo>
                    <a:pt x="121434" y="307471"/>
                  </a:lnTo>
                  <a:lnTo>
                    <a:pt x="129064" y="315079"/>
                  </a:lnTo>
                  <a:lnTo>
                    <a:pt x="137329" y="322686"/>
                  </a:lnTo>
                  <a:lnTo>
                    <a:pt x="146230" y="329660"/>
                  </a:lnTo>
                  <a:lnTo>
                    <a:pt x="155767" y="335999"/>
                  </a:lnTo>
                  <a:lnTo>
                    <a:pt x="165303" y="341705"/>
                  </a:lnTo>
                  <a:lnTo>
                    <a:pt x="175476" y="346777"/>
                  </a:lnTo>
                  <a:lnTo>
                    <a:pt x="185648" y="350581"/>
                  </a:lnTo>
                  <a:lnTo>
                    <a:pt x="196457" y="353116"/>
                  </a:lnTo>
                  <a:lnTo>
                    <a:pt x="207901" y="354384"/>
                  </a:lnTo>
                  <a:lnTo>
                    <a:pt x="219981" y="354384"/>
                  </a:lnTo>
                  <a:lnTo>
                    <a:pt x="232060" y="353116"/>
                  </a:lnTo>
                  <a:lnTo>
                    <a:pt x="244776" y="349947"/>
                  </a:lnTo>
                  <a:lnTo>
                    <a:pt x="258127" y="345509"/>
                  </a:lnTo>
                  <a:lnTo>
                    <a:pt x="256220" y="354384"/>
                  </a:lnTo>
                  <a:lnTo>
                    <a:pt x="254949" y="362626"/>
                  </a:lnTo>
                  <a:lnTo>
                    <a:pt x="247955" y="374037"/>
                  </a:lnTo>
                  <a:lnTo>
                    <a:pt x="237782" y="381645"/>
                  </a:lnTo>
                  <a:lnTo>
                    <a:pt x="225067" y="385448"/>
                  </a:lnTo>
                  <a:lnTo>
                    <a:pt x="211715" y="386716"/>
                  </a:lnTo>
                  <a:lnTo>
                    <a:pt x="198364" y="386716"/>
                  </a:lnTo>
                  <a:lnTo>
                    <a:pt x="186920" y="385448"/>
                  </a:lnTo>
                  <a:lnTo>
                    <a:pt x="174840" y="382913"/>
                  </a:lnTo>
                  <a:lnTo>
                    <a:pt x="162760" y="379109"/>
                  </a:lnTo>
                  <a:lnTo>
                    <a:pt x="150680" y="374037"/>
                  </a:lnTo>
                  <a:lnTo>
                    <a:pt x="138601" y="368331"/>
                  </a:lnTo>
                  <a:lnTo>
                    <a:pt x="127157" y="361358"/>
                  </a:lnTo>
                  <a:lnTo>
                    <a:pt x="115712" y="353750"/>
                  </a:lnTo>
                  <a:lnTo>
                    <a:pt x="104904" y="346143"/>
                  </a:lnTo>
                  <a:lnTo>
                    <a:pt x="94732" y="337267"/>
                  </a:lnTo>
                  <a:lnTo>
                    <a:pt x="87102" y="330294"/>
                  </a:lnTo>
                  <a:lnTo>
                    <a:pt x="77566" y="320784"/>
                  </a:lnTo>
                  <a:lnTo>
                    <a:pt x="68029" y="310641"/>
                  </a:lnTo>
                  <a:lnTo>
                    <a:pt x="58492" y="299864"/>
                  </a:lnTo>
                  <a:lnTo>
                    <a:pt x="49591" y="288452"/>
                  </a:lnTo>
                  <a:lnTo>
                    <a:pt x="41326" y="276407"/>
                  </a:lnTo>
                  <a:lnTo>
                    <a:pt x="33697" y="264996"/>
                  </a:lnTo>
                  <a:lnTo>
                    <a:pt x="26703" y="252317"/>
                  </a:lnTo>
                  <a:lnTo>
                    <a:pt x="20345" y="239637"/>
                  </a:lnTo>
                  <a:lnTo>
                    <a:pt x="14623" y="226958"/>
                  </a:lnTo>
                  <a:lnTo>
                    <a:pt x="9537" y="213645"/>
                  </a:lnTo>
                  <a:lnTo>
                    <a:pt x="5722" y="200332"/>
                  </a:lnTo>
                  <a:lnTo>
                    <a:pt x="2543" y="186385"/>
                  </a:lnTo>
                  <a:lnTo>
                    <a:pt x="636" y="173071"/>
                  </a:lnTo>
                  <a:lnTo>
                    <a:pt x="0" y="159124"/>
                  </a:lnTo>
                  <a:lnTo>
                    <a:pt x="0" y="145177"/>
                  </a:lnTo>
                  <a:lnTo>
                    <a:pt x="1272" y="131230"/>
                  </a:lnTo>
                  <a:lnTo>
                    <a:pt x="4451" y="117283"/>
                  </a:lnTo>
                  <a:lnTo>
                    <a:pt x="8265" y="103336"/>
                  </a:lnTo>
                  <a:lnTo>
                    <a:pt x="13987" y="89389"/>
                  </a:lnTo>
                  <a:lnTo>
                    <a:pt x="20981" y="75441"/>
                  </a:lnTo>
                  <a:lnTo>
                    <a:pt x="29882" y="60860"/>
                  </a:lnTo>
                  <a:lnTo>
                    <a:pt x="40054" y="48181"/>
                  </a:lnTo>
                  <a:lnTo>
                    <a:pt x="50227" y="37404"/>
                  </a:lnTo>
                  <a:lnTo>
                    <a:pt x="60399" y="27894"/>
                  </a:lnTo>
                  <a:lnTo>
                    <a:pt x="71844" y="19653"/>
                  </a:lnTo>
                  <a:lnTo>
                    <a:pt x="82652" y="13313"/>
                  </a:lnTo>
                  <a:lnTo>
                    <a:pt x="94096" y="8242"/>
                  </a:lnTo>
                  <a:lnTo>
                    <a:pt x="105540" y="4438"/>
                  </a:lnTo>
                  <a:lnTo>
                    <a:pt x="116984" y="1268"/>
                  </a:lnTo>
                  <a:close/>
                </a:path>
              </a:pathLst>
            </a:custGeom>
            <a:solidFill>
              <a:schemeClr val="accent1"/>
            </a:solidFill>
            <a:ln>
              <a:noFill/>
            </a:ln>
          </p:spPr>
          <p:txBody>
            <a:bodyPr vert="horz" wrap="square" lIns="60960" tIns="30480" rIns="60960" bIns="30480" numCol="1" anchor="t" anchorCtr="0" compatLnSpc="1">
              <a:prstTxWarp prst="textNoShape">
                <a:avLst/>
              </a:prstTxWarp>
              <a:noAutofit/>
            </a:bodyPr>
            <a:lstStyle/>
            <a:p>
              <a:endParaRPr lang="en-US" sz="1200" dirty="0"/>
            </a:p>
          </p:txBody>
        </p:sp>
        <p:sp>
          <p:nvSpPr>
            <p:cNvPr id="25" name="My Shape Untitled 5"/>
            <p:cNvSpPr>
              <a:spLocks noChangeAspect="1"/>
            </p:cNvSpPr>
            <p:nvPr/>
          </p:nvSpPr>
          <p:spPr bwMode="auto">
            <a:xfrm>
              <a:off x="1192093" y="5514409"/>
              <a:ext cx="395596" cy="296697"/>
            </a:xfrm>
            <a:custGeom>
              <a:avLst/>
              <a:gdLst>
                <a:gd name="connsiteX0" fmla="*/ 7309174 w 9228836"/>
                <a:gd name="connsiteY0" fmla="*/ 4481643 h 6518024"/>
                <a:gd name="connsiteX1" fmla="*/ 7269013 w 9228836"/>
                <a:gd name="connsiteY1" fmla="*/ 4513712 h 6518024"/>
                <a:gd name="connsiteX2" fmla="*/ 7269013 w 9228836"/>
                <a:gd name="connsiteY2" fmla="*/ 5419662 h 6518024"/>
                <a:gd name="connsiteX3" fmla="*/ 7309174 w 9228836"/>
                <a:gd name="connsiteY3" fmla="*/ 5459748 h 6518024"/>
                <a:gd name="connsiteX4" fmla="*/ 8015995 w 9228836"/>
                <a:gd name="connsiteY4" fmla="*/ 5459748 h 6518024"/>
                <a:gd name="connsiteX5" fmla="*/ 8056155 w 9228836"/>
                <a:gd name="connsiteY5" fmla="*/ 5419662 h 6518024"/>
                <a:gd name="connsiteX6" fmla="*/ 8056155 w 9228836"/>
                <a:gd name="connsiteY6" fmla="*/ 4513712 h 6518024"/>
                <a:gd name="connsiteX7" fmla="*/ 8015995 w 9228836"/>
                <a:gd name="connsiteY7" fmla="*/ 4481643 h 6518024"/>
                <a:gd name="connsiteX8" fmla="*/ 5935691 w 9228836"/>
                <a:gd name="connsiteY8" fmla="*/ 4481643 h 6518024"/>
                <a:gd name="connsiteX9" fmla="*/ 5895531 w 9228836"/>
                <a:gd name="connsiteY9" fmla="*/ 4513712 h 6518024"/>
                <a:gd name="connsiteX10" fmla="*/ 5895531 w 9228836"/>
                <a:gd name="connsiteY10" fmla="*/ 5419662 h 6518024"/>
                <a:gd name="connsiteX11" fmla="*/ 5935691 w 9228836"/>
                <a:gd name="connsiteY11" fmla="*/ 5459748 h 6518024"/>
                <a:gd name="connsiteX12" fmla="*/ 6634481 w 9228836"/>
                <a:gd name="connsiteY12" fmla="*/ 5459748 h 6518024"/>
                <a:gd name="connsiteX13" fmla="*/ 6674641 w 9228836"/>
                <a:gd name="connsiteY13" fmla="*/ 5419662 h 6518024"/>
                <a:gd name="connsiteX14" fmla="*/ 6674641 w 9228836"/>
                <a:gd name="connsiteY14" fmla="*/ 4513712 h 6518024"/>
                <a:gd name="connsiteX15" fmla="*/ 6634481 w 9228836"/>
                <a:gd name="connsiteY15" fmla="*/ 4481643 h 6518024"/>
                <a:gd name="connsiteX16" fmla="*/ 2594355 w 9228836"/>
                <a:gd name="connsiteY16" fmla="*/ 4481643 h 6518024"/>
                <a:gd name="connsiteX17" fmla="*/ 2554195 w 9228836"/>
                <a:gd name="connsiteY17" fmla="*/ 4513712 h 6518024"/>
                <a:gd name="connsiteX18" fmla="*/ 2554195 w 9228836"/>
                <a:gd name="connsiteY18" fmla="*/ 5419662 h 6518024"/>
                <a:gd name="connsiteX19" fmla="*/ 2594355 w 9228836"/>
                <a:gd name="connsiteY19" fmla="*/ 5459748 h 6518024"/>
                <a:gd name="connsiteX20" fmla="*/ 3293144 w 9228836"/>
                <a:gd name="connsiteY20" fmla="*/ 5459748 h 6518024"/>
                <a:gd name="connsiteX21" fmla="*/ 3333305 w 9228836"/>
                <a:gd name="connsiteY21" fmla="*/ 5419662 h 6518024"/>
                <a:gd name="connsiteX22" fmla="*/ 3333305 w 9228836"/>
                <a:gd name="connsiteY22" fmla="*/ 4513712 h 6518024"/>
                <a:gd name="connsiteX23" fmla="*/ 3293144 w 9228836"/>
                <a:gd name="connsiteY23" fmla="*/ 4481643 h 6518024"/>
                <a:gd name="connsiteX24" fmla="*/ 1212841 w 9228836"/>
                <a:gd name="connsiteY24" fmla="*/ 4481643 h 6518024"/>
                <a:gd name="connsiteX25" fmla="*/ 1172681 w 9228836"/>
                <a:gd name="connsiteY25" fmla="*/ 4513712 h 6518024"/>
                <a:gd name="connsiteX26" fmla="*/ 1172681 w 9228836"/>
                <a:gd name="connsiteY26" fmla="*/ 5419662 h 6518024"/>
                <a:gd name="connsiteX27" fmla="*/ 1212841 w 9228836"/>
                <a:gd name="connsiteY27" fmla="*/ 5459748 h 6518024"/>
                <a:gd name="connsiteX28" fmla="*/ 1919662 w 9228836"/>
                <a:gd name="connsiteY28" fmla="*/ 5459748 h 6518024"/>
                <a:gd name="connsiteX29" fmla="*/ 1959822 w 9228836"/>
                <a:gd name="connsiteY29" fmla="*/ 5419662 h 6518024"/>
                <a:gd name="connsiteX30" fmla="*/ 1959822 w 9228836"/>
                <a:gd name="connsiteY30" fmla="*/ 4513712 h 6518024"/>
                <a:gd name="connsiteX31" fmla="*/ 1919662 w 9228836"/>
                <a:gd name="connsiteY31" fmla="*/ 4481643 h 6518024"/>
                <a:gd name="connsiteX32" fmla="*/ 4120446 w 9228836"/>
                <a:gd name="connsiteY32" fmla="*/ 2878193 h 6518024"/>
                <a:gd name="connsiteX33" fmla="*/ 4120446 w 9228836"/>
                <a:gd name="connsiteY33" fmla="*/ 3679918 h 6518024"/>
                <a:gd name="connsiteX34" fmla="*/ 4128479 w 9228836"/>
                <a:gd name="connsiteY34" fmla="*/ 3679918 h 6518024"/>
                <a:gd name="connsiteX35" fmla="*/ 4128479 w 9228836"/>
                <a:gd name="connsiteY35" fmla="*/ 3736039 h 6518024"/>
                <a:gd name="connsiteX36" fmla="*/ 4168639 w 9228836"/>
                <a:gd name="connsiteY36" fmla="*/ 3768108 h 6518024"/>
                <a:gd name="connsiteX37" fmla="*/ 5060197 w 9228836"/>
                <a:gd name="connsiteY37" fmla="*/ 3768108 h 6518024"/>
                <a:gd name="connsiteX38" fmla="*/ 5100357 w 9228836"/>
                <a:gd name="connsiteY38" fmla="*/ 3736039 h 6518024"/>
                <a:gd name="connsiteX39" fmla="*/ 5100357 w 9228836"/>
                <a:gd name="connsiteY39" fmla="*/ 3679918 h 6518024"/>
                <a:gd name="connsiteX40" fmla="*/ 5108389 w 9228836"/>
                <a:gd name="connsiteY40" fmla="*/ 3679918 h 6518024"/>
                <a:gd name="connsiteX41" fmla="*/ 5108389 w 9228836"/>
                <a:gd name="connsiteY41" fmla="*/ 2878193 h 6518024"/>
                <a:gd name="connsiteX42" fmla="*/ 4554177 w 9228836"/>
                <a:gd name="connsiteY42" fmla="*/ 2204744 h 6518024"/>
                <a:gd name="connsiteX43" fmla="*/ 4385505 w 9228836"/>
                <a:gd name="connsiteY43" fmla="*/ 2260865 h 6518024"/>
                <a:gd name="connsiteX44" fmla="*/ 4248959 w 9228836"/>
                <a:gd name="connsiteY44" fmla="*/ 2365089 h 6518024"/>
                <a:gd name="connsiteX45" fmla="*/ 4152575 w 9228836"/>
                <a:gd name="connsiteY45" fmla="*/ 2517417 h 6518024"/>
                <a:gd name="connsiteX46" fmla="*/ 4138660 w 9228836"/>
                <a:gd name="connsiteY46" fmla="*/ 2593805 h 6518024"/>
                <a:gd name="connsiteX47" fmla="*/ 5052852 w 9228836"/>
                <a:gd name="connsiteY47" fmla="*/ 2593805 h 6518024"/>
                <a:gd name="connsiteX48" fmla="*/ 5092325 w 9228836"/>
                <a:gd name="connsiteY48" fmla="*/ 2589572 h 6518024"/>
                <a:gd name="connsiteX49" fmla="*/ 5028069 w 9228836"/>
                <a:gd name="connsiteY49" fmla="*/ 2437244 h 6518024"/>
                <a:gd name="connsiteX50" fmla="*/ 4915620 w 9228836"/>
                <a:gd name="connsiteY50" fmla="*/ 2316986 h 6518024"/>
                <a:gd name="connsiteX51" fmla="*/ 4754979 w 9228836"/>
                <a:gd name="connsiteY51" fmla="*/ 2236813 h 6518024"/>
                <a:gd name="connsiteX52" fmla="*/ 4626466 w 9228836"/>
                <a:gd name="connsiteY52" fmla="*/ 777673 h 6518024"/>
                <a:gd name="connsiteX53" fmla="*/ 6056173 w 9228836"/>
                <a:gd name="connsiteY53" fmla="*/ 2204744 h 6518024"/>
                <a:gd name="connsiteX54" fmla="*/ 6538096 w 9228836"/>
                <a:gd name="connsiteY54" fmla="*/ 2693796 h 6518024"/>
                <a:gd name="connsiteX55" fmla="*/ 6722833 w 9228836"/>
                <a:gd name="connsiteY55" fmla="*/ 2878193 h 6518024"/>
                <a:gd name="connsiteX56" fmla="*/ 7582264 w 9228836"/>
                <a:gd name="connsiteY56" fmla="*/ 3736039 h 6518024"/>
                <a:gd name="connsiteX57" fmla="*/ 7582264 w 9228836"/>
                <a:gd name="connsiteY57" fmla="*/ 3768108 h 6518024"/>
                <a:gd name="connsiteX58" fmla="*/ 8642496 w 9228836"/>
                <a:gd name="connsiteY58" fmla="*/ 3768108 h 6518024"/>
                <a:gd name="connsiteX59" fmla="*/ 8642496 w 9228836"/>
                <a:gd name="connsiteY59" fmla="*/ 4481643 h 6518024"/>
                <a:gd name="connsiteX60" fmla="*/ 8642496 w 9228836"/>
                <a:gd name="connsiteY60" fmla="*/ 5459748 h 6518024"/>
                <a:gd name="connsiteX61" fmla="*/ 8642496 w 9228836"/>
                <a:gd name="connsiteY61" fmla="*/ 5932766 h 6518024"/>
                <a:gd name="connsiteX62" fmla="*/ 8947714 w 9228836"/>
                <a:gd name="connsiteY62" fmla="*/ 5932766 h 6518024"/>
                <a:gd name="connsiteX63" fmla="*/ 9036067 w 9228836"/>
                <a:gd name="connsiteY63" fmla="*/ 6020955 h 6518024"/>
                <a:gd name="connsiteX64" fmla="*/ 9036067 w 9228836"/>
                <a:gd name="connsiteY64" fmla="*/ 6429835 h 6518024"/>
                <a:gd name="connsiteX65" fmla="*/ 8947714 w 9228836"/>
                <a:gd name="connsiteY65" fmla="*/ 6518024 h 6518024"/>
                <a:gd name="connsiteX66" fmla="*/ 5301159 w 9228836"/>
                <a:gd name="connsiteY66" fmla="*/ 6518024 h 6518024"/>
                <a:gd name="connsiteX67" fmla="*/ 5301159 w 9228836"/>
                <a:gd name="connsiteY67" fmla="*/ 4521730 h 6518024"/>
                <a:gd name="connsiteX68" fmla="*/ 5260999 w 9228836"/>
                <a:gd name="connsiteY68" fmla="*/ 4481643 h 6518024"/>
                <a:gd name="connsiteX69" fmla="*/ 3967837 w 9228836"/>
                <a:gd name="connsiteY69" fmla="*/ 4481643 h 6518024"/>
                <a:gd name="connsiteX70" fmla="*/ 3927677 w 9228836"/>
                <a:gd name="connsiteY70" fmla="*/ 4521730 h 6518024"/>
                <a:gd name="connsiteX71" fmla="*/ 3927677 w 9228836"/>
                <a:gd name="connsiteY71" fmla="*/ 5459748 h 6518024"/>
                <a:gd name="connsiteX72" fmla="*/ 3927677 w 9228836"/>
                <a:gd name="connsiteY72" fmla="*/ 6518024 h 6518024"/>
                <a:gd name="connsiteX73" fmla="*/ 281122 w 9228836"/>
                <a:gd name="connsiteY73" fmla="*/ 6518024 h 6518024"/>
                <a:gd name="connsiteX74" fmla="*/ 192770 w 9228836"/>
                <a:gd name="connsiteY74" fmla="*/ 6429835 h 6518024"/>
                <a:gd name="connsiteX75" fmla="*/ 192770 w 9228836"/>
                <a:gd name="connsiteY75" fmla="*/ 6020955 h 6518024"/>
                <a:gd name="connsiteX76" fmla="*/ 281122 w 9228836"/>
                <a:gd name="connsiteY76" fmla="*/ 5932766 h 6518024"/>
                <a:gd name="connsiteX77" fmla="*/ 586341 w 9228836"/>
                <a:gd name="connsiteY77" fmla="*/ 5932766 h 6518024"/>
                <a:gd name="connsiteX78" fmla="*/ 586341 w 9228836"/>
                <a:gd name="connsiteY78" fmla="*/ 3768108 h 6518024"/>
                <a:gd name="connsiteX79" fmla="*/ 1718861 w 9228836"/>
                <a:gd name="connsiteY79" fmla="*/ 3768108 h 6518024"/>
                <a:gd name="connsiteX80" fmla="*/ 1718861 w 9228836"/>
                <a:gd name="connsiteY80" fmla="*/ 3687935 h 6518024"/>
                <a:gd name="connsiteX81" fmla="*/ 4562209 w 9228836"/>
                <a:gd name="connsiteY81" fmla="*/ 0 h 6518024"/>
                <a:gd name="connsiteX82" fmla="*/ 4690723 w 9228836"/>
                <a:gd name="connsiteY82" fmla="*/ 0 h 6518024"/>
                <a:gd name="connsiteX83" fmla="*/ 5180678 w 9228836"/>
                <a:gd name="connsiteY83" fmla="*/ 489052 h 6518024"/>
                <a:gd name="connsiteX84" fmla="*/ 6489904 w 9228836"/>
                <a:gd name="connsiteY84" fmla="*/ 1795864 h 6518024"/>
                <a:gd name="connsiteX85" fmla="*/ 6875443 w 9228836"/>
                <a:gd name="connsiteY85" fmla="*/ 1795864 h 6518024"/>
                <a:gd name="connsiteX86" fmla="*/ 6875443 w 9228836"/>
                <a:gd name="connsiteY86" fmla="*/ 1419054 h 6518024"/>
                <a:gd name="connsiteX87" fmla="*/ 6819218 w 9228836"/>
                <a:gd name="connsiteY87" fmla="*/ 1419054 h 6518024"/>
                <a:gd name="connsiteX88" fmla="*/ 6771026 w 9228836"/>
                <a:gd name="connsiteY88" fmla="*/ 1370950 h 6518024"/>
                <a:gd name="connsiteX89" fmla="*/ 6771026 w 9228836"/>
                <a:gd name="connsiteY89" fmla="*/ 1066295 h 6518024"/>
                <a:gd name="connsiteX90" fmla="*/ 6819218 w 9228836"/>
                <a:gd name="connsiteY90" fmla="*/ 1026208 h 6518024"/>
                <a:gd name="connsiteX91" fmla="*/ 7518007 w 9228836"/>
                <a:gd name="connsiteY91" fmla="*/ 1026208 h 6518024"/>
                <a:gd name="connsiteX92" fmla="*/ 7566199 w 9228836"/>
                <a:gd name="connsiteY92" fmla="*/ 1066295 h 6518024"/>
                <a:gd name="connsiteX93" fmla="*/ 7566199 w 9228836"/>
                <a:gd name="connsiteY93" fmla="*/ 1370950 h 6518024"/>
                <a:gd name="connsiteX94" fmla="*/ 7518007 w 9228836"/>
                <a:gd name="connsiteY94" fmla="*/ 1419054 h 6518024"/>
                <a:gd name="connsiteX95" fmla="*/ 7461783 w 9228836"/>
                <a:gd name="connsiteY95" fmla="*/ 1419054 h 6518024"/>
                <a:gd name="connsiteX96" fmla="*/ 7461783 w 9228836"/>
                <a:gd name="connsiteY96" fmla="*/ 1795864 h 6518024"/>
                <a:gd name="connsiteX97" fmla="*/ 7855354 w 9228836"/>
                <a:gd name="connsiteY97" fmla="*/ 1795864 h 6518024"/>
                <a:gd name="connsiteX98" fmla="*/ 9228836 w 9228836"/>
                <a:gd name="connsiteY98" fmla="*/ 3166814 h 6518024"/>
                <a:gd name="connsiteX99" fmla="*/ 9228836 w 9228836"/>
                <a:gd name="connsiteY99" fmla="*/ 3575694 h 6518024"/>
                <a:gd name="connsiteX100" fmla="*/ 7710777 w 9228836"/>
                <a:gd name="connsiteY100" fmla="*/ 3575694 h 6518024"/>
                <a:gd name="connsiteX101" fmla="*/ 5935691 w 9228836"/>
                <a:gd name="connsiteY101" fmla="*/ 1795864 h 6518024"/>
                <a:gd name="connsiteX102" fmla="*/ 4626466 w 9228836"/>
                <a:gd name="connsiteY102" fmla="*/ 489052 h 6518024"/>
                <a:gd name="connsiteX103" fmla="*/ 3317241 w 9228836"/>
                <a:gd name="connsiteY103" fmla="*/ 1795864 h 6518024"/>
                <a:gd name="connsiteX104" fmla="*/ 1542155 w 9228836"/>
                <a:gd name="connsiteY104" fmla="*/ 3575694 h 6518024"/>
                <a:gd name="connsiteX105" fmla="*/ 0 w 9228836"/>
                <a:gd name="connsiteY105" fmla="*/ 3575694 h 6518024"/>
                <a:gd name="connsiteX106" fmla="*/ 0 w 9228836"/>
                <a:gd name="connsiteY106" fmla="*/ 3182849 h 6518024"/>
                <a:gd name="connsiteX107" fmla="*/ 1373482 w 9228836"/>
                <a:gd name="connsiteY107" fmla="*/ 1795864 h 6518024"/>
                <a:gd name="connsiteX108" fmla="*/ 1767053 w 9228836"/>
                <a:gd name="connsiteY108" fmla="*/ 1795864 h 6518024"/>
                <a:gd name="connsiteX109" fmla="*/ 1767053 w 9228836"/>
                <a:gd name="connsiteY109" fmla="*/ 1419054 h 6518024"/>
                <a:gd name="connsiteX110" fmla="*/ 1710829 w 9228836"/>
                <a:gd name="connsiteY110" fmla="*/ 1419054 h 6518024"/>
                <a:gd name="connsiteX111" fmla="*/ 1662636 w 9228836"/>
                <a:gd name="connsiteY111" fmla="*/ 1370950 h 6518024"/>
                <a:gd name="connsiteX112" fmla="*/ 1662636 w 9228836"/>
                <a:gd name="connsiteY112" fmla="*/ 1066295 h 6518024"/>
                <a:gd name="connsiteX113" fmla="*/ 1710829 w 9228836"/>
                <a:gd name="connsiteY113" fmla="*/ 1026208 h 6518024"/>
                <a:gd name="connsiteX114" fmla="*/ 2409618 w 9228836"/>
                <a:gd name="connsiteY114" fmla="*/ 1026208 h 6518024"/>
                <a:gd name="connsiteX115" fmla="*/ 2457810 w 9228836"/>
                <a:gd name="connsiteY115" fmla="*/ 1066295 h 6518024"/>
                <a:gd name="connsiteX116" fmla="*/ 2457810 w 9228836"/>
                <a:gd name="connsiteY116" fmla="*/ 1370950 h 6518024"/>
                <a:gd name="connsiteX117" fmla="*/ 2409618 w 9228836"/>
                <a:gd name="connsiteY117" fmla="*/ 1419054 h 6518024"/>
                <a:gd name="connsiteX118" fmla="*/ 2353393 w 9228836"/>
                <a:gd name="connsiteY118" fmla="*/ 1419054 h 6518024"/>
                <a:gd name="connsiteX119" fmla="*/ 2353393 w 9228836"/>
                <a:gd name="connsiteY119" fmla="*/ 1795864 h 6518024"/>
                <a:gd name="connsiteX120" fmla="*/ 2763028 w 9228836"/>
                <a:gd name="connsiteY120" fmla="*/ 1795864 h 651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9228836" h="6518024">
                  <a:moveTo>
                    <a:pt x="7309174" y="4481643"/>
                  </a:moveTo>
                  <a:lnTo>
                    <a:pt x="7269013" y="4513712"/>
                  </a:lnTo>
                  <a:lnTo>
                    <a:pt x="7269013" y="5419662"/>
                  </a:lnTo>
                  <a:lnTo>
                    <a:pt x="7309174" y="5459748"/>
                  </a:lnTo>
                  <a:lnTo>
                    <a:pt x="8015995" y="5459748"/>
                  </a:lnTo>
                  <a:lnTo>
                    <a:pt x="8056155" y="5419662"/>
                  </a:lnTo>
                  <a:lnTo>
                    <a:pt x="8056155" y="4513712"/>
                  </a:lnTo>
                  <a:lnTo>
                    <a:pt x="8015995" y="4481643"/>
                  </a:lnTo>
                  <a:close/>
                  <a:moveTo>
                    <a:pt x="5935691" y="4481643"/>
                  </a:moveTo>
                  <a:lnTo>
                    <a:pt x="5895531" y="4513712"/>
                  </a:lnTo>
                  <a:lnTo>
                    <a:pt x="5895531" y="5419662"/>
                  </a:lnTo>
                  <a:lnTo>
                    <a:pt x="5935691" y="5459748"/>
                  </a:lnTo>
                  <a:lnTo>
                    <a:pt x="6634481" y="5459748"/>
                  </a:lnTo>
                  <a:lnTo>
                    <a:pt x="6674641" y="5419662"/>
                  </a:lnTo>
                  <a:lnTo>
                    <a:pt x="6674641" y="4513712"/>
                  </a:lnTo>
                  <a:lnTo>
                    <a:pt x="6634481" y="4481643"/>
                  </a:lnTo>
                  <a:close/>
                  <a:moveTo>
                    <a:pt x="2594355" y="4481643"/>
                  </a:moveTo>
                  <a:lnTo>
                    <a:pt x="2554195" y="4513712"/>
                  </a:lnTo>
                  <a:lnTo>
                    <a:pt x="2554195" y="5419662"/>
                  </a:lnTo>
                  <a:lnTo>
                    <a:pt x="2594355" y="5459748"/>
                  </a:lnTo>
                  <a:lnTo>
                    <a:pt x="3293144" y="5459748"/>
                  </a:lnTo>
                  <a:lnTo>
                    <a:pt x="3333305" y="5419662"/>
                  </a:lnTo>
                  <a:lnTo>
                    <a:pt x="3333305" y="4513712"/>
                  </a:lnTo>
                  <a:lnTo>
                    <a:pt x="3293144" y="4481643"/>
                  </a:lnTo>
                  <a:close/>
                  <a:moveTo>
                    <a:pt x="1212841" y="4481643"/>
                  </a:moveTo>
                  <a:lnTo>
                    <a:pt x="1172681" y="4513712"/>
                  </a:lnTo>
                  <a:lnTo>
                    <a:pt x="1172681" y="5419662"/>
                  </a:lnTo>
                  <a:lnTo>
                    <a:pt x="1212841" y="5459748"/>
                  </a:lnTo>
                  <a:lnTo>
                    <a:pt x="1919662" y="5459748"/>
                  </a:lnTo>
                  <a:lnTo>
                    <a:pt x="1959822" y="5419662"/>
                  </a:lnTo>
                  <a:lnTo>
                    <a:pt x="1959822" y="4513712"/>
                  </a:lnTo>
                  <a:lnTo>
                    <a:pt x="1919662" y="4481643"/>
                  </a:lnTo>
                  <a:close/>
                  <a:moveTo>
                    <a:pt x="4120446" y="2878193"/>
                  </a:moveTo>
                  <a:lnTo>
                    <a:pt x="4120446" y="3679918"/>
                  </a:lnTo>
                  <a:lnTo>
                    <a:pt x="4128479" y="3679918"/>
                  </a:lnTo>
                  <a:lnTo>
                    <a:pt x="4128479" y="3736039"/>
                  </a:lnTo>
                  <a:lnTo>
                    <a:pt x="4168639" y="3768108"/>
                  </a:lnTo>
                  <a:lnTo>
                    <a:pt x="5060197" y="3768108"/>
                  </a:lnTo>
                  <a:lnTo>
                    <a:pt x="5100357" y="3736039"/>
                  </a:lnTo>
                  <a:lnTo>
                    <a:pt x="5100357" y="3679918"/>
                  </a:lnTo>
                  <a:lnTo>
                    <a:pt x="5108389" y="3679918"/>
                  </a:lnTo>
                  <a:lnTo>
                    <a:pt x="5108389" y="2878193"/>
                  </a:lnTo>
                  <a:close/>
                  <a:moveTo>
                    <a:pt x="4554177" y="2204744"/>
                  </a:moveTo>
                  <a:lnTo>
                    <a:pt x="4385505" y="2260865"/>
                  </a:lnTo>
                  <a:lnTo>
                    <a:pt x="4248959" y="2365089"/>
                  </a:lnTo>
                  <a:lnTo>
                    <a:pt x="4152575" y="2517417"/>
                  </a:lnTo>
                  <a:lnTo>
                    <a:pt x="4138660" y="2593805"/>
                  </a:lnTo>
                  <a:lnTo>
                    <a:pt x="5052852" y="2593805"/>
                  </a:lnTo>
                  <a:lnTo>
                    <a:pt x="5092325" y="2589572"/>
                  </a:lnTo>
                  <a:lnTo>
                    <a:pt x="5028069" y="2437244"/>
                  </a:lnTo>
                  <a:lnTo>
                    <a:pt x="4915620" y="2316986"/>
                  </a:lnTo>
                  <a:lnTo>
                    <a:pt x="4754979" y="2236813"/>
                  </a:lnTo>
                  <a:close/>
                  <a:moveTo>
                    <a:pt x="4626466" y="777673"/>
                  </a:moveTo>
                  <a:lnTo>
                    <a:pt x="6056173" y="2204744"/>
                  </a:lnTo>
                  <a:lnTo>
                    <a:pt x="6538096" y="2693796"/>
                  </a:lnTo>
                  <a:lnTo>
                    <a:pt x="6722833" y="2878193"/>
                  </a:lnTo>
                  <a:lnTo>
                    <a:pt x="7582264" y="3736039"/>
                  </a:lnTo>
                  <a:lnTo>
                    <a:pt x="7582264" y="3768108"/>
                  </a:lnTo>
                  <a:lnTo>
                    <a:pt x="8642496" y="3768108"/>
                  </a:lnTo>
                  <a:lnTo>
                    <a:pt x="8642496" y="4481643"/>
                  </a:lnTo>
                  <a:lnTo>
                    <a:pt x="8642496" y="5459748"/>
                  </a:lnTo>
                  <a:lnTo>
                    <a:pt x="8642496" y="5932766"/>
                  </a:lnTo>
                  <a:lnTo>
                    <a:pt x="8947714" y="5932766"/>
                  </a:lnTo>
                  <a:lnTo>
                    <a:pt x="9036067" y="6020955"/>
                  </a:lnTo>
                  <a:lnTo>
                    <a:pt x="9036067" y="6429835"/>
                  </a:lnTo>
                  <a:lnTo>
                    <a:pt x="8947714" y="6518024"/>
                  </a:lnTo>
                  <a:lnTo>
                    <a:pt x="5301159" y="6518024"/>
                  </a:lnTo>
                  <a:lnTo>
                    <a:pt x="5301159" y="4521730"/>
                  </a:lnTo>
                  <a:lnTo>
                    <a:pt x="5260999" y="4481643"/>
                  </a:lnTo>
                  <a:lnTo>
                    <a:pt x="3967837" y="4481643"/>
                  </a:lnTo>
                  <a:lnTo>
                    <a:pt x="3927677" y="4521730"/>
                  </a:lnTo>
                  <a:lnTo>
                    <a:pt x="3927677" y="5459748"/>
                  </a:lnTo>
                  <a:lnTo>
                    <a:pt x="3927677" y="6518024"/>
                  </a:lnTo>
                  <a:lnTo>
                    <a:pt x="281122" y="6518024"/>
                  </a:lnTo>
                  <a:lnTo>
                    <a:pt x="192770" y="6429835"/>
                  </a:lnTo>
                  <a:lnTo>
                    <a:pt x="192770" y="6020955"/>
                  </a:lnTo>
                  <a:lnTo>
                    <a:pt x="281122" y="5932766"/>
                  </a:lnTo>
                  <a:lnTo>
                    <a:pt x="586341" y="5932766"/>
                  </a:lnTo>
                  <a:lnTo>
                    <a:pt x="586341" y="3768108"/>
                  </a:lnTo>
                  <a:lnTo>
                    <a:pt x="1718861" y="3768108"/>
                  </a:lnTo>
                  <a:lnTo>
                    <a:pt x="1718861" y="3687935"/>
                  </a:lnTo>
                  <a:close/>
                  <a:moveTo>
                    <a:pt x="4562209" y="0"/>
                  </a:moveTo>
                  <a:lnTo>
                    <a:pt x="4690723" y="0"/>
                  </a:lnTo>
                  <a:lnTo>
                    <a:pt x="5180678" y="489052"/>
                  </a:lnTo>
                  <a:lnTo>
                    <a:pt x="6489904" y="1795864"/>
                  </a:lnTo>
                  <a:lnTo>
                    <a:pt x="6875443" y="1795864"/>
                  </a:lnTo>
                  <a:lnTo>
                    <a:pt x="6875443" y="1419054"/>
                  </a:lnTo>
                  <a:lnTo>
                    <a:pt x="6819218" y="1419054"/>
                  </a:lnTo>
                  <a:lnTo>
                    <a:pt x="6771026" y="1370950"/>
                  </a:lnTo>
                  <a:lnTo>
                    <a:pt x="6771026" y="1066295"/>
                  </a:lnTo>
                  <a:lnTo>
                    <a:pt x="6819218" y="1026208"/>
                  </a:lnTo>
                  <a:lnTo>
                    <a:pt x="7518007" y="1026208"/>
                  </a:lnTo>
                  <a:lnTo>
                    <a:pt x="7566199" y="1066295"/>
                  </a:lnTo>
                  <a:lnTo>
                    <a:pt x="7566199" y="1370950"/>
                  </a:lnTo>
                  <a:lnTo>
                    <a:pt x="7518007" y="1419054"/>
                  </a:lnTo>
                  <a:lnTo>
                    <a:pt x="7461783" y="1419054"/>
                  </a:lnTo>
                  <a:lnTo>
                    <a:pt x="7461783" y="1795864"/>
                  </a:lnTo>
                  <a:lnTo>
                    <a:pt x="7855354" y="1795864"/>
                  </a:lnTo>
                  <a:lnTo>
                    <a:pt x="9228836" y="3166814"/>
                  </a:lnTo>
                  <a:lnTo>
                    <a:pt x="9228836" y="3575694"/>
                  </a:lnTo>
                  <a:lnTo>
                    <a:pt x="7710777" y="3575694"/>
                  </a:lnTo>
                  <a:lnTo>
                    <a:pt x="5935691" y="1795864"/>
                  </a:lnTo>
                  <a:lnTo>
                    <a:pt x="4626466" y="489052"/>
                  </a:lnTo>
                  <a:lnTo>
                    <a:pt x="3317241" y="1795864"/>
                  </a:lnTo>
                  <a:lnTo>
                    <a:pt x="1542155" y="3575694"/>
                  </a:lnTo>
                  <a:lnTo>
                    <a:pt x="0" y="3575694"/>
                  </a:lnTo>
                  <a:lnTo>
                    <a:pt x="0" y="3182849"/>
                  </a:lnTo>
                  <a:lnTo>
                    <a:pt x="1373482" y="1795864"/>
                  </a:lnTo>
                  <a:lnTo>
                    <a:pt x="1767053" y="1795864"/>
                  </a:lnTo>
                  <a:lnTo>
                    <a:pt x="1767053" y="1419054"/>
                  </a:lnTo>
                  <a:lnTo>
                    <a:pt x="1710829" y="1419054"/>
                  </a:lnTo>
                  <a:lnTo>
                    <a:pt x="1662636" y="1370950"/>
                  </a:lnTo>
                  <a:lnTo>
                    <a:pt x="1662636" y="1066295"/>
                  </a:lnTo>
                  <a:lnTo>
                    <a:pt x="1710829" y="1026208"/>
                  </a:lnTo>
                  <a:lnTo>
                    <a:pt x="2409618" y="1026208"/>
                  </a:lnTo>
                  <a:lnTo>
                    <a:pt x="2457810" y="1066295"/>
                  </a:lnTo>
                  <a:lnTo>
                    <a:pt x="2457810" y="1370950"/>
                  </a:lnTo>
                  <a:lnTo>
                    <a:pt x="2409618" y="1419054"/>
                  </a:lnTo>
                  <a:lnTo>
                    <a:pt x="2353393" y="1419054"/>
                  </a:lnTo>
                  <a:lnTo>
                    <a:pt x="2353393" y="1795864"/>
                  </a:lnTo>
                  <a:lnTo>
                    <a:pt x="2763028" y="1795864"/>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27" name="Graphic 1">
            <a:extLst>
              <a:ext uri="{FF2B5EF4-FFF2-40B4-BE49-F238E27FC236}">
                <a16:creationId xmlns:a16="http://schemas.microsoft.com/office/drawing/2014/main" id="{46ED6186-F2F3-4497-B903-E4858F7B54C9}"/>
              </a:ext>
            </a:extLst>
          </p:cNvPr>
          <p:cNvGrpSpPr/>
          <p:nvPr/>
        </p:nvGrpSpPr>
        <p:grpSpPr>
          <a:xfrm>
            <a:off x="1027819" y="4291023"/>
            <a:ext cx="1053542" cy="532034"/>
            <a:chOff x="8318373" y="353567"/>
            <a:chExt cx="571880" cy="288797"/>
          </a:xfrm>
          <a:solidFill>
            <a:schemeClr val="accent1"/>
          </a:solidFill>
        </p:grpSpPr>
        <p:sp>
          <p:nvSpPr>
            <p:cNvPr id="32" name="Freeform: Shape 2078">
              <a:extLst>
                <a:ext uri="{FF2B5EF4-FFF2-40B4-BE49-F238E27FC236}">
                  <a16:creationId xmlns:a16="http://schemas.microsoft.com/office/drawing/2014/main" id="{6091AB63-20C9-4B16-AD8D-65981D173E39}"/>
                </a:ext>
              </a:extLst>
            </p:cNvPr>
            <p:cNvSpPr/>
            <p:nvPr/>
          </p:nvSpPr>
          <p:spPr>
            <a:xfrm>
              <a:off x="8318373" y="353567"/>
              <a:ext cx="571880" cy="288797"/>
            </a:xfrm>
            <a:custGeom>
              <a:avLst/>
              <a:gdLst>
                <a:gd name="connsiteX0" fmla="*/ 571881 w 571880"/>
                <a:gd name="connsiteY0" fmla="*/ 288798 h 288797"/>
                <a:gd name="connsiteX1" fmla="*/ 0 w 571880"/>
                <a:gd name="connsiteY1" fmla="*/ 288798 h 288797"/>
                <a:gd name="connsiteX2" fmla="*/ 0 w 571880"/>
                <a:gd name="connsiteY2" fmla="*/ 0 h 288797"/>
                <a:gd name="connsiteX3" fmla="*/ 571881 w 571880"/>
                <a:gd name="connsiteY3" fmla="*/ 0 h 288797"/>
                <a:gd name="connsiteX4" fmla="*/ 571881 w 571880"/>
                <a:gd name="connsiteY4" fmla="*/ 288798 h 288797"/>
                <a:gd name="connsiteX5" fmla="*/ 14383 w 571880"/>
                <a:gd name="connsiteY5" fmla="*/ 274510 h 288797"/>
                <a:gd name="connsiteX6" fmla="*/ 557689 w 571880"/>
                <a:gd name="connsiteY6" fmla="*/ 274510 h 288797"/>
                <a:gd name="connsiteX7" fmla="*/ 557689 w 571880"/>
                <a:gd name="connsiteY7" fmla="*/ 14288 h 288797"/>
                <a:gd name="connsiteX8" fmla="*/ 14383 w 571880"/>
                <a:gd name="connsiteY8" fmla="*/ 14288 h 288797"/>
                <a:gd name="connsiteX9" fmla="*/ 14383 w 571880"/>
                <a:gd name="connsiteY9" fmla="*/ 274510 h 28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880" h="288797">
                  <a:moveTo>
                    <a:pt x="571881" y="288798"/>
                  </a:moveTo>
                  <a:lnTo>
                    <a:pt x="0" y="288798"/>
                  </a:lnTo>
                  <a:lnTo>
                    <a:pt x="0" y="0"/>
                  </a:lnTo>
                  <a:lnTo>
                    <a:pt x="571881" y="0"/>
                  </a:lnTo>
                  <a:lnTo>
                    <a:pt x="571881" y="288798"/>
                  </a:lnTo>
                  <a:close/>
                  <a:moveTo>
                    <a:pt x="14383" y="274510"/>
                  </a:moveTo>
                  <a:lnTo>
                    <a:pt x="557689" y="274510"/>
                  </a:lnTo>
                  <a:lnTo>
                    <a:pt x="557689" y="14288"/>
                  </a:lnTo>
                  <a:lnTo>
                    <a:pt x="14383" y="14288"/>
                  </a:lnTo>
                  <a:lnTo>
                    <a:pt x="14383" y="274510"/>
                  </a:lnTo>
                  <a:close/>
                </a:path>
              </a:pathLst>
            </a:custGeom>
            <a:grpFill/>
            <a:ln w="9525" cap="flat">
              <a:noFill/>
              <a:prstDash val="solid"/>
              <a:miter/>
            </a:ln>
          </p:spPr>
          <p:txBody>
            <a:bodyPr rtlCol="0" anchor="ctr"/>
            <a:lstStyle/>
            <a:p>
              <a:endParaRPr lang="en-US"/>
            </a:p>
          </p:txBody>
        </p:sp>
        <p:sp>
          <p:nvSpPr>
            <p:cNvPr id="33" name="Freeform: Shape 2079">
              <a:extLst>
                <a:ext uri="{FF2B5EF4-FFF2-40B4-BE49-F238E27FC236}">
                  <a16:creationId xmlns:a16="http://schemas.microsoft.com/office/drawing/2014/main" id="{EB5DA063-9710-42CC-928A-99DB7457B65E}"/>
                </a:ext>
              </a:extLst>
            </p:cNvPr>
            <p:cNvSpPr/>
            <p:nvPr/>
          </p:nvSpPr>
          <p:spPr>
            <a:xfrm>
              <a:off x="8569928" y="429291"/>
              <a:ext cx="68866" cy="137445"/>
            </a:xfrm>
            <a:custGeom>
              <a:avLst/>
              <a:gdLst>
                <a:gd name="connsiteX0" fmla="*/ 28290 w 68866"/>
                <a:gd name="connsiteY0" fmla="*/ 121253 h 137445"/>
                <a:gd name="connsiteX1" fmla="*/ 0 w 68866"/>
                <a:gd name="connsiteY1" fmla="*/ 109061 h 137445"/>
                <a:gd name="connsiteX2" fmla="*/ 10287 w 68866"/>
                <a:gd name="connsiteY2" fmla="*/ 93154 h 137445"/>
                <a:gd name="connsiteX3" fmla="*/ 33242 w 68866"/>
                <a:gd name="connsiteY3" fmla="*/ 102489 h 137445"/>
                <a:gd name="connsiteX4" fmla="*/ 46292 w 68866"/>
                <a:gd name="connsiteY4" fmla="*/ 91440 h 137445"/>
                <a:gd name="connsiteX5" fmla="*/ 3906 w 68866"/>
                <a:gd name="connsiteY5" fmla="*/ 46292 h 137445"/>
                <a:gd name="connsiteX6" fmla="*/ 28290 w 68866"/>
                <a:gd name="connsiteY6" fmla="*/ 16574 h 137445"/>
                <a:gd name="connsiteX7" fmla="*/ 28290 w 68866"/>
                <a:gd name="connsiteY7" fmla="*/ 0 h 137445"/>
                <a:gd name="connsiteX8" fmla="*/ 43911 w 68866"/>
                <a:gd name="connsiteY8" fmla="*/ 0 h 137445"/>
                <a:gd name="connsiteX9" fmla="*/ 43911 w 68866"/>
                <a:gd name="connsiteY9" fmla="*/ 16193 h 137445"/>
                <a:gd name="connsiteX10" fmla="*/ 67818 w 68866"/>
                <a:gd name="connsiteY10" fmla="*/ 29337 h 137445"/>
                <a:gd name="connsiteX11" fmla="*/ 55912 w 68866"/>
                <a:gd name="connsiteY11" fmla="*/ 42863 h 137445"/>
                <a:gd name="connsiteX12" fmla="*/ 38386 w 68866"/>
                <a:gd name="connsiteY12" fmla="*/ 34862 h 137445"/>
                <a:gd name="connsiteX13" fmla="*/ 26480 w 68866"/>
                <a:gd name="connsiteY13" fmla="*/ 45149 h 137445"/>
                <a:gd name="connsiteX14" fmla="*/ 68866 w 68866"/>
                <a:gd name="connsiteY14" fmla="*/ 89821 h 137445"/>
                <a:gd name="connsiteX15" fmla="*/ 43815 w 68866"/>
                <a:gd name="connsiteY15" fmla="*/ 120682 h 137445"/>
                <a:gd name="connsiteX16" fmla="*/ 43815 w 68866"/>
                <a:gd name="connsiteY16" fmla="*/ 137446 h 137445"/>
                <a:gd name="connsiteX17" fmla="*/ 28194 w 68866"/>
                <a:gd name="connsiteY17" fmla="*/ 137446 h 137445"/>
                <a:gd name="connsiteX18" fmla="*/ 28194 w 68866"/>
                <a:gd name="connsiteY18" fmla="*/ 121253 h 13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866" h="137445">
                  <a:moveTo>
                    <a:pt x="28290" y="121253"/>
                  </a:moveTo>
                  <a:cubicBezTo>
                    <a:pt x="18765" y="120110"/>
                    <a:pt x="7525" y="115919"/>
                    <a:pt x="0" y="109061"/>
                  </a:cubicBezTo>
                  <a:lnTo>
                    <a:pt x="10287" y="93154"/>
                  </a:lnTo>
                  <a:cubicBezTo>
                    <a:pt x="18479" y="99251"/>
                    <a:pt x="25527" y="102489"/>
                    <a:pt x="33242" y="102489"/>
                  </a:cubicBezTo>
                  <a:cubicBezTo>
                    <a:pt x="42291" y="102489"/>
                    <a:pt x="46292" y="98774"/>
                    <a:pt x="46292" y="91440"/>
                  </a:cubicBezTo>
                  <a:cubicBezTo>
                    <a:pt x="46292" y="74867"/>
                    <a:pt x="3906" y="75248"/>
                    <a:pt x="3906" y="46292"/>
                  </a:cubicBezTo>
                  <a:cubicBezTo>
                    <a:pt x="3906" y="30575"/>
                    <a:pt x="13240" y="19622"/>
                    <a:pt x="28290" y="16574"/>
                  </a:cubicBezTo>
                  <a:lnTo>
                    <a:pt x="28290" y="0"/>
                  </a:lnTo>
                  <a:lnTo>
                    <a:pt x="43911" y="0"/>
                  </a:lnTo>
                  <a:lnTo>
                    <a:pt x="43911" y="16193"/>
                  </a:lnTo>
                  <a:cubicBezTo>
                    <a:pt x="54197" y="17621"/>
                    <a:pt x="61627" y="22765"/>
                    <a:pt x="67818" y="29337"/>
                  </a:cubicBezTo>
                  <a:lnTo>
                    <a:pt x="55912" y="42863"/>
                  </a:lnTo>
                  <a:cubicBezTo>
                    <a:pt x="50102" y="37528"/>
                    <a:pt x="45148" y="34862"/>
                    <a:pt x="38386" y="34862"/>
                  </a:cubicBezTo>
                  <a:cubicBezTo>
                    <a:pt x="30671" y="34862"/>
                    <a:pt x="26480" y="37909"/>
                    <a:pt x="26480" y="45149"/>
                  </a:cubicBezTo>
                  <a:cubicBezTo>
                    <a:pt x="26480" y="60389"/>
                    <a:pt x="68866" y="59150"/>
                    <a:pt x="68866" y="89821"/>
                  </a:cubicBezTo>
                  <a:cubicBezTo>
                    <a:pt x="68866" y="105251"/>
                    <a:pt x="60389" y="117157"/>
                    <a:pt x="43815" y="120682"/>
                  </a:cubicBezTo>
                  <a:lnTo>
                    <a:pt x="43815" y="137446"/>
                  </a:lnTo>
                  <a:lnTo>
                    <a:pt x="28194" y="137446"/>
                  </a:lnTo>
                  <a:lnTo>
                    <a:pt x="28194" y="121253"/>
                  </a:lnTo>
                  <a:close/>
                </a:path>
              </a:pathLst>
            </a:custGeom>
            <a:grpFill/>
            <a:ln w="9525" cap="flat">
              <a:noFill/>
              <a:prstDash val="solid"/>
              <a:miter/>
            </a:ln>
          </p:spPr>
          <p:txBody>
            <a:bodyPr rtlCol="0" anchor="ctr"/>
            <a:lstStyle/>
            <a:p>
              <a:endParaRPr lang="en-US"/>
            </a:p>
          </p:txBody>
        </p:sp>
        <p:sp>
          <p:nvSpPr>
            <p:cNvPr id="34" name="Freeform: Shape 2080">
              <a:extLst>
                <a:ext uri="{FF2B5EF4-FFF2-40B4-BE49-F238E27FC236}">
                  <a16:creationId xmlns:a16="http://schemas.microsoft.com/office/drawing/2014/main" id="{4E1BD957-7274-4F50-8907-A1D9975E9982}"/>
                </a:ext>
              </a:extLst>
            </p:cNvPr>
            <p:cNvSpPr/>
            <p:nvPr/>
          </p:nvSpPr>
          <p:spPr>
            <a:xfrm>
              <a:off x="8496013" y="389191"/>
              <a:ext cx="217360" cy="217455"/>
            </a:xfrm>
            <a:custGeom>
              <a:avLst/>
              <a:gdLst>
                <a:gd name="connsiteX0" fmla="*/ 108681 w 217360"/>
                <a:gd name="connsiteY0" fmla="*/ 217456 h 217455"/>
                <a:gd name="connsiteX1" fmla="*/ 0 w 217360"/>
                <a:gd name="connsiteY1" fmla="*/ 108775 h 217455"/>
                <a:gd name="connsiteX2" fmla="*/ 108681 w 217360"/>
                <a:gd name="connsiteY2" fmla="*/ 0 h 217455"/>
                <a:gd name="connsiteX3" fmla="*/ 217361 w 217360"/>
                <a:gd name="connsiteY3" fmla="*/ 108775 h 217455"/>
                <a:gd name="connsiteX4" fmla="*/ 108681 w 217360"/>
                <a:gd name="connsiteY4" fmla="*/ 217456 h 217455"/>
                <a:gd name="connsiteX5" fmla="*/ 108681 w 217360"/>
                <a:gd name="connsiteY5" fmla="*/ 14288 h 217455"/>
                <a:gd name="connsiteX6" fmla="*/ 14288 w 217360"/>
                <a:gd name="connsiteY6" fmla="*/ 108775 h 217455"/>
                <a:gd name="connsiteX7" fmla="*/ 108681 w 217360"/>
                <a:gd name="connsiteY7" fmla="*/ 203168 h 217455"/>
                <a:gd name="connsiteX8" fmla="*/ 203073 w 217360"/>
                <a:gd name="connsiteY8" fmla="*/ 108775 h 217455"/>
                <a:gd name="connsiteX9" fmla="*/ 108681 w 217360"/>
                <a:gd name="connsiteY9" fmla="*/ 14288 h 21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360" h="217455">
                  <a:moveTo>
                    <a:pt x="108681" y="217456"/>
                  </a:moveTo>
                  <a:cubicBezTo>
                    <a:pt x="48769" y="217456"/>
                    <a:pt x="0" y="168688"/>
                    <a:pt x="0" y="108775"/>
                  </a:cubicBezTo>
                  <a:cubicBezTo>
                    <a:pt x="0" y="48863"/>
                    <a:pt x="48769" y="0"/>
                    <a:pt x="108681" y="0"/>
                  </a:cubicBezTo>
                  <a:cubicBezTo>
                    <a:pt x="168593" y="0"/>
                    <a:pt x="217361" y="48768"/>
                    <a:pt x="217361" y="108775"/>
                  </a:cubicBezTo>
                  <a:cubicBezTo>
                    <a:pt x="217456" y="168688"/>
                    <a:pt x="168688" y="217456"/>
                    <a:pt x="108681" y="217456"/>
                  </a:cubicBezTo>
                  <a:close/>
                  <a:moveTo>
                    <a:pt x="108681" y="14288"/>
                  </a:moveTo>
                  <a:cubicBezTo>
                    <a:pt x="56579" y="14288"/>
                    <a:pt x="14288" y="56674"/>
                    <a:pt x="14288" y="108775"/>
                  </a:cubicBezTo>
                  <a:cubicBezTo>
                    <a:pt x="14288" y="160877"/>
                    <a:pt x="56674" y="203168"/>
                    <a:pt x="108681" y="203168"/>
                  </a:cubicBezTo>
                  <a:cubicBezTo>
                    <a:pt x="160687" y="203168"/>
                    <a:pt x="203073" y="160782"/>
                    <a:pt x="203073" y="108775"/>
                  </a:cubicBezTo>
                  <a:cubicBezTo>
                    <a:pt x="203168" y="56674"/>
                    <a:pt x="160782" y="14288"/>
                    <a:pt x="108681" y="14288"/>
                  </a:cubicBezTo>
                  <a:close/>
                </a:path>
              </a:pathLst>
            </a:custGeom>
            <a:grpFill/>
            <a:ln w="9525" cap="flat">
              <a:noFill/>
              <a:prstDash val="solid"/>
              <a:miter/>
            </a:ln>
          </p:spPr>
          <p:txBody>
            <a:bodyPr rtlCol="0" anchor="ctr"/>
            <a:lstStyle/>
            <a:p>
              <a:endParaRPr lang="en-US"/>
            </a:p>
          </p:txBody>
        </p:sp>
        <p:sp>
          <p:nvSpPr>
            <p:cNvPr id="45" name="Freeform: Shape 2081">
              <a:extLst>
                <a:ext uri="{FF2B5EF4-FFF2-40B4-BE49-F238E27FC236}">
                  <a16:creationId xmlns:a16="http://schemas.microsoft.com/office/drawing/2014/main" id="{0494DCCE-B712-4DD8-9CFB-090257E98052}"/>
                </a:ext>
              </a:extLst>
            </p:cNvPr>
            <p:cNvSpPr/>
            <p:nvPr/>
          </p:nvSpPr>
          <p:spPr>
            <a:xfrm>
              <a:off x="8412956" y="463390"/>
              <a:ext cx="69723" cy="69722"/>
            </a:xfrm>
            <a:custGeom>
              <a:avLst/>
              <a:gdLst>
                <a:gd name="connsiteX0" fmla="*/ 34861 w 69723"/>
                <a:gd name="connsiteY0" fmla="*/ 69723 h 69722"/>
                <a:gd name="connsiteX1" fmla="*/ 0 w 69723"/>
                <a:gd name="connsiteY1" fmla="*/ 34862 h 69722"/>
                <a:gd name="connsiteX2" fmla="*/ 34861 w 69723"/>
                <a:gd name="connsiteY2" fmla="*/ 0 h 69722"/>
                <a:gd name="connsiteX3" fmla="*/ 69723 w 69723"/>
                <a:gd name="connsiteY3" fmla="*/ 34862 h 69722"/>
                <a:gd name="connsiteX4" fmla="*/ 34861 w 69723"/>
                <a:gd name="connsiteY4" fmla="*/ 69723 h 69722"/>
                <a:gd name="connsiteX5" fmla="*/ 34861 w 69723"/>
                <a:gd name="connsiteY5" fmla="*/ 14383 h 69722"/>
                <a:gd name="connsiteX6" fmla="*/ 14288 w 69723"/>
                <a:gd name="connsiteY6" fmla="*/ 34957 h 69722"/>
                <a:gd name="connsiteX7" fmla="*/ 34861 w 69723"/>
                <a:gd name="connsiteY7" fmla="*/ 55531 h 69722"/>
                <a:gd name="connsiteX8" fmla="*/ 55436 w 69723"/>
                <a:gd name="connsiteY8" fmla="*/ 34957 h 69722"/>
                <a:gd name="connsiteX9" fmla="*/ 34861 w 69723"/>
                <a:gd name="connsiteY9" fmla="*/ 14383 h 6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23" h="69722">
                  <a:moveTo>
                    <a:pt x="34861" y="69723"/>
                  </a:moveTo>
                  <a:cubicBezTo>
                    <a:pt x="15621" y="69723"/>
                    <a:pt x="0" y="54102"/>
                    <a:pt x="0" y="34862"/>
                  </a:cubicBezTo>
                  <a:cubicBezTo>
                    <a:pt x="0" y="15621"/>
                    <a:pt x="15621" y="0"/>
                    <a:pt x="34861" y="0"/>
                  </a:cubicBezTo>
                  <a:cubicBezTo>
                    <a:pt x="54102" y="0"/>
                    <a:pt x="69723" y="15621"/>
                    <a:pt x="69723" y="34862"/>
                  </a:cubicBezTo>
                  <a:cubicBezTo>
                    <a:pt x="69723" y="54102"/>
                    <a:pt x="54102" y="69723"/>
                    <a:pt x="34861" y="69723"/>
                  </a:cubicBezTo>
                  <a:close/>
                  <a:moveTo>
                    <a:pt x="34861" y="14383"/>
                  </a:moveTo>
                  <a:cubicBezTo>
                    <a:pt x="23526" y="14383"/>
                    <a:pt x="14288" y="23622"/>
                    <a:pt x="14288" y="34957"/>
                  </a:cubicBezTo>
                  <a:cubicBezTo>
                    <a:pt x="14288" y="46291"/>
                    <a:pt x="23526" y="55531"/>
                    <a:pt x="34861" y="55531"/>
                  </a:cubicBezTo>
                  <a:cubicBezTo>
                    <a:pt x="46196" y="55531"/>
                    <a:pt x="55436" y="46291"/>
                    <a:pt x="55436" y="34957"/>
                  </a:cubicBezTo>
                  <a:cubicBezTo>
                    <a:pt x="55436" y="23622"/>
                    <a:pt x="46196" y="14383"/>
                    <a:pt x="34861" y="14383"/>
                  </a:cubicBezTo>
                  <a:close/>
                </a:path>
              </a:pathLst>
            </a:custGeom>
            <a:grpFill/>
            <a:ln w="9525" cap="flat">
              <a:noFill/>
              <a:prstDash val="solid"/>
              <a:miter/>
            </a:ln>
          </p:spPr>
          <p:txBody>
            <a:bodyPr rtlCol="0" anchor="ctr"/>
            <a:lstStyle/>
            <a:p>
              <a:endParaRPr lang="en-US"/>
            </a:p>
          </p:txBody>
        </p:sp>
        <p:sp>
          <p:nvSpPr>
            <p:cNvPr id="46" name="Freeform: Shape 2082">
              <a:extLst>
                <a:ext uri="{FF2B5EF4-FFF2-40B4-BE49-F238E27FC236}">
                  <a16:creationId xmlns:a16="http://schemas.microsoft.com/office/drawing/2014/main" id="{ABC37917-0DBD-4B99-A6AA-94AA6D261348}"/>
                </a:ext>
              </a:extLst>
            </p:cNvPr>
            <p:cNvSpPr/>
            <p:nvPr/>
          </p:nvSpPr>
          <p:spPr>
            <a:xfrm>
              <a:off x="8726138" y="463390"/>
              <a:ext cx="69723" cy="69722"/>
            </a:xfrm>
            <a:custGeom>
              <a:avLst/>
              <a:gdLst>
                <a:gd name="connsiteX0" fmla="*/ 34861 w 69723"/>
                <a:gd name="connsiteY0" fmla="*/ 69723 h 69722"/>
                <a:gd name="connsiteX1" fmla="*/ 0 w 69723"/>
                <a:gd name="connsiteY1" fmla="*/ 34862 h 69722"/>
                <a:gd name="connsiteX2" fmla="*/ 34861 w 69723"/>
                <a:gd name="connsiteY2" fmla="*/ 0 h 69722"/>
                <a:gd name="connsiteX3" fmla="*/ 69723 w 69723"/>
                <a:gd name="connsiteY3" fmla="*/ 34862 h 69722"/>
                <a:gd name="connsiteX4" fmla="*/ 34861 w 69723"/>
                <a:gd name="connsiteY4" fmla="*/ 69723 h 69722"/>
                <a:gd name="connsiteX5" fmla="*/ 34861 w 69723"/>
                <a:gd name="connsiteY5" fmla="*/ 14383 h 69722"/>
                <a:gd name="connsiteX6" fmla="*/ 14288 w 69723"/>
                <a:gd name="connsiteY6" fmla="*/ 34957 h 69722"/>
                <a:gd name="connsiteX7" fmla="*/ 34861 w 69723"/>
                <a:gd name="connsiteY7" fmla="*/ 55531 h 69722"/>
                <a:gd name="connsiteX8" fmla="*/ 55436 w 69723"/>
                <a:gd name="connsiteY8" fmla="*/ 34957 h 69722"/>
                <a:gd name="connsiteX9" fmla="*/ 34861 w 69723"/>
                <a:gd name="connsiteY9" fmla="*/ 14383 h 6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23" h="69722">
                  <a:moveTo>
                    <a:pt x="34861" y="69723"/>
                  </a:moveTo>
                  <a:cubicBezTo>
                    <a:pt x="15621" y="69723"/>
                    <a:pt x="0" y="54102"/>
                    <a:pt x="0" y="34862"/>
                  </a:cubicBezTo>
                  <a:cubicBezTo>
                    <a:pt x="0" y="15621"/>
                    <a:pt x="15621" y="0"/>
                    <a:pt x="34861" y="0"/>
                  </a:cubicBezTo>
                  <a:cubicBezTo>
                    <a:pt x="54102" y="0"/>
                    <a:pt x="69723" y="15621"/>
                    <a:pt x="69723" y="34862"/>
                  </a:cubicBezTo>
                  <a:cubicBezTo>
                    <a:pt x="69723" y="54102"/>
                    <a:pt x="54102" y="69723"/>
                    <a:pt x="34861" y="69723"/>
                  </a:cubicBezTo>
                  <a:close/>
                  <a:moveTo>
                    <a:pt x="34861" y="14383"/>
                  </a:moveTo>
                  <a:cubicBezTo>
                    <a:pt x="23526" y="14383"/>
                    <a:pt x="14288" y="23622"/>
                    <a:pt x="14288" y="34957"/>
                  </a:cubicBezTo>
                  <a:cubicBezTo>
                    <a:pt x="14288" y="46291"/>
                    <a:pt x="23526" y="55531"/>
                    <a:pt x="34861" y="55531"/>
                  </a:cubicBezTo>
                  <a:cubicBezTo>
                    <a:pt x="46196" y="55531"/>
                    <a:pt x="55436" y="46291"/>
                    <a:pt x="55436" y="34957"/>
                  </a:cubicBezTo>
                  <a:cubicBezTo>
                    <a:pt x="55436" y="23622"/>
                    <a:pt x="46196" y="14383"/>
                    <a:pt x="34861" y="14383"/>
                  </a:cubicBezTo>
                  <a:close/>
                </a:path>
              </a:pathLst>
            </a:custGeom>
            <a:grpFill/>
            <a:ln w="9525" cap="flat">
              <a:noFill/>
              <a:prstDash val="solid"/>
              <a:miter/>
            </a:ln>
          </p:spPr>
          <p:txBody>
            <a:bodyPr rtlCol="0" anchor="ctr"/>
            <a:lstStyle/>
            <a:p>
              <a:endParaRPr lang="en-US"/>
            </a:p>
          </p:txBody>
        </p:sp>
        <p:sp>
          <p:nvSpPr>
            <p:cNvPr id="47" name="Freeform: Shape 2083">
              <a:extLst>
                <a:ext uri="{FF2B5EF4-FFF2-40B4-BE49-F238E27FC236}">
                  <a16:creationId xmlns:a16="http://schemas.microsoft.com/office/drawing/2014/main" id="{1917CA53-B69F-4647-8D5A-F98C6FED3360}"/>
                </a:ext>
              </a:extLst>
            </p:cNvPr>
            <p:cNvSpPr/>
            <p:nvPr/>
          </p:nvSpPr>
          <p:spPr>
            <a:xfrm>
              <a:off x="8789193" y="381570"/>
              <a:ext cx="74771" cy="73056"/>
            </a:xfrm>
            <a:custGeom>
              <a:avLst/>
              <a:gdLst>
                <a:gd name="connsiteX0" fmla="*/ 74771 w 74771"/>
                <a:gd name="connsiteY0" fmla="*/ 73057 h 73056"/>
                <a:gd name="connsiteX1" fmla="*/ 60484 w 74771"/>
                <a:gd name="connsiteY1" fmla="*/ 73057 h 73056"/>
                <a:gd name="connsiteX2" fmla="*/ 60484 w 74771"/>
                <a:gd name="connsiteY2" fmla="*/ 14288 h 73056"/>
                <a:gd name="connsiteX3" fmla="*/ 0 w 74771"/>
                <a:gd name="connsiteY3" fmla="*/ 14288 h 73056"/>
                <a:gd name="connsiteX4" fmla="*/ 0 w 74771"/>
                <a:gd name="connsiteY4" fmla="*/ 0 h 73056"/>
                <a:gd name="connsiteX5" fmla="*/ 74771 w 74771"/>
                <a:gd name="connsiteY5" fmla="*/ 0 h 7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71" h="73056">
                  <a:moveTo>
                    <a:pt x="74771" y="73057"/>
                  </a:moveTo>
                  <a:lnTo>
                    <a:pt x="60484" y="73057"/>
                  </a:lnTo>
                  <a:lnTo>
                    <a:pt x="60484" y="14288"/>
                  </a:lnTo>
                  <a:lnTo>
                    <a:pt x="0" y="14288"/>
                  </a:lnTo>
                  <a:lnTo>
                    <a:pt x="0" y="0"/>
                  </a:lnTo>
                  <a:lnTo>
                    <a:pt x="74771" y="0"/>
                  </a:lnTo>
                  <a:close/>
                </a:path>
              </a:pathLst>
            </a:custGeom>
            <a:grpFill/>
            <a:ln w="9525" cap="flat">
              <a:noFill/>
              <a:prstDash val="solid"/>
              <a:miter/>
            </a:ln>
          </p:spPr>
          <p:txBody>
            <a:bodyPr rtlCol="0" anchor="ctr"/>
            <a:lstStyle/>
            <a:p>
              <a:endParaRPr lang="en-US"/>
            </a:p>
          </p:txBody>
        </p:sp>
        <p:sp>
          <p:nvSpPr>
            <p:cNvPr id="48" name="Freeform: Shape 2084">
              <a:extLst>
                <a:ext uri="{FF2B5EF4-FFF2-40B4-BE49-F238E27FC236}">
                  <a16:creationId xmlns:a16="http://schemas.microsoft.com/office/drawing/2014/main" id="{3FD87FD6-5A45-408A-BAEC-295A64DCA5A7}"/>
                </a:ext>
              </a:extLst>
            </p:cNvPr>
            <p:cNvSpPr/>
            <p:nvPr/>
          </p:nvSpPr>
          <p:spPr>
            <a:xfrm>
              <a:off x="8345519" y="381570"/>
              <a:ext cx="74771" cy="73056"/>
            </a:xfrm>
            <a:custGeom>
              <a:avLst/>
              <a:gdLst>
                <a:gd name="connsiteX0" fmla="*/ 14288 w 74771"/>
                <a:gd name="connsiteY0" fmla="*/ 73057 h 73056"/>
                <a:gd name="connsiteX1" fmla="*/ 0 w 74771"/>
                <a:gd name="connsiteY1" fmla="*/ 73057 h 73056"/>
                <a:gd name="connsiteX2" fmla="*/ 0 w 74771"/>
                <a:gd name="connsiteY2" fmla="*/ 0 h 73056"/>
                <a:gd name="connsiteX3" fmla="*/ 74772 w 74771"/>
                <a:gd name="connsiteY3" fmla="*/ 0 h 73056"/>
                <a:gd name="connsiteX4" fmla="*/ 74772 w 74771"/>
                <a:gd name="connsiteY4" fmla="*/ 14288 h 73056"/>
                <a:gd name="connsiteX5" fmla="*/ 14288 w 74771"/>
                <a:gd name="connsiteY5" fmla="*/ 14288 h 7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71" h="73056">
                  <a:moveTo>
                    <a:pt x="14288" y="73057"/>
                  </a:moveTo>
                  <a:lnTo>
                    <a:pt x="0" y="73057"/>
                  </a:lnTo>
                  <a:lnTo>
                    <a:pt x="0" y="0"/>
                  </a:lnTo>
                  <a:lnTo>
                    <a:pt x="74772" y="0"/>
                  </a:lnTo>
                  <a:lnTo>
                    <a:pt x="74772" y="14288"/>
                  </a:lnTo>
                  <a:lnTo>
                    <a:pt x="14288" y="14288"/>
                  </a:lnTo>
                  <a:close/>
                </a:path>
              </a:pathLst>
            </a:custGeom>
            <a:grpFill/>
            <a:ln w="9525" cap="flat">
              <a:noFill/>
              <a:prstDash val="solid"/>
              <a:miter/>
            </a:ln>
          </p:spPr>
          <p:txBody>
            <a:bodyPr rtlCol="0" anchor="ctr"/>
            <a:lstStyle/>
            <a:p>
              <a:endParaRPr lang="en-US"/>
            </a:p>
          </p:txBody>
        </p:sp>
        <p:sp>
          <p:nvSpPr>
            <p:cNvPr id="49" name="Freeform: Shape 2085">
              <a:extLst>
                <a:ext uri="{FF2B5EF4-FFF2-40B4-BE49-F238E27FC236}">
                  <a16:creationId xmlns:a16="http://schemas.microsoft.com/office/drawing/2014/main" id="{14AD00F7-AD12-49F8-A745-AC9FF7EB13CD}"/>
                </a:ext>
              </a:extLst>
            </p:cNvPr>
            <p:cNvSpPr/>
            <p:nvPr/>
          </p:nvSpPr>
          <p:spPr>
            <a:xfrm>
              <a:off x="8789193" y="541972"/>
              <a:ext cx="74771" cy="72961"/>
            </a:xfrm>
            <a:custGeom>
              <a:avLst/>
              <a:gdLst>
                <a:gd name="connsiteX0" fmla="*/ 74771 w 74771"/>
                <a:gd name="connsiteY0" fmla="*/ 72962 h 72961"/>
                <a:gd name="connsiteX1" fmla="*/ 0 w 74771"/>
                <a:gd name="connsiteY1" fmla="*/ 72962 h 72961"/>
                <a:gd name="connsiteX2" fmla="*/ 0 w 74771"/>
                <a:gd name="connsiteY2" fmla="*/ 58674 h 72961"/>
                <a:gd name="connsiteX3" fmla="*/ 60484 w 74771"/>
                <a:gd name="connsiteY3" fmla="*/ 58674 h 72961"/>
                <a:gd name="connsiteX4" fmla="*/ 60484 w 74771"/>
                <a:gd name="connsiteY4" fmla="*/ 0 h 72961"/>
                <a:gd name="connsiteX5" fmla="*/ 74771 w 74771"/>
                <a:gd name="connsiteY5" fmla="*/ 0 h 7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71" h="72961">
                  <a:moveTo>
                    <a:pt x="74771" y="72962"/>
                  </a:moveTo>
                  <a:lnTo>
                    <a:pt x="0" y="72962"/>
                  </a:lnTo>
                  <a:lnTo>
                    <a:pt x="0" y="58674"/>
                  </a:lnTo>
                  <a:lnTo>
                    <a:pt x="60484" y="58674"/>
                  </a:lnTo>
                  <a:lnTo>
                    <a:pt x="60484" y="0"/>
                  </a:lnTo>
                  <a:lnTo>
                    <a:pt x="74771" y="0"/>
                  </a:lnTo>
                  <a:close/>
                </a:path>
              </a:pathLst>
            </a:custGeom>
            <a:grpFill/>
            <a:ln w="9525" cap="flat">
              <a:noFill/>
              <a:prstDash val="solid"/>
              <a:miter/>
            </a:ln>
          </p:spPr>
          <p:txBody>
            <a:bodyPr rtlCol="0" anchor="ctr"/>
            <a:lstStyle/>
            <a:p>
              <a:endParaRPr lang="en-US"/>
            </a:p>
          </p:txBody>
        </p:sp>
        <p:sp>
          <p:nvSpPr>
            <p:cNvPr id="50" name="Freeform: Shape 2086">
              <a:extLst>
                <a:ext uri="{FF2B5EF4-FFF2-40B4-BE49-F238E27FC236}">
                  <a16:creationId xmlns:a16="http://schemas.microsoft.com/office/drawing/2014/main" id="{C41ADEDC-0109-4C46-98EB-99B9AE4BCD1E}"/>
                </a:ext>
              </a:extLst>
            </p:cNvPr>
            <p:cNvSpPr/>
            <p:nvPr/>
          </p:nvSpPr>
          <p:spPr>
            <a:xfrm>
              <a:off x="8345519" y="541972"/>
              <a:ext cx="74771" cy="72961"/>
            </a:xfrm>
            <a:custGeom>
              <a:avLst/>
              <a:gdLst>
                <a:gd name="connsiteX0" fmla="*/ 74772 w 74771"/>
                <a:gd name="connsiteY0" fmla="*/ 72962 h 72961"/>
                <a:gd name="connsiteX1" fmla="*/ 0 w 74771"/>
                <a:gd name="connsiteY1" fmla="*/ 72962 h 72961"/>
                <a:gd name="connsiteX2" fmla="*/ 0 w 74771"/>
                <a:gd name="connsiteY2" fmla="*/ 0 h 72961"/>
                <a:gd name="connsiteX3" fmla="*/ 14288 w 74771"/>
                <a:gd name="connsiteY3" fmla="*/ 0 h 72961"/>
                <a:gd name="connsiteX4" fmla="*/ 14288 w 74771"/>
                <a:gd name="connsiteY4" fmla="*/ 58674 h 72961"/>
                <a:gd name="connsiteX5" fmla="*/ 74772 w 74771"/>
                <a:gd name="connsiteY5" fmla="*/ 58674 h 7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71" h="72961">
                  <a:moveTo>
                    <a:pt x="74772" y="72962"/>
                  </a:moveTo>
                  <a:lnTo>
                    <a:pt x="0" y="72962"/>
                  </a:lnTo>
                  <a:lnTo>
                    <a:pt x="0" y="0"/>
                  </a:lnTo>
                  <a:lnTo>
                    <a:pt x="14288" y="0"/>
                  </a:lnTo>
                  <a:lnTo>
                    <a:pt x="14288" y="58674"/>
                  </a:lnTo>
                  <a:lnTo>
                    <a:pt x="74772" y="58674"/>
                  </a:lnTo>
                  <a:close/>
                </a:path>
              </a:pathLst>
            </a:custGeom>
            <a:grpFill/>
            <a:ln w="9525" cap="flat">
              <a:noFill/>
              <a:prstDash val="solid"/>
              <a:miter/>
            </a:ln>
          </p:spPr>
          <p:txBody>
            <a:bodyPr rtlCol="0" anchor="ctr"/>
            <a:lstStyle/>
            <a:p>
              <a:endParaRPr lang="en-US"/>
            </a:p>
          </p:txBody>
        </p:sp>
      </p:grpSp>
      <p:cxnSp>
        <p:nvCxnSpPr>
          <p:cNvPr id="5" name="Straight Connector 4">
            <a:extLst>
              <a:ext uri="{FF2B5EF4-FFF2-40B4-BE49-F238E27FC236}">
                <a16:creationId xmlns:a16="http://schemas.microsoft.com/office/drawing/2014/main" id="{04CD00E4-D1CF-3CCB-808F-70FF6CE73733}"/>
              </a:ext>
            </a:extLst>
          </p:cNvPr>
          <p:cNvCxnSpPr>
            <a:stCxn id="4" idx="1"/>
          </p:cNvCxnSpPr>
          <p:nvPr/>
        </p:nvCxnSpPr>
        <p:spPr>
          <a:xfrm>
            <a:off x="685800" y="1137958"/>
            <a:ext cx="11017358" cy="7796"/>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3354904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a:t>Medicare Guidance</a:t>
            </a:r>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40</a:t>
            </a:fld>
            <a:endParaRPr lang="en-US"/>
          </a:p>
        </p:txBody>
      </p:sp>
      <p:sp>
        <p:nvSpPr>
          <p:cNvPr id="20" name="Rounded Rectangle 19"/>
          <p:cNvSpPr/>
          <p:nvPr/>
        </p:nvSpPr>
        <p:spPr>
          <a:xfrm>
            <a:off x="346180" y="2708363"/>
            <a:ext cx="6995160" cy="500971"/>
          </a:xfrm>
          <a:prstGeom prst="roundRect">
            <a:avLst>
              <a:gd name="adj" fmla="val 50000"/>
            </a:avLst>
          </a:prstGeom>
          <a:noFill/>
          <a:ln w="38100">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8875" tIns="98875" rIns="98875" bIns="98875" numCol="1" spcCol="1270" anchor="ctr" anchorCtr="0">
            <a:noAutofit/>
          </a:bodyPr>
          <a:lstStyle/>
          <a:p>
            <a:pPr lvl="0" algn="ctr" defTabSz="800100" rtl="0">
              <a:lnSpc>
                <a:spcPct val="100000"/>
              </a:lnSpc>
              <a:spcBef>
                <a:spcPct val="0"/>
              </a:spcBef>
              <a:spcAft>
                <a:spcPct val="35000"/>
              </a:spcAft>
            </a:pPr>
            <a:r>
              <a:rPr lang="en-US" sz="2400" kern="1200" dirty="0">
                <a:solidFill>
                  <a:schemeClr val="tx2"/>
                </a:solidFill>
              </a:rPr>
              <a:t>Personalized and unbiased Medicare guidance</a:t>
            </a:r>
          </a:p>
        </p:txBody>
      </p:sp>
      <p:sp>
        <p:nvSpPr>
          <p:cNvPr id="10" name="Content Placeholder 10">
            <a:extLst>
              <a:ext uri="{FF2B5EF4-FFF2-40B4-BE49-F238E27FC236}">
                <a16:creationId xmlns:a16="http://schemas.microsoft.com/office/drawing/2014/main" id="{BC5739CE-6C65-4E25-92C8-B98FABCAF945}"/>
              </a:ext>
            </a:extLst>
          </p:cNvPr>
          <p:cNvSpPr>
            <a:spLocks noGrp="1"/>
          </p:cNvSpPr>
          <p:nvPr>
            <p:ph idx="1"/>
          </p:nvPr>
        </p:nvSpPr>
        <p:spPr>
          <a:xfrm>
            <a:off x="685801" y="3349927"/>
            <a:ext cx="8862391" cy="2226827"/>
          </a:xfrm>
        </p:spPr>
        <p:txBody>
          <a:bodyPr numCol="1"/>
          <a:lstStyle/>
          <a:p>
            <a:r>
              <a:rPr lang="en-US" sz="2000" dirty="0"/>
              <a:t>Discuss healthcare needs and suitable coverage options</a:t>
            </a:r>
          </a:p>
          <a:p>
            <a:r>
              <a:rPr lang="en-US" sz="2000" dirty="0"/>
              <a:t>Help evaluate available plans and pricing in your geography</a:t>
            </a:r>
          </a:p>
          <a:p>
            <a:r>
              <a:rPr lang="en-US" sz="2000" dirty="0"/>
              <a:t>Assist with enrollment and billing</a:t>
            </a:r>
          </a:p>
          <a:p>
            <a:r>
              <a:rPr lang="en-US" sz="2000" dirty="0"/>
              <a:t>Continuous support after enrollment</a:t>
            </a:r>
          </a:p>
        </p:txBody>
      </p:sp>
      <p:sp>
        <p:nvSpPr>
          <p:cNvPr id="8" name="Footer Placeholder 1">
            <a:extLst>
              <a:ext uri="{FF2B5EF4-FFF2-40B4-BE49-F238E27FC236}">
                <a16:creationId xmlns:a16="http://schemas.microsoft.com/office/drawing/2014/main" id="{9DC089D0-D583-4906-87CF-28AC86FEB3CC}"/>
              </a:ext>
            </a:extLst>
          </p:cNvPr>
          <p:cNvSpPr>
            <a:spLocks noGrp="1"/>
          </p:cNvSpPr>
          <p:nvPr>
            <p:ph type="ftr" sz="quarter" idx="11"/>
          </p:nvPr>
        </p:nvSpPr>
        <p:spPr>
          <a:xfrm>
            <a:off x="962026" y="6109823"/>
            <a:ext cx="8458200" cy="671977"/>
          </a:xfrm>
        </p:spPr>
        <p:txBody>
          <a:bodyPr/>
          <a:lstStyle/>
          <a:p>
            <a:pPr algn="l"/>
            <a:r>
              <a:rPr lang="en-US" sz="800" dirty="0"/>
              <a:t>© 2025 Raymond James &amp; Associates, Inc., member New York Stock Exchange/SIPC. © 2025 Raymond James Financial Services, Inc., member FINRA/SIPC. Investment products are: not deposits, not FDIC/NCUA insured, not insured by any government agency, not bank guaranteed, subject to risk and may lose value. Raymond James is not affiliated with </a:t>
            </a:r>
            <a:r>
              <a:rPr lang="en-US" sz="800" dirty="0" err="1"/>
              <a:t>ClearMatch</a:t>
            </a:r>
            <a:r>
              <a:rPr lang="en-US" sz="800" dirty="0"/>
              <a:t>. Raymond James &amp; Associates, Inc., receives a one-time referral fee from </a:t>
            </a:r>
            <a:r>
              <a:rPr lang="en-US" sz="800" dirty="0" err="1"/>
              <a:t>ClearMatch</a:t>
            </a:r>
            <a:r>
              <a:rPr lang="en-US" sz="800" dirty="0"/>
              <a:t> for each Medicare Advantage and Medicare Supplement application submitted. Raymond James® is a registered trademark of Raymond James Financial, Inc.</a:t>
            </a:r>
          </a:p>
        </p:txBody>
      </p:sp>
      <p:pic>
        <p:nvPicPr>
          <p:cNvPr id="11" name="Picture 1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93430" y="1371599"/>
            <a:ext cx="3853071" cy="924631"/>
          </a:xfrm>
          <a:prstGeom prst="rect">
            <a:avLst/>
          </a:prstGeom>
        </p:spPr>
      </p:pic>
      <p:cxnSp>
        <p:nvCxnSpPr>
          <p:cNvPr id="3" name="Straight Connector 2">
            <a:extLst>
              <a:ext uri="{FF2B5EF4-FFF2-40B4-BE49-F238E27FC236}">
                <a16:creationId xmlns:a16="http://schemas.microsoft.com/office/drawing/2014/main" id="{7F15547E-A54E-1B5F-F768-748797D15014}"/>
              </a:ext>
            </a:extLst>
          </p:cNvPr>
          <p:cNvCxnSpPr>
            <a:stCxn id="4" idx="1"/>
            <a:endCxn id="4" idx="3"/>
          </p:cNvCxnSpPr>
          <p:nvPr/>
        </p:nvCxnSpPr>
        <p:spPr>
          <a:xfrm>
            <a:off x="685800" y="1137958"/>
            <a:ext cx="10820400" cy="0"/>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5274470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err="1"/>
              <a:t>ClearMatch</a:t>
            </a:r>
            <a:endParaRPr lang="en-US" dirty="0"/>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41</a:t>
            </a:fld>
            <a:endParaRPr lang="en-US"/>
          </a:p>
        </p:txBody>
      </p:sp>
      <p:sp>
        <p:nvSpPr>
          <p:cNvPr id="20" name="Rounded Rectangle 19"/>
          <p:cNvSpPr/>
          <p:nvPr/>
        </p:nvSpPr>
        <p:spPr>
          <a:xfrm>
            <a:off x="346180" y="2708363"/>
            <a:ext cx="6995160" cy="500971"/>
          </a:xfrm>
          <a:prstGeom prst="roundRect">
            <a:avLst>
              <a:gd name="adj" fmla="val 50000"/>
            </a:avLst>
          </a:prstGeom>
          <a:noFill/>
          <a:ln w="38100">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8875" tIns="98875" rIns="98875" bIns="98875" numCol="1" spcCol="1270" anchor="ctr" anchorCtr="0">
            <a:noAutofit/>
          </a:bodyPr>
          <a:lstStyle/>
          <a:p>
            <a:pPr lvl="0" algn="ctr" defTabSz="800100" rtl="0">
              <a:lnSpc>
                <a:spcPct val="100000"/>
              </a:lnSpc>
              <a:spcBef>
                <a:spcPct val="0"/>
              </a:spcBef>
              <a:spcAft>
                <a:spcPct val="35000"/>
              </a:spcAft>
            </a:pPr>
            <a:r>
              <a:rPr lang="en-US" sz="2400" kern="1200" dirty="0">
                <a:solidFill>
                  <a:schemeClr val="tx2"/>
                </a:solidFill>
              </a:rPr>
              <a:t>Personalized and unbiased Medicare guidance</a:t>
            </a:r>
          </a:p>
        </p:txBody>
      </p:sp>
      <p:sp>
        <p:nvSpPr>
          <p:cNvPr id="10" name="Content Placeholder 10">
            <a:extLst>
              <a:ext uri="{FF2B5EF4-FFF2-40B4-BE49-F238E27FC236}">
                <a16:creationId xmlns:a16="http://schemas.microsoft.com/office/drawing/2014/main" id="{BC5739CE-6C65-4E25-92C8-B98FABCAF945}"/>
              </a:ext>
            </a:extLst>
          </p:cNvPr>
          <p:cNvSpPr>
            <a:spLocks noGrp="1"/>
          </p:cNvSpPr>
          <p:nvPr>
            <p:ph idx="1"/>
          </p:nvPr>
        </p:nvSpPr>
        <p:spPr>
          <a:xfrm>
            <a:off x="685801" y="3349927"/>
            <a:ext cx="8862391" cy="2226827"/>
          </a:xfrm>
        </p:spPr>
        <p:txBody>
          <a:bodyPr numCol="1"/>
          <a:lstStyle/>
          <a:p>
            <a:r>
              <a:rPr lang="en-US" sz="2000" dirty="0" err="1"/>
              <a:t>ClearMatch</a:t>
            </a:r>
            <a:r>
              <a:rPr lang="en-US" sz="2000" dirty="0"/>
              <a:t> agents are licensed, highly trained and highly experienced with five or more years of selling Medicare products. </a:t>
            </a:r>
          </a:p>
          <a:p>
            <a:r>
              <a:rPr lang="en-US" sz="2000" dirty="0"/>
              <a:t>Hiring process is highly selective – hire &lt; 20% of applicants.</a:t>
            </a:r>
          </a:p>
          <a:p>
            <a:pPr marL="0" indent="0">
              <a:buNone/>
            </a:pPr>
            <a:endParaRPr lang="en-US" sz="2000" dirty="0"/>
          </a:p>
          <a:p>
            <a:endParaRPr lang="en-US" sz="2000" dirty="0"/>
          </a:p>
        </p:txBody>
      </p:sp>
      <p:sp>
        <p:nvSpPr>
          <p:cNvPr id="3" name="TextBox 2">
            <a:extLst>
              <a:ext uri="{FF2B5EF4-FFF2-40B4-BE49-F238E27FC236}">
                <a16:creationId xmlns:a16="http://schemas.microsoft.com/office/drawing/2014/main" id="{F85E6DF9-8A1F-1A4B-BB85-01AAAD7C7C12}"/>
              </a:ext>
            </a:extLst>
          </p:cNvPr>
          <p:cNvSpPr txBox="1"/>
          <p:nvPr/>
        </p:nvSpPr>
        <p:spPr>
          <a:xfrm>
            <a:off x="2447567" y="61877"/>
            <a:ext cx="0" cy="0"/>
          </a:xfrm>
          <a:prstGeom prst="rect">
            <a:avLst/>
          </a:prstGeom>
          <a:noFill/>
        </p:spPr>
        <p:txBody>
          <a:bodyPr wrap="none" lIns="0" tIns="0" rIns="0" bIns="0" rtlCol="0">
            <a:noAutofit/>
          </a:bodyPr>
          <a:lstStyle/>
          <a:p>
            <a:pPr algn="l"/>
            <a:endParaRPr lang="en-US" sz="1600" dirty="0"/>
          </a:p>
        </p:txBody>
      </p:sp>
      <p:sp>
        <p:nvSpPr>
          <p:cNvPr id="9" name="Footer Placeholder 1">
            <a:extLst>
              <a:ext uri="{FF2B5EF4-FFF2-40B4-BE49-F238E27FC236}">
                <a16:creationId xmlns:a16="http://schemas.microsoft.com/office/drawing/2014/main" id="{9DC089D0-D583-4906-87CF-28AC86FEB3CC}"/>
              </a:ext>
            </a:extLst>
          </p:cNvPr>
          <p:cNvSpPr>
            <a:spLocks noGrp="1"/>
          </p:cNvSpPr>
          <p:nvPr>
            <p:ph type="ftr" sz="quarter" idx="11"/>
          </p:nvPr>
        </p:nvSpPr>
        <p:spPr>
          <a:xfrm>
            <a:off x="962026" y="6109823"/>
            <a:ext cx="8458200" cy="671977"/>
          </a:xfrm>
        </p:spPr>
        <p:txBody>
          <a:bodyPr/>
          <a:lstStyle/>
          <a:p>
            <a:pPr algn="l"/>
            <a:r>
              <a:rPr lang="en-US" sz="800" dirty="0"/>
              <a:t>© 2025 Raymond James &amp; Associates, Inc., member New York Stock Exchange/SIPC. © 2025 Raymond James Financial Services, Inc., member FINRA/SIPC. Investment products are: not deposits, not FDIC/NCUA insured, not insured by any government agency, not bank guaranteed, subject to risk and may lose value. Raymond James is not affiliated with </a:t>
            </a:r>
            <a:r>
              <a:rPr lang="en-US" sz="800" dirty="0" err="1"/>
              <a:t>ClearMatch</a:t>
            </a:r>
            <a:r>
              <a:rPr lang="en-US" sz="800" dirty="0"/>
              <a:t>. Raymond James &amp; Associates, Inc., receives a one-time referral fee from </a:t>
            </a:r>
            <a:r>
              <a:rPr lang="en-US" sz="800" dirty="0" err="1"/>
              <a:t>ClearMatch</a:t>
            </a:r>
            <a:r>
              <a:rPr lang="en-US" sz="800" dirty="0"/>
              <a:t> for each Medicare Advantage and Medicare Supplement application submitted. Raymond James® is a registered trademark of Raymond James Financial, Inc.</a:t>
            </a:r>
          </a:p>
        </p:txBody>
      </p:sp>
      <p:pic>
        <p:nvPicPr>
          <p:cNvPr id="11" name="Picture 1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93430" y="1371599"/>
            <a:ext cx="3853071" cy="924631"/>
          </a:xfrm>
          <a:prstGeom prst="rect">
            <a:avLst/>
          </a:prstGeom>
        </p:spPr>
      </p:pic>
      <p:cxnSp>
        <p:nvCxnSpPr>
          <p:cNvPr id="5" name="Straight Connector 4">
            <a:extLst>
              <a:ext uri="{FF2B5EF4-FFF2-40B4-BE49-F238E27FC236}">
                <a16:creationId xmlns:a16="http://schemas.microsoft.com/office/drawing/2014/main" id="{41FD58EA-83A5-A1E5-08F6-9CB12FE34871}"/>
              </a:ext>
            </a:extLst>
          </p:cNvPr>
          <p:cNvCxnSpPr>
            <a:stCxn id="4" idx="1"/>
            <a:endCxn id="4" idx="3"/>
          </p:cNvCxnSpPr>
          <p:nvPr/>
        </p:nvCxnSpPr>
        <p:spPr>
          <a:xfrm>
            <a:off x="685800" y="1137958"/>
            <a:ext cx="10820400" cy="0"/>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628120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err="1"/>
              <a:t>ClearMatch</a:t>
            </a:r>
            <a:endParaRPr lang="en-US" dirty="0"/>
          </a:p>
        </p:txBody>
      </p:sp>
      <p:sp>
        <p:nvSpPr>
          <p:cNvPr id="2" name="Footer Placeholder 1">
            <a:extLst>
              <a:ext uri="{FF2B5EF4-FFF2-40B4-BE49-F238E27FC236}">
                <a16:creationId xmlns:a16="http://schemas.microsoft.com/office/drawing/2014/main" id="{9DC089D0-D583-4906-87CF-28AC86FEB3CC}"/>
              </a:ext>
            </a:extLst>
          </p:cNvPr>
          <p:cNvSpPr>
            <a:spLocks noGrp="1"/>
          </p:cNvSpPr>
          <p:nvPr>
            <p:ph type="ftr" sz="quarter" idx="11"/>
          </p:nvPr>
        </p:nvSpPr>
        <p:spPr>
          <a:xfrm>
            <a:off x="962026" y="6109823"/>
            <a:ext cx="8458200" cy="671977"/>
          </a:xfrm>
        </p:spPr>
        <p:txBody>
          <a:bodyPr/>
          <a:lstStyle/>
          <a:p>
            <a:pPr algn="l"/>
            <a:r>
              <a:rPr lang="en-US" sz="800" dirty="0"/>
              <a:t>© 2025 Raymond James &amp; Associates, Inc., member New York Stock Exchange/SIPC. © 2025 Raymond James Financial Services, Inc., member FINRA/SIPC. Investment products are: not deposits, not FDIC/NCUA insured, not insured by any government agency, not bank guaranteed, subject to risk and may lose value. Raymond James is not affiliated with </a:t>
            </a:r>
            <a:r>
              <a:rPr lang="en-US" sz="800" dirty="0" err="1"/>
              <a:t>ClearMatch</a:t>
            </a:r>
            <a:r>
              <a:rPr lang="en-US" sz="800" dirty="0"/>
              <a:t>. Raymond James &amp; Associates, Inc., receives a one-time referral fee from </a:t>
            </a:r>
            <a:r>
              <a:rPr lang="en-US" sz="800" dirty="0" err="1"/>
              <a:t>ClearMatch</a:t>
            </a:r>
            <a:r>
              <a:rPr lang="en-US" sz="800" dirty="0"/>
              <a:t> for each Medicare Advantage and Medicare Supplement application submitted. Raymond James® is a registered trademark of Raymond James Financial, Inc.</a:t>
            </a:r>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42</a:t>
            </a:fld>
            <a:endParaRPr lang="en-US"/>
          </a:p>
        </p:txBody>
      </p:sp>
      <p:sp>
        <p:nvSpPr>
          <p:cNvPr id="20" name="Rounded Rectangle 19"/>
          <p:cNvSpPr/>
          <p:nvPr/>
        </p:nvSpPr>
        <p:spPr>
          <a:xfrm>
            <a:off x="2350770" y="4036394"/>
            <a:ext cx="6995160" cy="500971"/>
          </a:xfrm>
          <a:prstGeom prst="roundRect">
            <a:avLst>
              <a:gd name="adj" fmla="val 50000"/>
            </a:avLst>
          </a:prstGeom>
          <a:noFill/>
          <a:ln w="38100">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8875" tIns="98875" rIns="98875" bIns="98875" numCol="1" spcCol="1270" anchor="ctr" anchorCtr="0">
            <a:noAutofit/>
          </a:bodyPr>
          <a:lstStyle/>
          <a:p>
            <a:pPr lvl="0" algn="ctr" defTabSz="800100" rtl="0">
              <a:lnSpc>
                <a:spcPct val="100000"/>
              </a:lnSpc>
              <a:spcBef>
                <a:spcPct val="0"/>
              </a:spcBef>
              <a:spcAft>
                <a:spcPct val="35000"/>
              </a:spcAft>
            </a:pPr>
            <a:r>
              <a:rPr lang="en-US" sz="2400" kern="1200" dirty="0">
                <a:solidFill>
                  <a:schemeClr val="tx1"/>
                </a:solidFill>
              </a:rPr>
              <a:t>Dedicated number </a:t>
            </a:r>
            <a:r>
              <a:rPr lang="en-US" sz="2400" dirty="0">
                <a:solidFill>
                  <a:schemeClr val="tx1"/>
                </a:solidFill>
              </a:rPr>
              <a:t>f</a:t>
            </a:r>
            <a:r>
              <a:rPr lang="en-US" sz="2400" kern="1200" dirty="0">
                <a:solidFill>
                  <a:schemeClr val="tx1"/>
                </a:solidFill>
              </a:rPr>
              <a:t>or Raymond James clients:</a:t>
            </a:r>
          </a:p>
        </p:txBody>
      </p:sp>
      <p:sp>
        <p:nvSpPr>
          <p:cNvPr id="21" name="TextBox 20"/>
          <p:cNvSpPr txBox="1"/>
          <p:nvPr/>
        </p:nvSpPr>
        <p:spPr>
          <a:xfrm>
            <a:off x="3405401" y="4754233"/>
            <a:ext cx="4885898" cy="769441"/>
          </a:xfrm>
          <a:prstGeom prst="rect">
            <a:avLst/>
          </a:prstGeom>
          <a:noFill/>
        </p:spPr>
        <p:txBody>
          <a:bodyPr wrap="square" rtlCol="0" anchor="ctr">
            <a:spAutoFit/>
          </a:bodyPr>
          <a:lstStyle/>
          <a:p>
            <a:pPr algn="ctr"/>
            <a:r>
              <a:rPr lang="en-US" sz="4400" b="1" dirty="0">
                <a:solidFill>
                  <a:schemeClr val="tx2"/>
                </a:solidFill>
              </a:rPr>
              <a:t>844.269.2646</a:t>
            </a:r>
          </a:p>
        </p:txBody>
      </p:sp>
      <p:sp>
        <p:nvSpPr>
          <p:cNvPr id="3" name="TextBox 2">
            <a:extLst>
              <a:ext uri="{FF2B5EF4-FFF2-40B4-BE49-F238E27FC236}">
                <a16:creationId xmlns:a16="http://schemas.microsoft.com/office/drawing/2014/main" id="{F370CC78-3A8F-154D-ACBF-25C092B22F17}"/>
              </a:ext>
            </a:extLst>
          </p:cNvPr>
          <p:cNvSpPr txBox="1"/>
          <p:nvPr/>
        </p:nvSpPr>
        <p:spPr>
          <a:xfrm>
            <a:off x="2275687" y="116878"/>
            <a:ext cx="0" cy="0"/>
          </a:xfrm>
          <a:prstGeom prst="rect">
            <a:avLst/>
          </a:prstGeom>
          <a:noFill/>
        </p:spPr>
        <p:txBody>
          <a:bodyPr wrap="none" lIns="0" tIns="0" rIns="0" bIns="0" rtlCol="0">
            <a:noAutofit/>
          </a:bodyPr>
          <a:lstStyle/>
          <a:p>
            <a:pPr algn="l"/>
            <a:endParaRPr lang="en-US" sz="16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4783" y="1599494"/>
            <a:ext cx="8579367" cy="2058812"/>
          </a:xfrm>
          <a:prstGeom prst="rect">
            <a:avLst/>
          </a:prstGeom>
        </p:spPr>
      </p:pic>
      <p:cxnSp>
        <p:nvCxnSpPr>
          <p:cNvPr id="10" name="Straight Connector 9">
            <a:extLst>
              <a:ext uri="{FF2B5EF4-FFF2-40B4-BE49-F238E27FC236}">
                <a16:creationId xmlns:a16="http://schemas.microsoft.com/office/drawing/2014/main" id="{2266FAED-9345-4607-F3C2-607849B27180}"/>
              </a:ext>
            </a:extLst>
          </p:cNvPr>
          <p:cNvCxnSpPr>
            <a:stCxn id="4" idx="1"/>
            <a:endCxn id="4" idx="3"/>
          </p:cNvCxnSpPr>
          <p:nvPr/>
        </p:nvCxnSpPr>
        <p:spPr>
          <a:xfrm>
            <a:off x="685800" y="1137958"/>
            <a:ext cx="10820400" cy="0"/>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3696110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0">
            <a:extLst>
              <a:ext uri="{FF2B5EF4-FFF2-40B4-BE49-F238E27FC236}">
                <a16:creationId xmlns:a16="http://schemas.microsoft.com/office/drawing/2014/main" id="{0A484253-71D7-054D-B00A-D059334A8B21}"/>
              </a:ext>
            </a:extLst>
          </p:cNvPr>
          <p:cNvSpPr txBox="1">
            <a:spLocks/>
          </p:cNvSpPr>
          <p:nvPr/>
        </p:nvSpPr>
        <p:spPr>
          <a:xfrm>
            <a:off x="685800" y="1844033"/>
            <a:ext cx="10820400" cy="2738242"/>
          </a:xfrm>
          <a:prstGeom prst="rect">
            <a:avLst/>
          </a:prstGeom>
        </p:spPr>
        <p:txBody>
          <a:bodyPr vert="horz" lIns="0" tIns="0" rIns="0" bIns="0" numCol="1" rtlCol="0">
            <a:noAutofit/>
          </a:bodyPr>
          <a:lst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information contained in this presentation does not purport to be a complete description of the securities, markets or developments referred to in this material. The information has been obtained from sources considered to be reliable, but we do not guarantee that the foregoing material is accurate or complete. Any opinions are those of the presenter and not necessarily those of Raymond James. Expressions of opinion are as of this date and are subject to change without notice. There is no guarantee that these statements, opinions or forecasts provided herein will prove to be correct. Past performance does not guarantee future results. While we are familiar with the tax provisions of the issues presented herein, as financial advisors of Raymond James we are not qualified to render advice on tax or legal matters. You should discuss tax or legal matters with the appropriate professional.</a:t>
            </a:r>
          </a:p>
        </p:txBody>
      </p:sp>
      <p:sp>
        <p:nvSpPr>
          <p:cNvPr id="3" name="TextBox 2">
            <a:extLst>
              <a:ext uri="{FF2B5EF4-FFF2-40B4-BE49-F238E27FC236}">
                <a16:creationId xmlns:a16="http://schemas.microsoft.com/office/drawing/2014/main" id="{553F1D68-34CD-4BEA-9F65-85045069A377}"/>
              </a:ext>
            </a:extLst>
          </p:cNvPr>
          <p:cNvSpPr txBox="1"/>
          <p:nvPr/>
        </p:nvSpPr>
        <p:spPr>
          <a:xfrm>
            <a:off x="685800" y="6162688"/>
            <a:ext cx="8793480" cy="575607"/>
          </a:xfrm>
          <a:prstGeom prst="rect">
            <a:avLst/>
          </a:prstGeom>
        </p:spPr>
        <p:txBody>
          <a:bodyPr vert="horz" lIns="0" tIns="0" rIns="0" bIns="0" rtlCol="0" anchor="b">
            <a:noAutofit/>
          </a:bodyPr>
          <a:lstStyle>
            <a:defPPr>
              <a:defRPr lang="en-US"/>
            </a:defPPr>
            <a:lvl1pPr algn="ctr">
              <a:defRPr sz="900" b="0" i="0">
                <a:solidFill>
                  <a:schemeClr val="accent4"/>
                </a:solidFill>
                <a:latin typeface="Arial" panose="020B0604020202020204" pitchFamily="34" charset="0"/>
              </a:defRPr>
            </a:lvl1pPr>
          </a:lstStyle>
          <a:p>
            <a:r>
              <a:rPr lang="en-US" dirty="0"/>
              <a:t>Investment products are: not deposits, not FDIC/NCUA insured, not insured by any government agency, not bank guaranteed, subject to risk and may lose value. © 2025 Raymond James &amp; Associates, Inc., member New York Stock Exchange/SIPC. © 2025 Raymond James Financial Services, Inc., member FINRA/SIPC. Raymond James</a:t>
            </a:r>
            <a:r>
              <a:rPr lang="en-US" baseline="30000" dirty="0"/>
              <a:t>®</a:t>
            </a:r>
            <a:r>
              <a:rPr lang="en-US" dirty="0"/>
              <a:t> is a registered trademark of Raymond James Financial, Inc.</a:t>
            </a:r>
          </a:p>
        </p:txBody>
      </p:sp>
    </p:spTree>
    <p:extLst>
      <p:ext uri="{BB962C8B-B14F-4D97-AF65-F5344CB8AC3E}">
        <p14:creationId xmlns:p14="http://schemas.microsoft.com/office/powerpoint/2010/main" val="29585876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32688DE-0345-BB4F-80A8-1A203E84CA14}"/>
              </a:ext>
            </a:extLst>
          </p:cNvPr>
          <p:cNvSpPr txBox="1"/>
          <p:nvPr/>
        </p:nvSpPr>
        <p:spPr>
          <a:xfrm>
            <a:off x="2491666" y="4587018"/>
            <a:ext cx="7208668" cy="827342"/>
          </a:xfrm>
          <a:prstGeom prst="rect">
            <a:avLst/>
          </a:prstGeom>
          <a:noFill/>
        </p:spPr>
        <p:txBody>
          <a:bodyPr wrap="square" rtlCol="0">
            <a:spAutoFit/>
          </a:bodyPr>
          <a:lstStyle/>
          <a:p>
            <a:pPr algn="ctr">
              <a:lnSpc>
                <a:spcPct val="150000"/>
              </a:lnSpc>
            </a:pPr>
            <a:r>
              <a:rPr lang="en-US" sz="1100" dirty="0">
                <a:solidFill>
                  <a:schemeClr val="tx2"/>
                </a:solidFill>
              </a:rPr>
              <a:t>INTERNATIONAL HEADQUARTERS: THE RAYMOND JAMES FINANCIAL CENTER</a:t>
            </a:r>
          </a:p>
          <a:p>
            <a:pPr algn="ctr">
              <a:lnSpc>
                <a:spcPct val="150000"/>
              </a:lnSpc>
            </a:pPr>
            <a:r>
              <a:rPr lang="en-US" sz="1100" dirty="0">
                <a:solidFill>
                  <a:schemeClr val="tx2"/>
                </a:solidFill>
              </a:rPr>
              <a:t>880 CARILLON PARKWAY   //   ST. PETERSBURG, FL 33716   //   800.248.8863</a:t>
            </a:r>
          </a:p>
          <a:p>
            <a:pPr algn="ctr">
              <a:lnSpc>
                <a:spcPct val="150000"/>
              </a:lnSpc>
            </a:pPr>
            <a:r>
              <a:rPr lang="en-US" sz="1100" dirty="0">
                <a:solidFill>
                  <a:schemeClr val="tx2"/>
                </a:solidFill>
              </a:rPr>
              <a:t>RAYMONDJAMES.COM</a:t>
            </a:r>
          </a:p>
        </p:txBody>
      </p:sp>
    </p:spTree>
    <p:extLst>
      <p:ext uri="{BB962C8B-B14F-4D97-AF65-F5344CB8AC3E}">
        <p14:creationId xmlns:p14="http://schemas.microsoft.com/office/powerpoint/2010/main" val="12393693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6950" y="555625"/>
            <a:ext cx="7772400" cy="514350"/>
          </a:xfrm>
        </p:spPr>
        <p:txBody>
          <a:bodyPr/>
          <a:lstStyle/>
          <a:p>
            <a:pPr eaLnBrk="1" hangingPunct="1">
              <a:defRPr/>
            </a:pPr>
            <a:r>
              <a:rPr lang="en-US" dirty="0"/>
              <a:t>Meyer Rotolo Wealth Management of Raymond James</a:t>
            </a:r>
          </a:p>
        </p:txBody>
      </p:sp>
      <p:sp>
        <p:nvSpPr>
          <p:cNvPr id="7" name="Rectangle 3"/>
          <p:cNvSpPr>
            <a:spLocks noChangeArrowheads="1"/>
          </p:cNvSpPr>
          <p:nvPr/>
        </p:nvSpPr>
        <p:spPr bwMode="auto">
          <a:xfrm>
            <a:off x="2335162" y="1191696"/>
            <a:ext cx="7696200" cy="560905"/>
          </a:xfrm>
          <a:prstGeom prst="rect">
            <a:avLst/>
          </a:prstGeom>
          <a:noFill/>
          <a:ln w="9525">
            <a:noFill/>
            <a:miter lim="800000"/>
            <a:headEnd/>
            <a:tailEnd/>
          </a:ln>
        </p:spPr>
        <p:txBody>
          <a:bodyPr lIns="92075" tIns="46038" rIns="92075" bIns="46038"/>
          <a:lstStyle/>
          <a:p>
            <a:pPr marL="0" marR="0" lvl="0" indent="1588" algn="just" defTabSz="914400" rtl="0" eaLnBrk="1" fontAlgn="auto" latinLnBrk="0" hangingPunct="1">
              <a:lnSpc>
                <a:spcPct val="100000"/>
              </a:lnSpc>
              <a:spcBef>
                <a:spcPts val="0"/>
              </a:spcBef>
              <a:spcAft>
                <a:spcPts val="0"/>
              </a:spcAft>
              <a:buClrTx/>
              <a:buSzTx/>
              <a:buFontTx/>
              <a:buNone/>
              <a:tabLst>
                <a:tab pos="6629400" algn="l"/>
              </a:tabLst>
              <a:defRPr/>
            </a:pPr>
            <a:endParaRPr kumimoji="0" lang="en-US" sz="1100" b="1" i="1" u="none" strike="noStrike" kern="1200" cap="none" spc="0" normalizeH="0" baseline="0" noProof="0" dirty="0">
              <a:ln>
                <a:noFill/>
              </a:ln>
              <a:solidFill>
                <a:prstClr val="white"/>
              </a:solidFill>
              <a:effectLst/>
              <a:uLnTx/>
              <a:uFillTx/>
              <a:latin typeface="Source Sans Pro"/>
              <a:ea typeface="+mn-ea"/>
              <a:cs typeface="+mn-cs"/>
            </a:endParaRPr>
          </a:p>
          <a:p>
            <a:pPr marL="0" marR="0" lvl="0" indent="1588" algn="just" defTabSz="914400" rtl="0" eaLnBrk="1" fontAlgn="auto" latinLnBrk="0" hangingPunct="1">
              <a:lnSpc>
                <a:spcPct val="100000"/>
              </a:lnSpc>
              <a:spcBef>
                <a:spcPts val="0"/>
              </a:spcBef>
              <a:spcAft>
                <a:spcPts val="0"/>
              </a:spcAft>
              <a:buClrTx/>
              <a:buSzTx/>
              <a:buFontTx/>
              <a:buNone/>
              <a:tabLst>
                <a:tab pos="6629400" algn="l"/>
              </a:tabLst>
              <a:defRPr/>
            </a:pPr>
            <a:r>
              <a:rPr kumimoji="0" lang="en-US" sz="1650" b="1" i="1" u="sng" strike="noStrike" kern="1200" cap="none" spc="0" normalizeH="0" baseline="0" noProof="0" dirty="0">
                <a:ln>
                  <a:noFill/>
                </a:ln>
                <a:solidFill>
                  <a:prstClr val="white"/>
                </a:solidFill>
                <a:effectLst/>
                <a:uLnTx/>
                <a:uFillTx/>
                <a:latin typeface="Arial Narrow" pitchFamily="34" charset="0"/>
                <a:ea typeface="+mn-ea"/>
                <a:cs typeface="+mn-cs"/>
              </a:rPr>
              <a:t>What do we do for the members that we work with?</a:t>
            </a:r>
          </a:p>
          <a:p>
            <a:pPr marL="0" marR="0" lvl="0" indent="1588" algn="just" defTabSz="914400" rtl="0" eaLnBrk="1" fontAlgn="auto" latinLnBrk="0" hangingPunct="1">
              <a:lnSpc>
                <a:spcPct val="100000"/>
              </a:lnSpc>
              <a:spcBef>
                <a:spcPts val="0"/>
              </a:spcBef>
              <a:spcAft>
                <a:spcPts val="0"/>
              </a:spcAft>
              <a:buClrTx/>
              <a:buSzTx/>
              <a:buFontTx/>
              <a:buNone/>
              <a:tabLst>
                <a:tab pos="6629400" algn="l"/>
              </a:tabLst>
              <a:defRPr/>
            </a:pPr>
            <a:endParaRPr kumimoji="0" lang="en-US" sz="1500" b="0" i="1" u="none" strike="noStrike" kern="1200" cap="none" spc="0" normalizeH="0" baseline="0" noProof="0" dirty="0">
              <a:ln>
                <a:noFill/>
              </a:ln>
              <a:solidFill>
                <a:prstClr val="white"/>
              </a:solidFill>
              <a:effectLst/>
              <a:uLnTx/>
              <a:uFillTx/>
              <a:latin typeface="Arial Narrow"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6629400" algn="l"/>
              </a:tabLst>
              <a:defRPr/>
            </a:pPr>
            <a:endParaRPr kumimoji="0" lang="en-US" sz="2500" b="0" i="1" u="none" strike="noStrike" kern="1200" cap="none" spc="0" normalizeH="0" baseline="0" noProof="0" dirty="0">
              <a:ln>
                <a:noFill/>
              </a:ln>
              <a:solidFill>
                <a:prstClr val="white"/>
              </a:solidFill>
              <a:effectLst/>
              <a:uLnTx/>
              <a:uFillTx/>
              <a:latin typeface="Source Sans Pro"/>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 typeface="+mj-lt"/>
              <a:buAutoNum type="arabicParenR"/>
              <a:tabLst>
                <a:tab pos="6629400" algn="l"/>
              </a:tabLst>
              <a:defRPr/>
            </a:pPr>
            <a:endParaRPr kumimoji="0" lang="en-US" sz="2500" b="0" i="1" u="none" strike="noStrike" kern="1200" cap="none" spc="0" normalizeH="0" baseline="0" noProof="0" dirty="0">
              <a:ln>
                <a:noFill/>
              </a:ln>
              <a:solidFill>
                <a:prstClr val="white"/>
              </a:solidFill>
              <a:effectLst/>
              <a:uLnTx/>
              <a:uFillTx/>
              <a:latin typeface="Source Sans Pro"/>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 typeface="+mj-lt"/>
              <a:buAutoNum type="arabicParenR"/>
              <a:tabLst>
                <a:tab pos="6629400" algn="l"/>
              </a:tabLst>
              <a:defRPr/>
            </a:pPr>
            <a:endParaRPr kumimoji="0" lang="en-US" sz="2500" b="0" i="1" u="none" strike="noStrike" kern="1200" cap="none" spc="0" normalizeH="0" baseline="0" noProof="0" dirty="0">
              <a:ln>
                <a:noFill/>
              </a:ln>
              <a:solidFill>
                <a:prstClr val="white"/>
              </a:solidFill>
              <a:effectLst/>
              <a:uLnTx/>
              <a:uFillTx/>
              <a:latin typeface="Source Sans Pro"/>
              <a:ea typeface="+mn-ea"/>
              <a:cs typeface="+mn-cs"/>
            </a:endParaRPr>
          </a:p>
          <a:p>
            <a:pPr marL="0" marR="0" lvl="0" indent="1588" algn="just" defTabSz="914400" rtl="0" eaLnBrk="1" fontAlgn="auto" latinLnBrk="0" hangingPunct="1">
              <a:lnSpc>
                <a:spcPct val="100000"/>
              </a:lnSpc>
              <a:spcBef>
                <a:spcPts val="0"/>
              </a:spcBef>
              <a:spcAft>
                <a:spcPts val="0"/>
              </a:spcAft>
              <a:buClrTx/>
              <a:buSzTx/>
              <a:buFontTx/>
              <a:buNone/>
              <a:tabLst>
                <a:tab pos="6629400" algn="l"/>
              </a:tabLst>
              <a:defRPr/>
            </a:pPr>
            <a:endParaRPr kumimoji="0" lang="en-US" sz="2500" b="0" i="1" u="none" strike="noStrike" kern="1200" cap="none" spc="0" normalizeH="0" baseline="0" noProof="0" dirty="0">
              <a:ln>
                <a:noFill/>
              </a:ln>
              <a:solidFill>
                <a:prstClr val="white"/>
              </a:solidFill>
              <a:effectLst/>
              <a:uLnTx/>
              <a:uFillTx/>
              <a:latin typeface="Source Sans Pro"/>
              <a:ea typeface="+mn-ea"/>
              <a:cs typeface="+mn-cs"/>
            </a:endParaRPr>
          </a:p>
          <a:p>
            <a:pPr marL="0" marR="0" lvl="0" indent="1588" algn="just" defTabSz="914400" rtl="0" eaLnBrk="1" fontAlgn="auto" latinLnBrk="0" hangingPunct="1">
              <a:lnSpc>
                <a:spcPct val="100000"/>
              </a:lnSpc>
              <a:spcBef>
                <a:spcPts val="0"/>
              </a:spcBef>
              <a:spcAft>
                <a:spcPts val="0"/>
              </a:spcAft>
              <a:buClrTx/>
              <a:buSzTx/>
              <a:buFontTx/>
              <a:buNone/>
              <a:tabLst>
                <a:tab pos="6629400" algn="l"/>
              </a:tabLst>
              <a:defRPr/>
            </a:pPr>
            <a:endParaRPr kumimoji="0" lang="en-US" sz="2500" b="0" i="0" u="none" strike="noStrike" kern="1200" cap="none" spc="0" normalizeH="0" baseline="0" noProof="0" dirty="0">
              <a:ln>
                <a:noFill/>
              </a:ln>
              <a:solidFill>
                <a:prstClr val="white"/>
              </a:solidFill>
              <a:effectLst/>
              <a:uLnTx/>
              <a:uFillTx/>
              <a:latin typeface="Source Sans Pro"/>
              <a:ea typeface="+mn-ea"/>
              <a:cs typeface="+mn-cs"/>
            </a:endParaRPr>
          </a:p>
          <a:p>
            <a:pPr marL="0" marR="0" lvl="0" indent="1588" algn="l" defTabSz="914400" rtl="0" eaLnBrk="1" fontAlgn="auto" latinLnBrk="0" hangingPunct="1">
              <a:lnSpc>
                <a:spcPct val="100000"/>
              </a:lnSpc>
              <a:spcBef>
                <a:spcPct val="20000"/>
              </a:spcBef>
              <a:spcAft>
                <a:spcPts val="0"/>
              </a:spcAft>
              <a:buClrTx/>
              <a:buSzTx/>
              <a:buFontTx/>
              <a:buNone/>
              <a:tabLst>
                <a:tab pos="6629400" algn="l"/>
              </a:tabLst>
              <a:defRPr/>
            </a:pPr>
            <a:endParaRPr kumimoji="0" lang="en-US" sz="1100" b="0" i="0" u="none" strike="noStrike" kern="1200" cap="none" spc="0" normalizeH="0" baseline="0" noProof="0" dirty="0">
              <a:ln>
                <a:noFill/>
              </a:ln>
              <a:solidFill>
                <a:prstClr val="white"/>
              </a:solidFill>
              <a:effectLst/>
              <a:uLnTx/>
              <a:uFillTx/>
              <a:latin typeface="Source Sans Pro"/>
              <a:ea typeface="+mn-ea"/>
              <a:cs typeface="+mn-cs"/>
            </a:endParaRPr>
          </a:p>
          <a:p>
            <a:pPr marL="0" marR="0" lvl="0" indent="1588" algn="just" defTabSz="914400" rtl="0" eaLnBrk="1" fontAlgn="auto" latinLnBrk="0" hangingPunct="1">
              <a:lnSpc>
                <a:spcPct val="100000"/>
              </a:lnSpc>
              <a:spcBef>
                <a:spcPts val="0"/>
              </a:spcBef>
              <a:spcAft>
                <a:spcPts val="0"/>
              </a:spcAft>
              <a:buClrTx/>
              <a:buSzTx/>
              <a:buFontTx/>
              <a:buNone/>
              <a:tabLst>
                <a:tab pos="6629400" algn="l"/>
              </a:tabLst>
              <a:defRPr/>
            </a:pPr>
            <a:endParaRPr kumimoji="0" lang="en-US" sz="1100" b="1" i="1" u="none" strike="noStrike" kern="1200" cap="none" spc="0" normalizeH="0" baseline="0" noProof="0" dirty="0">
              <a:ln>
                <a:noFill/>
              </a:ln>
              <a:solidFill>
                <a:prstClr val="white"/>
              </a:solidFill>
              <a:effectLst/>
              <a:uLnTx/>
              <a:uFillTx/>
              <a:latin typeface="Source Sans Pro"/>
              <a:ea typeface="+mn-ea"/>
              <a:cs typeface="+mn-cs"/>
            </a:endParaRPr>
          </a:p>
        </p:txBody>
      </p:sp>
      <p:sp>
        <p:nvSpPr>
          <p:cNvPr id="8" name="TextBox 7"/>
          <p:cNvSpPr txBox="1"/>
          <p:nvPr/>
        </p:nvSpPr>
        <p:spPr>
          <a:xfrm>
            <a:off x="2270024" y="1756373"/>
            <a:ext cx="3913238" cy="480131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none" strike="noStrike" kern="1200" cap="none" spc="0" normalizeH="0" baseline="0" noProof="0" dirty="0">
                <a:ln>
                  <a:noFill/>
                </a:ln>
                <a:solidFill>
                  <a:prstClr val="white"/>
                </a:solidFill>
                <a:effectLst/>
                <a:uLnTx/>
                <a:uFillTx/>
                <a:latin typeface="Source Sans Pro"/>
                <a:ea typeface="+mn-ea"/>
                <a:cs typeface="+mn-cs"/>
              </a:rPr>
              <a:t>Pre-Retirement Planning</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Source Sans Pro"/>
                <a:ea typeface="+mn-ea"/>
                <a:cs typeface="+mn-cs"/>
              </a:rPr>
              <a:t>Savings Plan Analysis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Source Sans Pro"/>
                <a:ea typeface="+mn-ea"/>
                <a:cs typeface="+mn-cs"/>
              </a:rPr>
              <a:t>Consolidation of Outside Assets (i.e. IRAs)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Source Sans Pro"/>
                <a:ea typeface="+mn-ea"/>
                <a:cs typeface="+mn-cs"/>
              </a:rPr>
              <a:t>Saving and Budgeting</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none" strike="noStrike" kern="1200" cap="none" spc="0" normalizeH="0" baseline="0" noProof="0" dirty="0">
                <a:ln>
                  <a:noFill/>
                </a:ln>
                <a:solidFill>
                  <a:prstClr val="white"/>
                </a:solidFill>
                <a:effectLst/>
                <a:uLnTx/>
                <a:uFillTx/>
                <a:latin typeface="Source Sans Pro"/>
                <a:ea typeface="+mn-ea"/>
                <a:cs typeface="+mn-cs"/>
              </a:rPr>
              <a:t>Retirement Process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Source Sans Pro"/>
                <a:ea typeface="+mn-ea"/>
                <a:cs typeface="+mn-cs"/>
              </a:rPr>
              <a:t>Benefits Coordination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Source Sans Pro"/>
                <a:ea typeface="+mn-ea"/>
                <a:cs typeface="+mn-cs"/>
              </a:rPr>
              <a:t>Savings Plan, Pension Transition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none" strike="noStrike" kern="1200" cap="none" spc="0" normalizeH="0" baseline="0" noProof="0" dirty="0">
                <a:ln>
                  <a:noFill/>
                </a:ln>
                <a:solidFill>
                  <a:prstClr val="white"/>
                </a:solidFill>
                <a:effectLst/>
                <a:uLnTx/>
                <a:uFillTx/>
                <a:latin typeface="Source Sans Pro"/>
                <a:ea typeface="+mn-ea"/>
                <a:cs typeface="+mn-cs"/>
              </a:rPr>
              <a:t>Tax Minimization Planning</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Source Sans Pro"/>
                <a:ea typeface="+mn-ea"/>
                <a:cs typeface="+mn-cs"/>
              </a:rPr>
              <a:t>Net Unrealized Appreciation</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Source Sans Pro"/>
                <a:ea typeface="+mn-ea"/>
                <a:cs typeface="+mn-cs"/>
              </a:rPr>
              <a:t>Withdrawal Strategies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9" name="TextBox 8"/>
          <p:cNvSpPr txBox="1"/>
          <p:nvPr/>
        </p:nvSpPr>
        <p:spPr>
          <a:xfrm>
            <a:off x="6183262" y="1678664"/>
            <a:ext cx="3913238" cy="424731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arenR" startAt="4"/>
              <a:tabLst/>
              <a:defRPr/>
            </a:pPr>
            <a:r>
              <a:rPr kumimoji="0" lang="en-US" sz="1800" b="0" i="0" u="none" strike="noStrike" kern="1200" cap="none" spc="0" normalizeH="0" baseline="0" noProof="0" dirty="0">
                <a:ln>
                  <a:noFill/>
                </a:ln>
                <a:solidFill>
                  <a:prstClr val="white"/>
                </a:solidFill>
                <a:effectLst/>
                <a:uLnTx/>
                <a:uFillTx/>
                <a:latin typeface="Source Sans Pro"/>
                <a:ea typeface="+mn-ea"/>
                <a:cs typeface="+mn-cs"/>
              </a:rPr>
              <a:t>Investment Management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Source Sans Pro"/>
                <a:ea typeface="+mn-ea"/>
                <a:cs typeface="+mn-cs"/>
              </a:rPr>
              <a:t>Equity, Fixed Income, Alternative Market Strategies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arenR" startAt="4"/>
              <a:tabLst/>
              <a:defRPr/>
            </a:pPr>
            <a:r>
              <a:rPr kumimoji="0" lang="en-US" sz="1800" b="0" i="0" u="none" strike="noStrike" kern="1200" cap="none" spc="0" normalizeH="0" baseline="0" noProof="0" dirty="0">
                <a:ln>
                  <a:noFill/>
                </a:ln>
                <a:solidFill>
                  <a:prstClr val="white"/>
                </a:solidFill>
                <a:effectLst/>
                <a:uLnTx/>
                <a:uFillTx/>
                <a:latin typeface="Source Sans Pro"/>
                <a:ea typeface="+mn-ea"/>
                <a:cs typeface="+mn-cs"/>
              </a:rPr>
              <a:t>Generational Planning</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Source Sans Pro"/>
                <a:ea typeface="+mn-ea"/>
                <a:cs typeface="+mn-cs"/>
              </a:rPr>
              <a:t>Spousal Reassurance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Source Sans Pro"/>
                <a:ea typeface="+mn-ea"/>
                <a:cs typeface="+mn-cs"/>
              </a:rPr>
              <a:t>Children/Grandchildren </a:t>
            </a:r>
          </a:p>
          <a:p>
            <a:pPr marL="342900" marR="0" lvl="0" indent="-342900" algn="l" defTabSz="914400" rtl="0" eaLnBrk="1" fontAlgn="auto" latinLnBrk="0" hangingPunct="1">
              <a:lnSpc>
                <a:spcPct val="100000"/>
              </a:lnSpc>
              <a:spcBef>
                <a:spcPts val="0"/>
              </a:spcBef>
              <a:spcAft>
                <a:spcPts val="0"/>
              </a:spcAft>
              <a:buClrTx/>
              <a:buSzTx/>
              <a:buFontTx/>
              <a:buAutoNum type="arabicParenR" startAt="4"/>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arenR" startAt="4"/>
              <a:tabLst/>
              <a:defRPr/>
            </a:pPr>
            <a:r>
              <a:rPr kumimoji="0" lang="en-US" sz="1800" b="0" i="0" u="none" strike="noStrike" kern="1200" cap="none" spc="0" normalizeH="0" baseline="0" noProof="0" dirty="0">
                <a:ln>
                  <a:noFill/>
                </a:ln>
                <a:solidFill>
                  <a:prstClr val="white"/>
                </a:solidFill>
                <a:effectLst/>
                <a:uLnTx/>
                <a:uFillTx/>
                <a:latin typeface="Source Sans Pro"/>
                <a:ea typeface="+mn-ea"/>
                <a:cs typeface="+mn-cs"/>
              </a:rPr>
              <a:t>Estate Planning</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Source Sans Pro"/>
                <a:ea typeface="+mn-ea"/>
                <a:cs typeface="+mn-cs"/>
              </a:rPr>
              <a:t>Estate Tax Strategies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Source Sans Pro"/>
                <a:ea typeface="+mn-ea"/>
                <a:cs typeface="+mn-cs"/>
              </a:rPr>
              <a:t>Charitable Giving</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Source Sans Pro"/>
                <a:ea typeface="+mn-ea"/>
                <a:cs typeface="+mn-cs"/>
              </a:rPr>
              <a:t>Estate Distribution Coordination</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0" name="TextBox 4"/>
          <p:cNvSpPr txBox="1">
            <a:spLocks noChangeArrowheads="1"/>
          </p:cNvSpPr>
          <p:nvPr/>
        </p:nvSpPr>
        <p:spPr bwMode="auto">
          <a:xfrm>
            <a:off x="2266950" y="6218788"/>
            <a:ext cx="731059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40000"/>
              <a:buFont typeface="Wingdings" panose="05000000000000000000" pitchFamily="2" charset="2"/>
              <a:buChar char="§"/>
              <a:defRPr sz="1200">
                <a:solidFill>
                  <a:srgbClr val="646464"/>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SzPct val="65000"/>
              <a:buFont typeface="Lucida Grande" pitchFamily="-84" charset="0"/>
              <a:buChar char="-"/>
              <a:defRPr sz="1200">
                <a:solidFill>
                  <a:srgbClr val="646464"/>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SzPct val="65000"/>
              <a:buFont typeface="Lucida Grande" pitchFamily="-84" charset="0"/>
              <a:buChar char="-"/>
              <a:defRPr sz="1200">
                <a:solidFill>
                  <a:srgbClr val="646464"/>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SzPct val="65000"/>
              <a:buFont typeface="Lucida Grande" pitchFamily="-84" charset="0"/>
              <a:buChar char="-"/>
              <a:defRPr sz="1200">
                <a:solidFill>
                  <a:srgbClr val="646464"/>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SzPct val="65000"/>
              <a:buFont typeface="Lucida Grande" pitchFamily="-84" charset="0"/>
              <a:buChar char="-"/>
              <a:defRPr sz="1200">
                <a:solidFill>
                  <a:srgbClr val="646464"/>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SzPct val="65000"/>
              <a:buFont typeface="Lucida Grande" pitchFamily="-84" charset="0"/>
              <a:buChar char="-"/>
              <a:defRPr sz="1200">
                <a:solidFill>
                  <a:srgbClr val="646464"/>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SzPct val="65000"/>
              <a:buFont typeface="Lucida Grande" pitchFamily="-84" charset="0"/>
              <a:buChar char="-"/>
              <a:defRPr sz="1200">
                <a:solidFill>
                  <a:srgbClr val="646464"/>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SzPct val="65000"/>
              <a:buFont typeface="Lucida Grande" pitchFamily="-84" charset="0"/>
              <a:buChar char="-"/>
              <a:defRPr sz="1200">
                <a:solidFill>
                  <a:srgbClr val="646464"/>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SzPct val="65000"/>
              <a:buFont typeface="Lucida Grande" pitchFamily="-84" charset="0"/>
              <a:buChar char="-"/>
              <a:defRPr sz="1200">
                <a:solidFill>
                  <a:srgbClr val="646464"/>
                </a:solidFill>
                <a:latin typeface="Arial" panose="020B0604020202020204" pitchFamily="34" charset="0"/>
                <a:ea typeface="ＭＳ Ｐゴシック" panose="020B0600070205080204" pitchFamily="34" charset="-128"/>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sz="900" b="0" i="0" u="none" strike="noStrike" kern="1200" cap="none" spc="0" normalizeH="0" baseline="0" noProof="0" dirty="0">
                <a:ln>
                  <a:noFill/>
                </a:ln>
                <a:solidFill>
                  <a:srgbClr val="9EA7B0"/>
                </a:solidFill>
                <a:effectLst/>
                <a:uLnTx/>
                <a:uFillTx/>
                <a:latin typeface="Source Sans Pro"/>
                <a:ea typeface="Source Sans Pro Light" panose="020B0403030403020204" pitchFamily="34" charset="0"/>
                <a:cs typeface="Arial" panose="020B0604020202020204" pitchFamily="34" charset="0"/>
              </a:rPr>
              <a:t>Please note, changes in tax laws or regulations may occur at any time and could substantially impact your situation. Raymond James financial advisors do not render advice on tax or legal matters. You should discuss any tax or legal matters with the appropriate professional.</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900" b="0" i="0" u="none" strike="noStrike" kern="1200" cap="none" spc="0" normalizeH="0" baseline="0" noProof="0" dirty="0">
              <a:ln>
                <a:noFill/>
              </a:ln>
              <a:solidFill>
                <a:srgbClr val="9EA7B0"/>
              </a:solidFill>
              <a:effectLst/>
              <a:uLnTx/>
              <a:uFillTx/>
              <a:latin typeface="Source Sans Pro"/>
              <a:ea typeface="Source Sans Pro Light" panose="020B0403030403020204" pitchFamily="34" charset="0"/>
              <a:cs typeface="Arial" panose="020B0604020202020204" pitchFamily="34" charset="0"/>
            </a:endParaRPr>
          </a:p>
        </p:txBody>
      </p:sp>
      <p:pic>
        <p:nvPicPr>
          <p:cNvPr id="3" name="Picture 2" descr="A close-up of a logo&#10;&#10;Description automatically generated">
            <a:extLst>
              <a:ext uri="{FF2B5EF4-FFF2-40B4-BE49-F238E27FC236}">
                <a16:creationId xmlns:a16="http://schemas.microsoft.com/office/drawing/2014/main" id="{F9AC2E87-3C45-63FF-5C80-286D4C48A0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268" y="6166211"/>
            <a:ext cx="1427421" cy="628752"/>
          </a:xfrm>
          <a:prstGeom prst="rect">
            <a:avLst/>
          </a:prstGeom>
        </p:spPr>
      </p:pic>
    </p:spTree>
    <p:extLst>
      <p:ext uri="{BB962C8B-B14F-4D97-AF65-F5344CB8AC3E}">
        <p14:creationId xmlns:p14="http://schemas.microsoft.com/office/powerpoint/2010/main" val="1808265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6950" y="555625"/>
            <a:ext cx="7772400" cy="514350"/>
          </a:xfrm>
        </p:spPr>
        <p:txBody>
          <a:bodyPr/>
          <a:lstStyle/>
          <a:p>
            <a:pPr eaLnBrk="1" hangingPunct="1">
              <a:defRPr/>
            </a:pPr>
            <a:r>
              <a:rPr lang="en-US" dirty="0"/>
              <a:t>Meyer Rotolo Wealth Management of Raymond James</a:t>
            </a:r>
          </a:p>
        </p:txBody>
      </p:sp>
      <p:sp>
        <p:nvSpPr>
          <p:cNvPr id="7" name="Rectangle 3"/>
          <p:cNvSpPr>
            <a:spLocks noChangeArrowheads="1"/>
          </p:cNvSpPr>
          <p:nvPr/>
        </p:nvSpPr>
        <p:spPr bwMode="auto">
          <a:xfrm>
            <a:off x="2335162" y="1191696"/>
            <a:ext cx="7586814" cy="1077371"/>
          </a:xfrm>
          <a:prstGeom prst="rect">
            <a:avLst/>
          </a:prstGeom>
          <a:noFill/>
          <a:ln w="9525">
            <a:noFill/>
            <a:miter lim="800000"/>
            <a:headEnd/>
            <a:tailEnd/>
          </a:ln>
        </p:spPr>
        <p:txBody>
          <a:bodyPr lIns="92075" tIns="46038" rIns="92075" bIns="46038"/>
          <a:lstStyle/>
          <a:p>
            <a:pPr marL="0" marR="0" lvl="0" indent="1588" algn="just" defTabSz="914400" rtl="0" eaLnBrk="1" fontAlgn="auto" latinLnBrk="0" hangingPunct="1">
              <a:lnSpc>
                <a:spcPct val="100000"/>
              </a:lnSpc>
              <a:spcBef>
                <a:spcPts val="0"/>
              </a:spcBef>
              <a:spcAft>
                <a:spcPts val="0"/>
              </a:spcAft>
              <a:buClrTx/>
              <a:buSzTx/>
              <a:buFontTx/>
              <a:buNone/>
              <a:tabLst>
                <a:tab pos="6629400" algn="l"/>
              </a:tabLst>
              <a:defRPr/>
            </a:pPr>
            <a:endParaRPr kumimoji="0" lang="en-US" sz="1100" b="1" i="1" u="none" strike="noStrike" kern="1200" cap="none" spc="0" normalizeH="0" baseline="0" noProof="0" dirty="0">
              <a:ln>
                <a:noFill/>
              </a:ln>
              <a:solidFill>
                <a:prstClr val="white"/>
              </a:solidFill>
              <a:effectLst/>
              <a:uLnTx/>
              <a:uFillTx/>
              <a:latin typeface="Source Sans Pro"/>
              <a:ea typeface="+mn-ea"/>
              <a:cs typeface="+mn-cs"/>
            </a:endParaRPr>
          </a:p>
          <a:p>
            <a:pPr marL="0" marR="0" lvl="0" indent="1588" algn="ctr" defTabSz="914400" rtl="0" eaLnBrk="1" fontAlgn="auto" latinLnBrk="0" hangingPunct="1">
              <a:lnSpc>
                <a:spcPct val="100000"/>
              </a:lnSpc>
              <a:spcBef>
                <a:spcPts val="0"/>
              </a:spcBef>
              <a:spcAft>
                <a:spcPts val="0"/>
              </a:spcAft>
              <a:buClrTx/>
              <a:buSzTx/>
              <a:buFontTx/>
              <a:buNone/>
              <a:tabLst>
                <a:tab pos="6629400" algn="l"/>
              </a:tabLst>
              <a:defRPr/>
            </a:pPr>
            <a:r>
              <a:rPr kumimoji="0" lang="en-US" sz="2400" b="1" i="1" u="sng" strike="noStrike" kern="1200" cap="none" spc="0" normalizeH="0" baseline="0" noProof="0" dirty="0">
                <a:ln>
                  <a:noFill/>
                </a:ln>
                <a:solidFill>
                  <a:prstClr val="white"/>
                </a:solidFill>
                <a:effectLst/>
                <a:uLnTx/>
                <a:uFillTx/>
                <a:latin typeface="Arial Narrow" pitchFamily="34" charset="0"/>
                <a:ea typeface="+mn-ea"/>
                <a:cs typeface="+mn-cs"/>
              </a:rPr>
              <a:t>Please reach out to me with any questions about today’s presentation OR if you would like a complimentary financial plan:</a:t>
            </a:r>
            <a:endParaRPr kumimoji="0" lang="en-US" sz="1650" b="1" i="1" u="sng" strike="noStrike" kern="1200" cap="none" spc="0" normalizeH="0" baseline="0" noProof="0" dirty="0">
              <a:ln>
                <a:noFill/>
              </a:ln>
              <a:solidFill>
                <a:prstClr val="white"/>
              </a:solidFill>
              <a:effectLst/>
              <a:uLnTx/>
              <a:uFillTx/>
              <a:latin typeface="Arial Narrow" pitchFamily="34" charset="0"/>
              <a:ea typeface="+mn-ea"/>
              <a:cs typeface="+mn-cs"/>
            </a:endParaRPr>
          </a:p>
          <a:p>
            <a:pPr marR="0" lvl="0" algn="just" defTabSz="914400" rtl="0" eaLnBrk="1" fontAlgn="auto" latinLnBrk="0" hangingPunct="1">
              <a:lnSpc>
                <a:spcPct val="100000"/>
              </a:lnSpc>
              <a:spcBef>
                <a:spcPts val="0"/>
              </a:spcBef>
              <a:spcAft>
                <a:spcPts val="0"/>
              </a:spcAft>
              <a:buClrTx/>
              <a:buSzTx/>
              <a:tabLst>
                <a:tab pos="6629400" algn="l"/>
              </a:tabLst>
              <a:defRPr/>
            </a:pPr>
            <a:endParaRPr lang="en-US" sz="2500" i="1" dirty="0">
              <a:solidFill>
                <a:prstClr val="white"/>
              </a:solidFill>
              <a:latin typeface="Source Sans Pro"/>
            </a:endParaRPr>
          </a:p>
          <a:p>
            <a:pPr marL="0" marR="0" fontAlgn="base">
              <a:spcBef>
                <a:spcPts val="0"/>
              </a:spcBef>
              <a:spcAft>
                <a:spcPts val="0"/>
              </a:spcAft>
            </a:pPr>
            <a:r>
              <a:rPr lang="en-US" sz="1800" b="1" dirty="0">
                <a:solidFill>
                  <a:srgbClr val="2E74B5"/>
                </a:solidFill>
                <a:effectLst/>
                <a:latin typeface="Arial" panose="020B0604020202020204" pitchFamily="34" charset="0"/>
                <a:ea typeface="Aptos" panose="020B0004020202020204" pitchFamily="34" charset="0"/>
                <a:cs typeface="Aptos" panose="020B0004020202020204" pitchFamily="34" charset="0"/>
              </a:rPr>
              <a:t>Drew Necaise, AAMS</a:t>
            </a:r>
            <a:r>
              <a:rPr lang="en-US" sz="1800" b="1" baseline="30000" dirty="0">
                <a:solidFill>
                  <a:srgbClr val="2E74B5"/>
                </a:solidFill>
                <a:effectLst/>
                <a:latin typeface="Arial" panose="020B0604020202020204" pitchFamily="34" charset="0"/>
                <a:ea typeface="Aptos" panose="020B0004020202020204" pitchFamily="34" charset="0"/>
                <a:cs typeface="Aptos" panose="020B0004020202020204" pitchFamily="34" charset="0"/>
              </a:rPr>
              <a:t>®</a:t>
            </a:r>
            <a:br>
              <a:rPr lang="en-US" sz="1800" b="1" dirty="0">
                <a:solidFill>
                  <a:srgbClr val="4D4F53"/>
                </a:solidFill>
                <a:effectLst/>
                <a:latin typeface="Arial" panose="020B0604020202020204" pitchFamily="34" charset="0"/>
                <a:ea typeface="Aptos" panose="020B0004020202020204" pitchFamily="34" charset="0"/>
                <a:cs typeface="Aptos" panose="020B0004020202020204" pitchFamily="34" charset="0"/>
              </a:rPr>
            </a:br>
            <a:r>
              <a:rPr lang="en-US" sz="1800" b="1" dirty="0">
                <a:effectLst/>
                <a:latin typeface="Arial" panose="020B0604020202020204" pitchFamily="34" charset="0"/>
                <a:ea typeface="Aptos" panose="020B0004020202020204" pitchFamily="34" charset="0"/>
                <a:cs typeface="Aptos" panose="020B0004020202020204" pitchFamily="34" charset="0"/>
              </a:rPr>
              <a:t>Financial Advisor</a:t>
            </a:r>
          </a:p>
          <a:p>
            <a:pPr marL="0" marR="0" fontAlgn="base">
              <a:spcBef>
                <a:spcPts val="0"/>
              </a:spcBef>
              <a:spcAft>
                <a:spcPts val="0"/>
              </a:spcAft>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lnSpc>
                <a:spcPct val="150000"/>
              </a:lnSpc>
              <a:spcBef>
                <a:spcPts val="0"/>
              </a:spcBef>
              <a:spcAft>
                <a:spcPts val="0"/>
              </a:spcAft>
            </a:pPr>
            <a:r>
              <a:rPr lang="en-US" sz="2000" dirty="0">
                <a:latin typeface="Arial" panose="020B0604020202020204" pitchFamily="34" charset="0"/>
                <a:ea typeface="Aptos" panose="020B0004020202020204" pitchFamily="34" charset="0"/>
                <a:cs typeface="Aptos" panose="020B0004020202020204" pitchFamily="34" charset="0"/>
              </a:rPr>
              <a:t>Drew.Necaise@raymondjames.com</a:t>
            </a: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L="0" marR="0">
              <a:lnSpc>
                <a:spcPct val="150000"/>
              </a:lnSpc>
              <a:spcBef>
                <a:spcPts val="0"/>
              </a:spcBef>
              <a:spcAft>
                <a:spcPts val="0"/>
              </a:spcAft>
            </a:pPr>
            <a:r>
              <a:rPr lang="en-US" sz="2000" dirty="0">
                <a:effectLst/>
                <a:latin typeface="Arial" panose="020B0604020202020204" pitchFamily="34" charset="0"/>
                <a:ea typeface="Aptos" panose="020B0004020202020204" pitchFamily="34" charset="0"/>
                <a:cs typeface="Aptos" panose="020B0004020202020204" pitchFamily="34" charset="0"/>
              </a:rPr>
              <a:t>(985) 639-6129 direct line</a:t>
            </a: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L="0" marR="0">
              <a:lnSpc>
                <a:spcPct val="150000"/>
              </a:lnSpc>
              <a:spcBef>
                <a:spcPts val="0"/>
              </a:spcBef>
              <a:spcAft>
                <a:spcPts val="0"/>
              </a:spcAft>
            </a:pPr>
            <a:r>
              <a:rPr lang="en-US" sz="2000" dirty="0">
                <a:effectLst/>
                <a:latin typeface="Arial" panose="020B0604020202020204" pitchFamily="34" charset="0"/>
                <a:ea typeface="Aptos" panose="020B0004020202020204" pitchFamily="34" charset="0"/>
                <a:cs typeface="Aptos" panose="020B0004020202020204" pitchFamily="34" charset="0"/>
              </a:rPr>
              <a:t>(844) 265-4433 fax</a:t>
            </a: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L="0" marR="0">
              <a:lnSpc>
                <a:spcPct val="150000"/>
              </a:lnSpc>
              <a:spcBef>
                <a:spcPts val="0"/>
              </a:spcBef>
              <a:spcAft>
                <a:spcPts val="0"/>
              </a:spcAft>
            </a:pPr>
            <a:r>
              <a:rPr lang="en-US" sz="2000" dirty="0">
                <a:effectLst/>
                <a:latin typeface="Arial" panose="020B0604020202020204" pitchFamily="34" charset="0"/>
                <a:ea typeface="Aptos" panose="020B0004020202020204" pitchFamily="34" charset="0"/>
                <a:cs typeface="Aptos" panose="020B0004020202020204" pitchFamily="34" charset="0"/>
              </a:rPr>
              <a:t>620 Oak Harbor Blvd., Suite 103</a:t>
            </a: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L="0" marR="0">
              <a:lnSpc>
                <a:spcPct val="150000"/>
              </a:lnSpc>
              <a:spcBef>
                <a:spcPts val="0"/>
              </a:spcBef>
              <a:spcAft>
                <a:spcPts val="0"/>
              </a:spcAft>
            </a:pPr>
            <a:r>
              <a:rPr lang="en-US" sz="2000" dirty="0">
                <a:effectLst/>
                <a:latin typeface="Arial" panose="020B0604020202020204" pitchFamily="34" charset="0"/>
                <a:ea typeface="Aptos" panose="020B0004020202020204" pitchFamily="34" charset="0"/>
                <a:cs typeface="Aptos" panose="020B0004020202020204" pitchFamily="34" charset="0"/>
              </a:rPr>
              <a:t>Slidell, LA 70458</a:t>
            </a: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R="0" lvl="0" algn="just" defTabSz="914400" rtl="0" eaLnBrk="1" fontAlgn="auto" latinLnBrk="0" hangingPunct="1">
              <a:lnSpc>
                <a:spcPct val="100000"/>
              </a:lnSpc>
              <a:spcBef>
                <a:spcPts val="0"/>
              </a:spcBef>
              <a:spcAft>
                <a:spcPts val="0"/>
              </a:spcAft>
              <a:buClrTx/>
              <a:buSzTx/>
              <a:tabLst>
                <a:tab pos="6629400" algn="l"/>
              </a:tabLst>
              <a:defRPr/>
            </a:pPr>
            <a:endParaRPr kumimoji="0" lang="en-US" sz="2500" b="0" i="1" u="none" strike="noStrike" kern="1200" cap="none" spc="0" normalizeH="0" baseline="0" noProof="0" dirty="0">
              <a:ln>
                <a:noFill/>
              </a:ln>
              <a:solidFill>
                <a:prstClr val="white"/>
              </a:solidFill>
              <a:effectLst/>
              <a:uLnTx/>
              <a:uFillTx/>
              <a:latin typeface="Source Sans Pro"/>
              <a:ea typeface="+mn-ea"/>
              <a:cs typeface="+mn-cs"/>
            </a:endParaRPr>
          </a:p>
          <a:p>
            <a:pPr marL="0" marR="0" lvl="0" indent="1588" algn="just" defTabSz="914400" rtl="0" eaLnBrk="1" fontAlgn="auto" latinLnBrk="0" hangingPunct="1">
              <a:lnSpc>
                <a:spcPct val="100000"/>
              </a:lnSpc>
              <a:spcBef>
                <a:spcPts val="0"/>
              </a:spcBef>
              <a:spcAft>
                <a:spcPts val="0"/>
              </a:spcAft>
              <a:buClrTx/>
              <a:buSzTx/>
              <a:buFontTx/>
              <a:buNone/>
              <a:tabLst>
                <a:tab pos="6629400" algn="l"/>
              </a:tabLst>
              <a:defRPr/>
            </a:pPr>
            <a:endParaRPr kumimoji="0" lang="en-US" sz="2500" b="0" i="1" u="none" strike="noStrike" kern="1200" cap="none" spc="0" normalizeH="0" baseline="0" noProof="0" dirty="0">
              <a:ln>
                <a:noFill/>
              </a:ln>
              <a:solidFill>
                <a:prstClr val="white"/>
              </a:solidFill>
              <a:effectLst/>
              <a:uLnTx/>
              <a:uFillTx/>
              <a:latin typeface="Source Sans Pro"/>
              <a:ea typeface="+mn-ea"/>
              <a:cs typeface="+mn-cs"/>
            </a:endParaRPr>
          </a:p>
          <a:p>
            <a:pPr marL="0" marR="0" lvl="0" indent="1588" algn="just" defTabSz="914400" rtl="0" eaLnBrk="1" fontAlgn="auto" latinLnBrk="0" hangingPunct="1">
              <a:lnSpc>
                <a:spcPct val="100000"/>
              </a:lnSpc>
              <a:spcBef>
                <a:spcPts val="0"/>
              </a:spcBef>
              <a:spcAft>
                <a:spcPts val="0"/>
              </a:spcAft>
              <a:buClrTx/>
              <a:buSzTx/>
              <a:buFontTx/>
              <a:buNone/>
              <a:tabLst>
                <a:tab pos="6629400" algn="l"/>
              </a:tabLst>
              <a:defRPr/>
            </a:pPr>
            <a:endParaRPr kumimoji="0" lang="en-US" sz="2500" b="0" i="0" u="none" strike="noStrike" kern="1200" cap="none" spc="0" normalizeH="0" baseline="0" noProof="0" dirty="0">
              <a:ln>
                <a:noFill/>
              </a:ln>
              <a:solidFill>
                <a:prstClr val="white"/>
              </a:solidFill>
              <a:effectLst/>
              <a:uLnTx/>
              <a:uFillTx/>
              <a:latin typeface="Source Sans Pro"/>
              <a:ea typeface="+mn-ea"/>
              <a:cs typeface="+mn-cs"/>
            </a:endParaRPr>
          </a:p>
          <a:p>
            <a:pPr marL="0" marR="0" lvl="0" indent="1588" algn="l" defTabSz="914400" rtl="0" eaLnBrk="1" fontAlgn="auto" latinLnBrk="0" hangingPunct="1">
              <a:lnSpc>
                <a:spcPct val="100000"/>
              </a:lnSpc>
              <a:spcBef>
                <a:spcPct val="20000"/>
              </a:spcBef>
              <a:spcAft>
                <a:spcPts val="0"/>
              </a:spcAft>
              <a:buClrTx/>
              <a:buSzTx/>
              <a:buFontTx/>
              <a:buNone/>
              <a:tabLst>
                <a:tab pos="6629400" algn="l"/>
              </a:tabLst>
              <a:defRPr/>
            </a:pPr>
            <a:endParaRPr kumimoji="0" lang="en-US" sz="1100" b="0" i="0" u="none" strike="noStrike" kern="1200" cap="none" spc="0" normalizeH="0" baseline="0" noProof="0" dirty="0">
              <a:ln>
                <a:noFill/>
              </a:ln>
              <a:solidFill>
                <a:prstClr val="white"/>
              </a:solidFill>
              <a:effectLst/>
              <a:uLnTx/>
              <a:uFillTx/>
              <a:latin typeface="Source Sans Pro"/>
              <a:ea typeface="+mn-ea"/>
              <a:cs typeface="+mn-cs"/>
            </a:endParaRPr>
          </a:p>
          <a:p>
            <a:pPr marL="0" marR="0" lvl="0" indent="1588" algn="just" defTabSz="914400" rtl="0" eaLnBrk="1" fontAlgn="auto" latinLnBrk="0" hangingPunct="1">
              <a:lnSpc>
                <a:spcPct val="100000"/>
              </a:lnSpc>
              <a:spcBef>
                <a:spcPts val="0"/>
              </a:spcBef>
              <a:spcAft>
                <a:spcPts val="0"/>
              </a:spcAft>
              <a:buClrTx/>
              <a:buSzTx/>
              <a:buFontTx/>
              <a:buNone/>
              <a:tabLst>
                <a:tab pos="6629400" algn="l"/>
              </a:tabLst>
              <a:defRPr/>
            </a:pPr>
            <a:endParaRPr kumimoji="0" lang="en-US" sz="1100" b="1" i="1" u="none" strike="noStrike" kern="1200" cap="none" spc="0" normalizeH="0" baseline="0" noProof="0" dirty="0">
              <a:ln>
                <a:noFill/>
              </a:ln>
              <a:solidFill>
                <a:prstClr val="white"/>
              </a:solidFill>
              <a:effectLst/>
              <a:uLnTx/>
              <a:uFillTx/>
              <a:latin typeface="Source Sans Pro"/>
              <a:ea typeface="+mn-ea"/>
              <a:cs typeface="+mn-cs"/>
            </a:endParaRPr>
          </a:p>
        </p:txBody>
      </p:sp>
      <p:sp>
        <p:nvSpPr>
          <p:cNvPr id="10" name="TextBox 4"/>
          <p:cNvSpPr txBox="1">
            <a:spLocks noChangeArrowheads="1"/>
          </p:cNvSpPr>
          <p:nvPr/>
        </p:nvSpPr>
        <p:spPr bwMode="auto">
          <a:xfrm>
            <a:off x="2266950" y="6218788"/>
            <a:ext cx="731059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40000"/>
              <a:buFont typeface="Wingdings" panose="05000000000000000000" pitchFamily="2" charset="2"/>
              <a:buChar char="§"/>
              <a:defRPr sz="1200">
                <a:solidFill>
                  <a:srgbClr val="646464"/>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SzPct val="65000"/>
              <a:buFont typeface="Lucida Grande" pitchFamily="-84" charset="0"/>
              <a:buChar char="-"/>
              <a:defRPr sz="1200">
                <a:solidFill>
                  <a:srgbClr val="646464"/>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SzPct val="65000"/>
              <a:buFont typeface="Lucida Grande" pitchFamily="-84" charset="0"/>
              <a:buChar char="-"/>
              <a:defRPr sz="1200">
                <a:solidFill>
                  <a:srgbClr val="646464"/>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SzPct val="65000"/>
              <a:buFont typeface="Lucida Grande" pitchFamily="-84" charset="0"/>
              <a:buChar char="-"/>
              <a:defRPr sz="1200">
                <a:solidFill>
                  <a:srgbClr val="646464"/>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SzPct val="65000"/>
              <a:buFont typeface="Lucida Grande" pitchFamily="-84" charset="0"/>
              <a:buChar char="-"/>
              <a:defRPr sz="1200">
                <a:solidFill>
                  <a:srgbClr val="646464"/>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SzPct val="65000"/>
              <a:buFont typeface="Lucida Grande" pitchFamily="-84" charset="0"/>
              <a:buChar char="-"/>
              <a:defRPr sz="1200">
                <a:solidFill>
                  <a:srgbClr val="646464"/>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SzPct val="65000"/>
              <a:buFont typeface="Lucida Grande" pitchFamily="-84" charset="0"/>
              <a:buChar char="-"/>
              <a:defRPr sz="1200">
                <a:solidFill>
                  <a:srgbClr val="646464"/>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SzPct val="65000"/>
              <a:buFont typeface="Lucida Grande" pitchFamily="-84" charset="0"/>
              <a:buChar char="-"/>
              <a:defRPr sz="1200">
                <a:solidFill>
                  <a:srgbClr val="646464"/>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SzPct val="65000"/>
              <a:buFont typeface="Lucida Grande" pitchFamily="-84" charset="0"/>
              <a:buChar char="-"/>
              <a:defRPr sz="1200">
                <a:solidFill>
                  <a:srgbClr val="646464"/>
                </a:solidFill>
                <a:latin typeface="Arial" panose="020B0604020202020204" pitchFamily="34" charset="0"/>
                <a:ea typeface="ＭＳ Ｐゴシック" panose="020B0600070205080204" pitchFamily="34" charset="-128"/>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sz="900" b="0" i="0" u="none" strike="noStrike" kern="1200" cap="none" spc="0" normalizeH="0" baseline="0" noProof="0" dirty="0">
                <a:ln>
                  <a:noFill/>
                </a:ln>
                <a:solidFill>
                  <a:srgbClr val="9EA7B0"/>
                </a:solidFill>
                <a:effectLst/>
                <a:uLnTx/>
                <a:uFillTx/>
                <a:latin typeface="Source Sans Pro"/>
                <a:ea typeface="Source Sans Pro Light" panose="020B0403030403020204" pitchFamily="34" charset="0"/>
                <a:cs typeface="Arial" panose="020B0604020202020204" pitchFamily="34" charset="0"/>
              </a:rPr>
              <a:t>Please note, changes in tax laws or regulations may occur at any time and could substantially impact your situation. Raymond James financial advisors do not render advice on tax or legal matters. You should discuss any tax or legal matters with the appropriate professional.</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900" b="0" i="0" u="none" strike="noStrike" kern="1200" cap="none" spc="0" normalizeH="0" baseline="0" noProof="0" dirty="0">
              <a:ln>
                <a:noFill/>
              </a:ln>
              <a:solidFill>
                <a:srgbClr val="9EA7B0"/>
              </a:solidFill>
              <a:effectLst/>
              <a:uLnTx/>
              <a:uFillTx/>
              <a:latin typeface="Source Sans Pro"/>
              <a:ea typeface="Source Sans Pro Light" panose="020B0403030403020204" pitchFamily="34" charset="0"/>
              <a:cs typeface="Arial" panose="020B0604020202020204" pitchFamily="34" charset="0"/>
            </a:endParaRPr>
          </a:p>
        </p:txBody>
      </p:sp>
      <p:pic>
        <p:nvPicPr>
          <p:cNvPr id="3" name="Picture 2" descr="A close-up of a logo&#10;&#10;Description automatically generated">
            <a:extLst>
              <a:ext uri="{FF2B5EF4-FFF2-40B4-BE49-F238E27FC236}">
                <a16:creationId xmlns:a16="http://schemas.microsoft.com/office/drawing/2014/main" id="{F9AC2E87-3C45-63FF-5C80-286D4C48A0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268" y="6166211"/>
            <a:ext cx="1427421" cy="628752"/>
          </a:xfrm>
          <a:prstGeom prst="rect">
            <a:avLst/>
          </a:prstGeom>
        </p:spPr>
      </p:pic>
    </p:spTree>
    <p:extLst>
      <p:ext uri="{BB962C8B-B14F-4D97-AF65-F5344CB8AC3E}">
        <p14:creationId xmlns:p14="http://schemas.microsoft.com/office/powerpoint/2010/main" val="3747077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a:t>Sources of Medicare Revenue</a:t>
            </a:r>
          </a:p>
        </p:txBody>
      </p:sp>
      <p:sp>
        <p:nvSpPr>
          <p:cNvPr id="2" name="Footer Placeholder 1">
            <a:extLst>
              <a:ext uri="{FF2B5EF4-FFF2-40B4-BE49-F238E27FC236}">
                <a16:creationId xmlns:a16="http://schemas.microsoft.com/office/drawing/2014/main" id="{9DC089D0-D583-4906-87CF-28AC86FEB3CC}"/>
              </a:ext>
            </a:extLst>
          </p:cNvPr>
          <p:cNvSpPr>
            <a:spLocks noGrp="1"/>
          </p:cNvSpPr>
          <p:nvPr>
            <p:ph type="ftr" sz="quarter" idx="11"/>
          </p:nvPr>
        </p:nvSpPr>
        <p:spPr>
          <a:xfrm>
            <a:off x="2967990" y="6407383"/>
            <a:ext cx="6256020" cy="279862"/>
          </a:xfrm>
        </p:spPr>
        <p:txBody>
          <a:bodyPr vert="horz" lIns="0" tIns="0" rIns="0" bIns="0" rtlCol="0" anchor="b">
            <a:noAutofit/>
          </a:bodyPr>
          <a:lstStyle/>
          <a:p>
            <a:r>
              <a:rPr lang="en-US" dirty="0"/>
              <a:t>KFF analysis of Medicare spending data from 2019 Annual Report of the Boards of</a:t>
            </a:r>
          </a:p>
          <a:p>
            <a:r>
              <a:rPr lang="en-US" dirty="0"/>
              <a:t> Trustees of the Federal Hospital Insurance and Federal Supplementary Medical Insurance Trust Funds, Table II.B1</a:t>
            </a:r>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5</a:t>
            </a:fld>
            <a:endParaRPr lang="en-US"/>
          </a:p>
        </p:txBody>
      </p:sp>
      <p:graphicFrame>
        <p:nvGraphicFramePr>
          <p:cNvPr id="55" name="Chart 54"/>
          <p:cNvGraphicFramePr/>
          <p:nvPr>
            <p:extLst>
              <p:ext uri="{D42A27DB-BD31-4B8C-83A1-F6EECF244321}">
                <p14:modId xmlns:p14="http://schemas.microsoft.com/office/powerpoint/2010/main" val="1673580882"/>
              </p:ext>
            </p:extLst>
          </p:nvPr>
        </p:nvGraphicFramePr>
        <p:xfrm>
          <a:off x="685799" y="1454202"/>
          <a:ext cx="10820401" cy="4597579"/>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a:extLst>
              <a:ext uri="{FF2B5EF4-FFF2-40B4-BE49-F238E27FC236}">
                <a16:creationId xmlns:a16="http://schemas.microsoft.com/office/drawing/2014/main" id="{1AFC7ACB-8358-7A03-C63B-518AB20CF47C}"/>
              </a:ext>
            </a:extLst>
          </p:cNvPr>
          <p:cNvCxnSpPr>
            <a:stCxn id="4" idx="1"/>
          </p:cNvCxnSpPr>
          <p:nvPr/>
        </p:nvCxnSpPr>
        <p:spPr>
          <a:xfrm>
            <a:off x="685800" y="1137958"/>
            <a:ext cx="10925978" cy="18813"/>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0334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a:t>Potential Costs</a:t>
            </a:r>
          </a:p>
        </p:txBody>
      </p:sp>
      <p:sp>
        <p:nvSpPr>
          <p:cNvPr id="2" name="Footer Placeholder 1">
            <a:extLst>
              <a:ext uri="{FF2B5EF4-FFF2-40B4-BE49-F238E27FC236}">
                <a16:creationId xmlns:a16="http://schemas.microsoft.com/office/drawing/2014/main" id="{9DC089D0-D583-4906-87CF-28AC86FEB3CC}"/>
              </a:ext>
            </a:extLst>
          </p:cNvPr>
          <p:cNvSpPr>
            <a:spLocks noGrp="1"/>
          </p:cNvSpPr>
          <p:nvPr>
            <p:ph type="ftr" sz="quarter" idx="11"/>
          </p:nvPr>
        </p:nvSpPr>
        <p:spPr>
          <a:xfrm>
            <a:off x="4129378" y="6422110"/>
            <a:ext cx="3933245" cy="193467"/>
          </a:xfrm>
        </p:spPr>
        <p:txBody>
          <a:bodyPr/>
          <a:lstStyle/>
          <a:p>
            <a:r>
              <a:rPr lang="en-US" dirty="0"/>
              <a:t>Fidelity's 2024 Retiree healthcare Cost Estimate</a:t>
            </a:r>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6</a:t>
            </a:fld>
            <a:endParaRPr lang="en-US"/>
          </a:p>
        </p:txBody>
      </p:sp>
      <p:sp>
        <p:nvSpPr>
          <p:cNvPr id="36" name="Rectangle 35"/>
          <p:cNvSpPr/>
          <p:nvPr/>
        </p:nvSpPr>
        <p:spPr>
          <a:xfrm>
            <a:off x="1641034" y="1906223"/>
            <a:ext cx="1559721" cy="738664"/>
          </a:xfrm>
          <a:prstGeom prst="rect">
            <a:avLst/>
          </a:prstGeom>
        </p:spPr>
        <p:txBody>
          <a:bodyPr wrap="none" lIns="0" tIns="0" rIns="0" bIns="0" anchor="ctr">
            <a:spAutoFit/>
          </a:bodyPr>
          <a:lstStyle/>
          <a:p>
            <a:pPr algn="ctr"/>
            <a:r>
              <a:rPr lang="en-US" sz="2400" dirty="0"/>
              <a:t>65-year-old</a:t>
            </a:r>
          </a:p>
          <a:p>
            <a:pPr algn="ctr"/>
            <a:r>
              <a:rPr lang="en-US" sz="2400" dirty="0"/>
              <a:t>couple </a:t>
            </a:r>
          </a:p>
        </p:txBody>
      </p:sp>
      <p:sp>
        <p:nvSpPr>
          <p:cNvPr id="37" name="Rectangle 36"/>
          <p:cNvSpPr/>
          <p:nvPr/>
        </p:nvSpPr>
        <p:spPr>
          <a:xfrm>
            <a:off x="4441900" y="1906223"/>
            <a:ext cx="2988832" cy="1231106"/>
          </a:xfrm>
          <a:prstGeom prst="rect">
            <a:avLst/>
          </a:prstGeom>
        </p:spPr>
        <p:txBody>
          <a:bodyPr wrap="none" lIns="0" tIns="0" rIns="0" bIns="0" anchor="ctr">
            <a:spAutoFit/>
          </a:bodyPr>
          <a:lstStyle/>
          <a:p>
            <a:pPr algn="ctr"/>
            <a:r>
              <a:rPr lang="en-US" sz="2400" dirty="0"/>
              <a:t>Average out of pocket</a:t>
            </a:r>
          </a:p>
          <a:p>
            <a:pPr algn="ctr"/>
            <a:r>
              <a:rPr lang="en-US" sz="2400" dirty="0"/>
              <a:t>healthcare expenses</a:t>
            </a:r>
          </a:p>
          <a:p>
            <a:pPr algn="ctr"/>
            <a:r>
              <a:rPr lang="en-US" sz="2400" dirty="0"/>
              <a:t>during retirement</a:t>
            </a:r>
            <a:endParaRPr lang="en-US" sz="1200" b="1" baseline="40000" dirty="0">
              <a:solidFill>
                <a:schemeClr val="accent6"/>
              </a:solidFill>
            </a:endParaRPr>
          </a:p>
          <a:p>
            <a:pPr algn="ctr"/>
            <a:endParaRPr lang="en-US" sz="1200" b="1" baseline="40000" dirty="0">
              <a:solidFill>
                <a:schemeClr val="accent6"/>
              </a:solidFill>
            </a:endParaRPr>
          </a:p>
        </p:txBody>
      </p:sp>
      <p:sp>
        <p:nvSpPr>
          <p:cNvPr id="38" name="Rectangle 37"/>
          <p:cNvSpPr/>
          <p:nvPr/>
        </p:nvSpPr>
        <p:spPr>
          <a:xfrm>
            <a:off x="8477741" y="1906223"/>
            <a:ext cx="2313133" cy="861774"/>
          </a:xfrm>
          <a:prstGeom prst="rect">
            <a:avLst/>
          </a:prstGeom>
        </p:spPr>
        <p:txBody>
          <a:bodyPr wrap="none" lIns="0" tIns="0" rIns="0" bIns="0" anchor="ctr">
            <a:spAutoFit/>
          </a:bodyPr>
          <a:lstStyle/>
          <a:p>
            <a:pPr algn="ctr"/>
            <a:r>
              <a:rPr lang="en-US" sz="2400" dirty="0"/>
              <a:t>Projected annual</a:t>
            </a:r>
          </a:p>
          <a:p>
            <a:pPr algn="ctr"/>
            <a:r>
              <a:rPr lang="en-US" sz="2400" dirty="0"/>
              <a:t>inflation</a:t>
            </a:r>
            <a:endParaRPr lang="en-US" sz="1200" b="1" baseline="40000" dirty="0">
              <a:solidFill>
                <a:schemeClr val="accent6"/>
              </a:solidFill>
            </a:endParaRPr>
          </a:p>
          <a:p>
            <a:pPr algn="ctr"/>
            <a:endParaRPr lang="en-US" sz="1200" b="1" baseline="40000" dirty="0">
              <a:solidFill>
                <a:schemeClr val="accent6"/>
              </a:solidFill>
            </a:endParaRPr>
          </a:p>
        </p:txBody>
      </p:sp>
      <p:sp>
        <p:nvSpPr>
          <p:cNvPr id="39" name="Rounded Rectangle 38"/>
          <p:cNvSpPr/>
          <p:nvPr/>
        </p:nvSpPr>
        <p:spPr>
          <a:xfrm>
            <a:off x="2969402" y="4830919"/>
            <a:ext cx="6016634" cy="612934"/>
          </a:xfrm>
          <a:prstGeom prst="roundRect">
            <a:avLst/>
          </a:prstGeom>
          <a:noFill/>
        </p:spPr>
        <p:txBody>
          <a:bodyPr wrap="none" lIns="182880" tIns="91440" rIns="182880" bIns="91440" anchor="ctr">
            <a:spAutoFit/>
          </a:bodyPr>
          <a:lstStyle/>
          <a:p>
            <a:pPr algn="ctr"/>
            <a:r>
              <a:rPr lang="en-US" sz="2400" b="1" dirty="0">
                <a:solidFill>
                  <a:schemeClr val="tx2"/>
                </a:solidFill>
              </a:rPr>
              <a:t>Does not include long-term care costs</a:t>
            </a:r>
          </a:p>
        </p:txBody>
      </p:sp>
      <p:cxnSp>
        <p:nvCxnSpPr>
          <p:cNvPr id="40" name="Straight Arrow Connector 39"/>
          <p:cNvCxnSpPr/>
          <p:nvPr/>
        </p:nvCxnSpPr>
        <p:spPr>
          <a:xfrm>
            <a:off x="5977719" y="4033996"/>
            <a:ext cx="0" cy="931174"/>
          </a:xfrm>
          <a:prstGeom prst="straightConnector1">
            <a:avLst/>
          </a:prstGeom>
          <a:ln w="38100">
            <a:solidFill>
              <a:schemeClr val="bg2"/>
            </a:solidFill>
            <a:prstDash val="sysDash"/>
            <a:miter lim="800000"/>
            <a:tailEnd type="triangle" w="lg" len="med"/>
          </a:ln>
          <a:effectLst/>
        </p:spPr>
        <p:style>
          <a:lnRef idx="2">
            <a:schemeClr val="accent1"/>
          </a:lnRef>
          <a:fillRef idx="0">
            <a:schemeClr val="accent1"/>
          </a:fillRef>
          <a:effectRef idx="1">
            <a:schemeClr val="accent1"/>
          </a:effectRef>
          <a:fontRef idx="minor">
            <a:schemeClr val="tx1"/>
          </a:fontRef>
        </p:style>
      </p:cxnSp>
      <p:sp>
        <p:nvSpPr>
          <p:cNvPr id="41" name="Isosceles Triangle 40"/>
          <p:cNvSpPr/>
          <p:nvPr/>
        </p:nvSpPr>
        <p:spPr>
          <a:xfrm rot="5400000">
            <a:off x="3706580" y="3241673"/>
            <a:ext cx="288743" cy="248917"/>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Isosceles Triangle 41"/>
          <p:cNvSpPr/>
          <p:nvPr/>
        </p:nvSpPr>
        <p:spPr>
          <a:xfrm rot="5400000">
            <a:off x="7793793" y="3241673"/>
            <a:ext cx="288743" cy="248917"/>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Rectangle 42"/>
          <p:cNvSpPr/>
          <p:nvPr/>
        </p:nvSpPr>
        <p:spPr>
          <a:xfrm>
            <a:off x="4608147" y="3044156"/>
            <a:ext cx="2572820" cy="738664"/>
          </a:xfrm>
          <a:prstGeom prst="rect">
            <a:avLst/>
          </a:prstGeom>
        </p:spPr>
        <p:txBody>
          <a:bodyPr wrap="none" lIns="0" tIns="0" rIns="0" bIns="0" anchor="ctr">
            <a:spAutoFit/>
          </a:bodyPr>
          <a:lstStyle/>
          <a:p>
            <a:pPr lvl="0" algn="ctr"/>
            <a:r>
              <a:rPr lang="en-US" sz="4800" b="1" dirty="0">
                <a:solidFill>
                  <a:schemeClr val="tx2"/>
                </a:solidFill>
              </a:rPr>
              <a:t>$330,000</a:t>
            </a:r>
          </a:p>
        </p:txBody>
      </p:sp>
      <p:sp>
        <p:nvSpPr>
          <p:cNvPr id="44" name="Rectangle 43"/>
          <p:cNvSpPr/>
          <p:nvPr/>
        </p:nvSpPr>
        <p:spPr>
          <a:xfrm>
            <a:off x="8986036" y="3044156"/>
            <a:ext cx="1404231" cy="738664"/>
          </a:xfrm>
          <a:prstGeom prst="rect">
            <a:avLst/>
          </a:prstGeom>
        </p:spPr>
        <p:txBody>
          <a:bodyPr wrap="none" lIns="0" tIns="0" rIns="0" bIns="0" anchor="ctr">
            <a:spAutoFit/>
          </a:bodyPr>
          <a:lstStyle/>
          <a:p>
            <a:pPr lvl="0" algn="ctr"/>
            <a:r>
              <a:rPr lang="en-US" sz="4800" b="1" dirty="0">
                <a:solidFill>
                  <a:schemeClr val="tx2"/>
                </a:solidFill>
              </a:rPr>
              <a:t>5.1%</a:t>
            </a:r>
            <a:endParaRPr lang="en-US" sz="1200" b="1" baseline="40000" dirty="0">
              <a:solidFill>
                <a:schemeClr val="tx2"/>
              </a:solidFill>
            </a:endParaRPr>
          </a:p>
        </p:txBody>
      </p:sp>
      <p:grpSp>
        <p:nvGrpSpPr>
          <p:cNvPr id="45" name="Graphic 1">
            <a:extLst>
              <a:ext uri="{FF2B5EF4-FFF2-40B4-BE49-F238E27FC236}">
                <a16:creationId xmlns:a16="http://schemas.microsoft.com/office/drawing/2014/main" id="{EB3B31AD-F75C-4126-B0AE-BE9FA3D9B8EE}"/>
              </a:ext>
            </a:extLst>
          </p:cNvPr>
          <p:cNvGrpSpPr/>
          <p:nvPr/>
        </p:nvGrpSpPr>
        <p:grpSpPr>
          <a:xfrm>
            <a:off x="1788361" y="2827699"/>
            <a:ext cx="1160480" cy="1171578"/>
            <a:chOff x="6380607" y="3158680"/>
            <a:chExt cx="537971" cy="543115"/>
          </a:xfrm>
          <a:solidFill>
            <a:schemeClr val="accent1"/>
          </a:solidFill>
        </p:grpSpPr>
        <p:grpSp>
          <p:nvGrpSpPr>
            <p:cNvPr id="46" name="Graphic 1">
              <a:extLst>
                <a:ext uri="{FF2B5EF4-FFF2-40B4-BE49-F238E27FC236}">
                  <a16:creationId xmlns:a16="http://schemas.microsoft.com/office/drawing/2014/main" id="{EB3B31AD-F75C-4126-B0AE-BE9FA3D9B8EE}"/>
                </a:ext>
              </a:extLst>
            </p:cNvPr>
            <p:cNvGrpSpPr/>
            <p:nvPr/>
          </p:nvGrpSpPr>
          <p:grpSpPr>
            <a:xfrm>
              <a:off x="6380607" y="3158680"/>
              <a:ext cx="303419" cy="543115"/>
              <a:chOff x="6380607" y="3158680"/>
              <a:chExt cx="303419" cy="543115"/>
            </a:xfrm>
            <a:grpFill/>
          </p:grpSpPr>
          <p:sp>
            <p:nvSpPr>
              <p:cNvPr id="52" name="Freeform: Shape 1598">
                <a:extLst>
                  <a:ext uri="{FF2B5EF4-FFF2-40B4-BE49-F238E27FC236}">
                    <a16:creationId xmlns:a16="http://schemas.microsoft.com/office/drawing/2014/main" id="{E533D58E-3591-4117-B535-8EDA2DE863B4}"/>
                  </a:ext>
                </a:extLst>
              </p:cNvPr>
              <p:cNvSpPr/>
              <p:nvPr/>
            </p:nvSpPr>
            <p:spPr>
              <a:xfrm>
                <a:off x="6431089" y="3158680"/>
                <a:ext cx="104584" cy="118776"/>
              </a:xfrm>
              <a:custGeom>
                <a:avLst/>
                <a:gdLst>
                  <a:gd name="connsiteX0" fmla="*/ 52292 w 104584"/>
                  <a:gd name="connsiteY0" fmla="*/ 118777 h 118776"/>
                  <a:gd name="connsiteX1" fmla="*/ 0 w 104584"/>
                  <a:gd name="connsiteY1" fmla="*/ 52292 h 118776"/>
                  <a:gd name="connsiteX2" fmla="*/ 52292 w 104584"/>
                  <a:gd name="connsiteY2" fmla="*/ 0 h 118776"/>
                  <a:gd name="connsiteX3" fmla="*/ 104585 w 104584"/>
                  <a:gd name="connsiteY3" fmla="*/ 52292 h 118776"/>
                  <a:gd name="connsiteX4" fmla="*/ 52292 w 104584"/>
                  <a:gd name="connsiteY4" fmla="*/ 118777 h 118776"/>
                  <a:gd name="connsiteX5" fmla="*/ 52292 w 104584"/>
                  <a:gd name="connsiteY5" fmla="*/ 14288 h 118776"/>
                  <a:gd name="connsiteX6" fmla="*/ 14288 w 104584"/>
                  <a:gd name="connsiteY6" fmla="*/ 52292 h 118776"/>
                  <a:gd name="connsiteX7" fmla="*/ 52292 w 104584"/>
                  <a:gd name="connsiteY7" fmla="*/ 104489 h 118776"/>
                  <a:gd name="connsiteX8" fmla="*/ 90297 w 104584"/>
                  <a:gd name="connsiteY8" fmla="*/ 52292 h 118776"/>
                  <a:gd name="connsiteX9" fmla="*/ 52292 w 104584"/>
                  <a:gd name="connsiteY9" fmla="*/ 14288 h 11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584" h="118776">
                    <a:moveTo>
                      <a:pt x="52292" y="118777"/>
                    </a:moveTo>
                    <a:cubicBezTo>
                      <a:pt x="21908" y="118777"/>
                      <a:pt x="0" y="79058"/>
                      <a:pt x="0" y="52292"/>
                    </a:cubicBezTo>
                    <a:cubicBezTo>
                      <a:pt x="0" y="23431"/>
                      <a:pt x="23432" y="0"/>
                      <a:pt x="52292" y="0"/>
                    </a:cubicBezTo>
                    <a:cubicBezTo>
                      <a:pt x="81153" y="0"/>
                      <a:pt x="104585" y="23431"/>
                      <a:pt x="104585" y="52292"/>
                    </a:cubicBezTo>
                    <a:cubicBezTo>
                      <a:pt x="104585" y="79058"/>
                      <a:pt x="82582" y="118777"/>
                      <a:pt x="52292" y="118777"/>
                    </a:cubicBezTo>
                    <a:close/>
                    <a:moveTo>
                      <a:pt x="52292" y="14288"/>
                    </a:moveTo>
                    <a:cubicBezTo>
                      <a:pt x="31337" y="14288"/>
                      <a:pt x="14288" y="31337"/>
                      <a:pt x="14288" y="52292"/>
                    </a:cubicBezTo>
                    <a:cubicBezTo>
                      <a:pt x="14288" y="75057"/>
                      <a:pt x="32766" y="104489"/>
                      <a:pt x="52292" y="104489"/>
                    </a:cubicBezTo>
                    <a:cubicBezTo>
                      <a:pt x="71819" y="104489"/>
                      <a:pt x="90297" y="75152"/>
                      <a:pt x="90297" y="52292"/>
                    </a:cubicBezTo>
                    <a:cubicBezTo>
                      <a:pt x="90297" y="31433"/>
                      <a:pt x="73247" y="14288"/>
                      <a:pt x="52292" y="14288"/>
                    </a:cubicBezTo>
                    <a:close/>
                  </a:path>
                </a:pathLst>
              </a:custGeom>
              <a:grpFill/>
              <a:ln w="9525" cap="flat">
                <a:noFill/>
                <a:prstDash val="solid"/>
                <a:miter/>
              </a:ln>
            </p:spPr>
            <p:txBody>
              <a:bodyPr rtlCol="0" anchor="ctr"/>
              <a:lstStyle/>
              <a:p>
                <a:endParaRPr lang="en-US"/>
              </a:p>
            </p:txBody>
          </p:sp>
          <p:sp>
            <p:nvSpPr>
              <p:cNvPr id="53" name="Freeform: Shape 1599">
                <a:extLst>
                  <a:ext uri="{FF2B5EF4-FFF2-40B4-BE49-F238E27FC236}">
                    <a16:creationId xmlns:a16="http://schemas.microsoft.com/office/drawing/2014/main" id="{F74F4AA7-B0BB-42A4-AA16-02E7A9ADC4BE}"/>
                  </a:ext>
                </a:extLst>
              </p:cNvPr>
              <p:cNvSpPr/>
              <p:nvPr/>
            </p:nvSpPr>
            <p:spPr>
              <a:xfrm>
                <a:off x="6380607" y="3293364"/>
                <a:ext cx="303419" cy="408432"/>
              </a:xfrm>
              <a:custGeom>
                <a:avLst/>
                <a:gdLst>
                  <a:gd name="connsiteX0" fmla="*/ 142684 w 303419"/>
                  <a:gd name="connsiteY0" fmla="*/ 408432 h 408432"/>
                  <a:gd name="connsiteX1" fmla="*/ 102679 w 303419"/>
                  <a:gd name="connsiteY1" fmla="*/ 408051 h 408432"/>
                  <a:gd name="connsiteX2" fmla="*/ 95631 w 303419"/>
                  <a:gd name="connsiteY2" fmla="*/ 400907 h 408432"/>
                  <a:gd name="connsiteX3" fmla="*/ 95631 w 303419"/>
                  <a:gd name="connsiteY3" fmla="*/ 187928 h 408432"/>
                  <a:gd name="connsiteX4" fmla="*/ 109919 w 303419"/>
                  <a:gd name="connsiteY4" fmla="*/ 187928 h 408432"/>
                  <a:gd name="connsiteX5" fmla="*/ 109919 w 303419"/>
                  <a:gd name="connsiteY5" fmla="*/ 393859 h 408432"/>
                  <a:gd name="connsiteX6" fmla="*/ 142780 w 303419"/>
                  <a:gd name="connsiteY6" fmla="*/ 394145 h 408432"/>
                  <a:gd name="connsiteX7" fmla="*/ 152305 w 303419"/>
                  <a:gd name="connsiteY7" fmla="*/ 384524 h 408432"/>
                  <a:gd name="connsiteX8" fmla="*/ 152019 w 303419"/>
                  <a:gd name="connsiteY8" fmla="*/ 66389 h 408432"/>
                  <a:gd name="connsiteX9" fmla="*/ 162401 w 303419"/>
                  <a:gd name="connsiteY9" fmla="*/ 51149 h 408432"/>
                  <a:gd name="connsiteX10" fmla="*/ 180308 w 303419"/>
                  <a:gd name="connsiteY10" fmla="*/ 55245 h 408432"/>
                  <a:gd name="connsiteX11" fmla="*/ 267271 w 303419"/>
                  <a:gd name="connsiteY11" fmla="*/ 151447 h 408432"/>
                  <a:gd name="connsiteX12" fmla="*/ 285940 w 303419"/>
                  <a:gd name="connsiteY12" fmla="*/ 151162 h 408432"/>
                  <a:gd name="connsiteX13" fmla="*/ 285940 w 303419"/>
                  <a:gd name="connsiteY13" fmla="*/ 135350 h 408432"/>
                  <a:gd name="connsiteX14" fmla="*/ 204311 w 303419"/>
                  <a:gd name="connsiteY14" fmla="*/ 39814 h 408432"/>
                  <a:gd name="connsiteX15" fmla="*/ 148209 w 303419"/>
                  <a:gd name="connsiteY15" fmla="*/ 14383 h 408432"/>
                  <a:gd name="connsiteX16" fmla="*/ 54673 w 303419"/>
                  <a:gd name="connsiteY16" fmla="*/ 14383 h 408432"/>
                  <a:gd name="connsiteX17" fmla="*/ 14383 w 303419"/>
                  <a:gd name="connsiteY17" fmla="*/ 54673 h 408432"/>
                  <a:gd name="connsiteX18" fmla="*/ 14383 w 303419"/>
                  <a:gd name="connsiteY18" fmla="*/ 187833 h 408432"/>
                  <a:gd name="connsiteX19" fmla="*/ 20003 w 303419"/>
                  <a:gd name="connsiteY19" fmla="*/ 197548 h 408432"/>
                  <a:gd name="connsiteX20" fmla="*/ 32575 w 303419"/>
                  <a:gd name="connsiteY20" fmla="*/ 196882 h 408432"/>
                  <a:gd name="connsiteX21" fmla="*/ 40100 w 303419"/>
                  <a:gd name="connsiteY21" fmla="*/ 182785 h 408432"/>
                  <a:gd name="connsiteX22" fmla="*/ 40100 w 303419"/>
                  <a:gd name="connsiteY22" fmla="*/ 82105 h 408432"/>
                  <a:gd name="connsiteX23" fmla="*/ 54388 w 303419"/>
                  <a:gd name="connsiteY23" fmla="*/ 82105 h 408432"/>
                  <a:gd name="connsiteX24" fmla="*/ 54388 w 303419"/>
                  <a:gd name="connsiteY24" fmla="*/ 182785 h 408432"/>
                  <a:gd name="connsiteX25" fmla="*/ 39814 w 303419"/>
                  <a:gd name="connsiteY25" fmla="*/ 209169 h 408432"/>
                  <a:gd name="connsiteX26" fmla="*/ 12859 w 303419"/>
                  <a:gd name="connsiteY26" fmla="*/ 209836 h 408432"/>
                  <a:gd name="connsiteX27" fmla="*/ 0 w 303419"/>
                  <a:gd name="connsiteY27" fmla="*/ 187738 h 408432"/>
                  <a:gd name="connsiteX28" fmla="*/ 0 w 303419"/>
                  <a:gd name="connsiteY28" fmla="*/ 54578 h 408432"/>
                  <a:gd name="connsiteX29" fmla="*/ 54578 w 303419"/>
                  <a:gd name="connsiteY29" fmla="*/ 0 h 408432"/>
                  <a:gd name="connsiteX30" fmla="*/ 148114 w 303419"/>
                  <a:gd name="connsiteY30" fmla="*/ 0 h 408432"/>
                  <a:gd name="connsiteX31" fmla="*/ 215074 w 303419"/>
                  <a:gd name="connsiteY31" fmla="*/ 30385 h 408432"/>
                  <a:gd name="connsiteX32" fmla="*/ 296323 w 303419"/>
                  <a:gd name="connsiteY32" fmla="*/ 125635 h 408432"/>
                  <a:gd name="connsiteX33" fmla="*/ 295942 w 303419"/>
                  <a:gd name="connsiteY33" fmla="*/ 161163 h 408432"/>
                  <a:gd name="connsiteX34" fmla="*/ 256889 w 303419"/>
                  <a:gd name="connsiteY34" fmla="*/ 161163 h 408432"/>
                  <a:gd name="connsiteX35" fmla="*/ 169736 w 303419"/>
                  <a:gd name="connsiteY35" fmla="*/ 64675 h 408432"/>
                  <a:gd name="connsiteX36" fmla="*/ 167545 w 303419"/>
                  <a:gd name="connsiteY36" fmla="*/ 64198 h 408432"/>
                  <a:gd name="connsiteX37" fmla="*/ 166306 w 303419"/>
                  <a:gd name="connsiteY37" fmla="*/ 66104 h 408432"/>
                  <a:gd name="connsiteX38" fmla="*/ 166592 w 303419"/>
                  <a:gd name="connsiteY38" fmla="*/ 384334 h 408432"/>
                  <a:gd name="connsiteX39" fmla="*/ 142684 w 303419"/>
                  <a:gd name="connsiteY39" fmla="*/ 408432 h 40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03419" h="408432">
                    <a:moveTo>
                      <a:pt x="142684" y="408432"/>
                    </a:moveTo>
                    <a:lnTo>
                      <a:pt x="102679" y="408051"/>
                    </a:lnTo>
                    <a:cubicBezTo>
                      <a:pt x="98774" y="408051"/>
                      <a:pt x="95631" y="404813"/>
                      <a:pt x="95631" y="400907"/>
                    </a:cubicBezTo>
                    <a:lnTo>
                      <a:pt x="95631" y="187928"/>
                    </a:lnTo>
                    <a:lnTo>
                      <a:pt x="109919" y="187928"/>
                    </a:lnTo>
                    <a:lnTo>
                      <a:pt x="109919" y="393859"/>
                    </a:lnTo>
                    <a:lnTo>
                      <a:pt x="142780" y="394145"/>
                    </a:lnTo>
                    <a:cubicBezTo>
                      <a:pt x="148019" y="394145"/>
                      <a:pt x="152305" y="389858"/>
                      <a:pt x="152305" y="384524"/>
                    </a:cubicBezTo>
                    <a:lnTo>
                      <a:pt x="152019" y="66389"/>
                    </a:lnTo>
                    <a:cubicBezTo>
                      <a:pt x="152019" y="59626"/>
                      <a:pt x="156020" y="53626"/>
                      <a:pt x="162401" y="51149"/>
                    </a:cubicBezTo>
                    <a:cubicBezTo>
                      <a:pt x="168688" y="48673"/>
                      <a:pt x="175736" y="50292"/>
                      <a:pt x="180308" y="55245"/>
                    </a:cubicBezTo>
                    <a:lnTo>
                      <a:pt x="267271" y="151447"/>
                    </a:lnTo>
                    <a:cubicBezTo>
                      <a:pt x="270891" y="155067"/>
                      <a:pt x="281845" y="155257"/>
                      <a:pt x="285940" y="151162"/>
                    </a:cubicBezTo>
                    <a:cubicBezTo>
                      <a:pt x="290322" y="146780"/>
                      <a:pt x="290322" y="139732"/>
                      <a:pt x="285940" y="135350"/>
                    </a:cubicBezTo>
                    <a:lnTo>
                      <a:pt x="204311" y="39814"/>
                    </a:lnTo>
                    <a:cubicBezTo>
                      <a:pt x="190214" y="23622"/>
                      <a:pt x="169736" y="14383"/>
                      <a:pt x="148209" y="14383"/>
                    </a:cubicBezTo>
                    <a:lnTo>
                      <a:pt x="54673" y="14383"/>
                    </a:lnTo>
                    <a:cubicBezTo>
                      <a:pt x="32480" y="14383"/>
                      <a:pt x="14383" y="32480"/>
                      <a:pt x="14383" y="54673"/>
                    </a:cubicBezTo>
                    <a:lnTo>
                      <a:pt x="14383" y="187833"/>
                    </a:lnTo>
                    <a:cubicBezTo>
                      <a:pt x="14383" y="191833"/>
                      <a:pt x="16573" y="195548"/>
                      <a:pt x="20003" y="197548"/>
                    </a:cubicBezTo>
                    <a:cubicBezTo>
                      <a:pt x="22193" y="198787"/>
                      <a:pt x="26765" y="200406"/>
                      <a:pt x="32575" y="196882"/>
                    </a:cubicBezTo>
                    <a:cubicBezTo>
                      <a:pt x="37243" y="194120"/>
                      <a:pt x="40100" y="188785"/>
                      <a:pt x="40100" y="182785"/>
                    </a:cubicBezTo>
                    <a:lnTo>
                      <a:pt x="40100" y="82105"/>
                    </a:lnTo>
                    <a:lnTo>
                      <a:pt x="54388" y="82105"/>
                    </a:lnTo>
                    <a:lnTo>
                      <a:pt x="54388" y="182785"/>
                    </a:lnTo>
                    <a:cubicBezTo>
                      <a:pt x="54388" y="193738"/>
                      <a:pt x="48768" y="203835"/>
                      <a:pt x="39814" y="209169"/>
                    </a:cubicBezTo>
                    <a:cubicBezTo>
                      <a:pt x="31147" y="214313"/>
                      <a:pt x="21050" y="214503"/>
                      <a:pt x="12859" y="209836"/>
                    </a:cubicBezTo>
                    <a:cubicBezTo>
                      <a:pt x="4953" y="205264"/>
                      <a:pt x="0" y="196882"/>
                      <a:pt x="0" y="187738"/>
                    </a:cubicBezTo>
                    <a:lnTo>
                      <a:pt x="0" y="54578"/>
                    </a:lnTo>
                    <a:cubicBezTo>
                      <a:pt x="0" y="24479"/>
                      <a:pt x="24479" y="0"/>
                      <a:pt x="54578" y="0"/>
                    </a:cubicBezTo>
                    <a:lnTo>
                      <a:pt x="148114" y="0"/>
                    </a:lnTo>
                    <a:cubicBezTo>
                      <a:pt x="173736" y="0"/>
                      <a:pt x="198215" y="11049"/>
                      <a:pt x="215074" y="30385"/>
                    </a:cubicBezTo>
                    <a:lnTo>
                      <a:pt x="296323" y="125635"/>
                    </a:lnTo>
                    <a:cubicBezTo>
                      <a:pt x="305848" y="135160"/>
                      <a:pt x="305848" y="151257"/>
                      <a:pt x="295942" y="161163"/>
                    </a:cubicBezTo>
                    <a:cubicBezTo>
                      <a:pt x="286417" y="170688"/>
                      <a:pt x="266319" y="170593"/>
                      <a:pt x="256889" y="161163"/>
                    </a:cubicBezTo>
                    <a:lnTo>
                      <a:pt x="169736" y="64675"/>
                    </a:lnTo>
                    <a:cubicBezTo>
                      <a:pt x="168973" y="63913"/>
                      <a:pt x="168116" y="64008"/>
                      <a:pt x="167545" y="64198"/>
                    </a:cubicBezTo>
                    <a:cubicBezTo>
                      <a:pt x="166973" y="64389"/>
                      <a:pt x="166306" y="64960"/>
                      <a:pt x="166306" y="66104"/>
                    </a:cubicBezTo>
                    <a:lnTo>
                      <a:pt x="166592" y="384334"/>
                    </a:lnTo>
                    <a:cubicBezTo>
                      <a:pt x="166688" y="397669"/>
                      <a:pt x="155924" y="408432"/>
                      <a:pt x="142684" y="408432"/>
                    </a:cubicBezTo>
                    <a:close/>
                  </a:path>
                </a:pathLst>
              </a:custGeom>
              <a:grpFill/>
              <a:ln w="9525" cap="flat">
                <a:noFill/>
                <a:prstDash val="solid"/>
                <a:miter/>
              </a:ln>
            </p:spPr>
            <p:txBody>
              <a:bodyPr rtlCol="0" anchor="ctr"/>
              <a:lstStyle/>
              <a:p>
                <a:endParaRPr lang="en-US"/>
              </a:p>
            </p:txBody>
          </p:sp>
          <p:sp>
            <p:nvSpPr>
              <p:cNvPr id="54" name="Freeform: Shape 1600">
                <a:extLst>
                  <a:ext uri="{FF2B5EF4-FFF2-40B4-BE49-F238E27FC236}">
                    <a16:creationId xmlns:a16="http://schemas.microsoft.com/office/drawing/2014/main" id="{07309162-2DA3-4468-BFA9-2C5398F70EE8}"/>
                  </a:ext>
                </a:extLst>
              </p:cNvPr>
              <p:cNvSpPr/>
              <p:nvPr/>
            </p:nvSpPr>
            <p:spPr>
              <a:xfrm>
                <a:off x="6420707" y="3481197"/>
                <a:ext cx="69818" cy="220122"/>
              </a:xfrm>
              <a:custGeom>
                <a:avLst/>
                <a:gdLst>
                  <a:gd name="connsiteX0" fmla="*/ 69818 w 69818"/>
                  <a:gd name="connsiteY0" fmla="*/ 220123 h 220122"/>
                  <a:gd name="connsiteX1" fmla="*/ 23908 w 69818"/>
                  <a:gd name="connsiteY1" fmla="*/ 220123 h 220122"/>
                  <a:gd name="connsiteX2" fmla="*/ 0 w 69818"/>
                  <a:gd name="connsiteY2" fmla="*/ 196215 h 220122"/>
                  <a:gd name="connsiteX3" fmla="*/ 0 w 69818"/>
                  <a:gd name="connsiteY3" fmla="*/ 0 h 220122"/>
                  <a:gd name="connsiteX4" fmla="*/ 14288 w 69818"/>
                  <a:gd name="connsiteY4" fmla="*/ 0 h 220122"/>
                  <a:gd name="connsiteX5" fmla="*/ 14288 w 69818"/>
                  <a:gd name="connsiteY5" fmla="*/ 196215 h 220122"/>
                  <a:gd name="connsiteX6" fmla="*/ 23908 w 69818"/>
                  <a:gd name="connsiteY6" fmla="*/ 205835 h 220122"/>
                  <a:gd name="connsiteX7" fmla="*/ 55531 w 69818"/>
                  <a:gd name="connsiteY7" fmla="*/ 205835 h 220122"/>
                  <a:gd name="connsiteX8" fmla="*/ 55531 w 69818"/>
                  <a:gd name="connsiteY8" fmla="*/ 0 h 220122"/>
                  <a:gd name="connsiteX9" fmla="*/ 69818 w 69818"/>
                  <a:gd name="connsiteY9" fmla="*/ 0 h 220122"/>
                  <a:gd name="connsiteX10" fmla="*/ 69818 w 69818"/>
                  <a:gd name="connsiteY10" fmla="*/ 220123 h 22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18" h="220122">
                    <a:moveTo>
                      <a:pt x="69818" y="220123"/>
                    </a:moveTo>
                    <a:lnTo>
                      <a:pt x="23908" y="220123"/>
                    </a:lnTo>
                    <a:cubicBezTo>
                      <a:pt x="10668" y="220123"/>
                      <a:pt x="0" y="209359"/>
                      <a:pt x="0" y="196215"/>
                    </a:cubicBezTo>
                    <a:lnTo>
                      <a:pt x="0" y="0"/>
                    </a:lnTo>
                    <a:lnTo>
                      <a:pt x="14288" y="0"/>
                    </a:lnTo>
                    <a:lnTo>
                      <a:pt x="14288" y="196215"/>
                    </a:lnTo>
                    <a:cubicBezTo>
                      <a:pt x="14288" y="201549"/>
                      <a:pt x="18669" y="205835"/>
                      <a:pt x="23908" y="205835"/>
                    </a:cubicBezTo>
                    <a:lnTo>
                      <a:pt x="55531" y="205835"/>
                    </a:lnTo>
                    <a:lnTo>
                      <a:pt x="55531" y="0"/>
                    </a:lnTo>
                    <a:lnTo>
                      <a:pt x="69818" y="0"/>
                    </a:lnTo>
                    <a:lnTo>
                      <a:pt x="69818" y="220123"/>
                    </a:lnTo>
                    <a:close/>
                  </a:path>
                </a:pathLst>
              </a:custGeom>
              <a:grpFill/>
              <a:ln w="9525" cap="flat">
                <a:noFill/>
                <a:prstDash val="solid"/>
                <a:miter/>
              </a:ln>
            </p:spPr>
            <p:txBody>
              <a:bodyPr rtlCol="0" anchor="ctr"/>
              <a:lstStyle/>
              <a:p>
                <a:endParaRPr lang="en-US"/>
              </a:p>
            </p:txBody>
          </p:sp>
        </p:grpSp>
        <p:grpSp>
          <p:nvGrpSpPr>
            <p:cNvPr id="47" name="Graphic 1">
              <a:extLst>
                <a:ext uri="{FF2B5EF4-FFF2-40B4-BE49-F238E27FC236}">
                  <a16:creationId xmlns:a16="http://schemas.microsoft.com/office/drawing/2014/main" id="{EB3B31AD-F75C-4126-B0AE-BE9FA3D9B8EE}"/>
                </a:ext>
              </a:extLst>
            </p:cNvPr>
            <p:cNvGrpSpPr/>
            <p:nvPr/>
          </p:nvGrpSpPr>
          <p:grpSpPr>
            <a:xfrm>
              <a:off x="6644925" y="3158680"/>
              <a:ext cx="273653" cy="543115"/>
              <a:chOff x="6644925" y="3158680"/>
              <a:chExt cx="273653" cy="543115"/>
            </a:xfrm>
            <a:grpFill/>
          </p:grpSpPr>
          <p:sp>
            <p:nvSpPr>
              <p:cNvPr id="48" name="Freeform: Shape 1602">
                <a:extLst>
                  <a:ext uri="{FF2B5EF4-FFF2-40B4-BE49-F238E27FC236}">
                    <a16:creationId xmlns:a16="http://schemas.microsoft.com/office/drawing/2014/main" id="{E91C42F0-1C2D-4452-8DBD-C9558F27C344}"/>
                  </a:ext>
                </a:extLst>
              </p:cNvPr>
              <p:cNvSpPr/>
              <p:nvPr/>
            </p:nvSpPr>
            <p:spPr>
              <a:xfrm>
                <a:off x="6763702" y="3158680"/>
                <a:ext cx="104584" cy="118776"/>
              </a:xfrm>
              <a:custGeom>
                <a:avLst/>
                <a:gdLst>
                  <a:gd name="connsiteX0" fmla="*/ 52292 w 104584"/>
                  <a:gd name="connsiteY0" fmla="*/ 118777 h 118776"/>
                  <a:gd name="connsiteX1" fmla="*/ 0 w 104584"/>
                  <a:gd name="connsiteY1" fmla="*/ 52292 h 118776"/>
                  <a:gd name="connsiteX2" fmla="*/ 52292 w 104584"/>
                  <a:gd name="connsiteY2" fmla="*/ 0 h 118776"/>
                  <a:gd name="connsiteX3" fmla="*/ 104584 w 104584"/>
                  <a:gd name="connsiteY3" fmla="*/ 52292 h 118776"/>
                  <a:gd name="connsiteX4" fmla="*/ 52292 w 104584"/>
                  <a:gd name="connsiteY4" fmla="*/ 118777 h 118776"/>
                  <a:gd name="connsiteX5" fmla="*/ 52292 w 104584"/>
                  <a:gd name="connsiteY5" fmla="*/ 14288 h 118776"/>
                  <a:gd name="connsiteX6" fmla="*/ 14288 w 104584"/>
                  <a:gd name="connsiteY6" fmla="*/ 52292 h 118776"/>
                  <a:gd name="connsiteX7" fmla="*/ 52292 w 104584"/>
                  <a:gd name="connsiteY7" fmla="*/ 104489 h 118776"/>
                  <a:gd name="connsiteX8" fmla="*/ 90297 w 104584"/>
                  <a:gd name="connsiteY8" fmla="*/ 52292 h 118776"/>
                  <a:gd name="connsiteX9" fmla="*/ 52292 w 104584"/>
                  <a:gd name="connsiteY9" fmla="*/ 14288 h 11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584" h="118776">
                    <a:moveTo>
                      <a:pt x="52292" y="118777"/>
                    </a:moveTo>
                    <a:cubicBezTo>
                      <a:pt x="21907" y="118777"/>
                      <a:pt x="0" y="79058"/>
                      <a:pt x="0" y="52292"/>
                    </a:cubicBezTo>
                    <a:cubicBezTo>
                      <a:pt x="0" y="23431"/>
                      <a:pt x="23431" y="0"/>
                      <a:pt x="52292" y="0"/>
                    </a:cubicBezTo>
                    <a:cubicBezTo>
                      <a:pt x="81153" y="0"/>
                      <a:pt x="104584" y="23431"/>
                      <a:pt x="104584" y="52292"/>
                    </a:cubicBezTo>
                    <a:cubicBezTo>
                      <a:pt x="104584" y="79058"/>
                      <a:pt x="82582" y="118777"/>
                      <a:pt x="52292" y="118777"/>
                    </a:cubicBezTo>
                    <a:close/>
                    <a:moveTo>
                      <a:pt x="52292" y="14288"/>
                    </a:moveTo>
                    <a:cubicBezTo>
                      <a:pt x="31337" y="14288"/>
                      <a:pt x="14288" y="31337"/>
                      <a:pt x="14288" y="52292"/>
                    </a:cubicBezTo>
                    <a:cubicBezTo>
                      <a:pt x="14288" y="75057"/>
                      <a:pt x="32766" y="104489"/>
                      <a:pt x="52292" y="104489"/>
                    </a:cubicBezTo>
                    <a:cubicBezTo>
                      <a:pt x="71819" y="104489"/>
                      <a:pt x="90297" y="75152"/>
                      <a:pt x="90297" y="52292"/>
                    </a:cubicBezTo>
                    <a:cubicBezTo>
                      <a:pt x="90297" y="31433"/>
                      <a:pt x="73247" y="14288"/>
                      <a:pt x="52292" y="14288"/>
                    </a:cubicBezTo>
                    <a:close/>
                  </a:path>
                </a:pathLst>
              </a:custGeom>
              <a:grpFill/>
              <a:ln w="9525" cap="flat">
                <a:noFill/>
                <a:prstDash val="solid"/>
                <a:miter/>
              </a:ln>
            </p:spPr>
            <p:txBody>
              <a:bodyPr rtlCol="0" anchor="ctr"/>
              <a:lstStyle/>
              <a:p>
                <a:endParaRPr lang="en-US"/>
              </a:p>
            </p:txBody>
          </p:sp>
          <p:sp>
            <p:nvSpPr>
              <p:cNvPr id="49" name="Freeform: Shape 1603">
                <a:extLst>
                  <a:ext uri="{FF2B5EF4-FFF2-40B4-BE49-F238E27FC236}">
                    <a16:creationId xmlns:a16="http://schemas.microsoft.com/office/drawing/2014/main" id="{E5D139E6-3D76-460B-96CF-469D498B9C3B}"/>
                  </a:ext>
                </a:extLst>
              </p:cNvPr>
              <p:cNvSpPr/>
              <p:nvPr/>
            </p:nvSpPr>
            <p:spPr>
              <a:xfrm>
                <a:off x="6644925" y="3293554"/>
                <a:ext cx="273653" cy="213074"/>
              </a:xfrm>
              <a:custGeom>
                <a:avLst/>
                <a:gdLst>
                  <a:gd name="connsiteX0" fmla="*/ 248317 w 273653"/>
                  <a:gd name="connsiteY0" fmla="*/ 213074 h 213074"/>
                  <a:gd name="connsiteX1" fmla="*/ 233934 w 273653"/>
                  <a:gd name="connsiteY1" fmla="*/ 209074 h 213074"/>
                  <a:gd name="connsiteX2" fmla="*/ 219361 w 273653"/>
                  <a:gd name="connsiteY2" fmla="*/ 182689 h 213074"/>
                  <a:gd name="connsiteX3" fmla="*/ 219361 w 273653"/>
                  <a:gd name="connsiteY3" fmla="*/ 82105 h 213074"/>
                  <a:gd name="connsiteX4" fmla="*/ 233648 w 273653"/>
                  <a:gd name="connsiteY4" fmla="*/ 82105 h 213074"/>
                  <a:gd name="connsiteX5" fmla="*/ 233648 w 273653"/>
                  <a:gd name="connsiteY5" fmla="*/ 182785 h 213074"/>
                  <a:gd name="connsiteX6" fmla="*/ 241173 w 273653"/>
                  <a:gd name="connsiteY6" fmla="*/ 196882 h 213074"/>
                  <a:gd name="connsiteX7" fmla="*/ 253746 w 273653"/>
                  <a:gd name="connsiteY7" fmla="*/ 197453 h 213074"/>
                  <a:gd name="connsiteX8" fmla="*/ 259366 w 273653"/>
                  <a:gd name="connsiteY8" fmla="*/ 187738 h 213074"/>
                  <a:gd name="connsiteX9" fmla="*/ 259366 w 273653"/>
                  <a:gd name="connsiteY9" fmla="*/ 54578 h 213074"/>
                  <a:gd name="connsiteX10" fmla="*/ 218980 w 273653"/>
                  <a:gd name="connsiteY10" fmla="*/ 14288 h 213074"/>
                  <a:gd name="connsiteX11" fmla="*/ 125539 w 273653"/>
                  <a:gd name="connsiteY11" fmla="*/ 14288 h 213074"/>
                  <a:gd name="connsiteX12" fmla="*/ 69247 w 273653"/>
                  <a:gd name="connsiteY12" fmla="*/ 39719 h 213074"/>
                  <a:gd name="connsiteX13" fmla="*/ 10858 w 273653"/>
                  <a:gd name="connsiteY13" fmla="*/ 108109 h 213074"/>
                  <a:gd name="connsiteX14" fmla="*/ 0 w 273653"/>
                  <a:gd name="connsiteY14" fmla="*/ 98870 h 213074"/>
                  <a:gd name="connsiteX15" fmla="*/ 58483 w 273653"/>
                  <a:gd name="connsiteY15" fmla="*/ 30385 h 213074"/>
                  <a:gd name="connsiteX16" fmla="*/ 125539 w 273653"/>
                  <a:gd name="connsiteY16" fmla="*/ 0 h 213074"/>
                  <a:gd name="connsiteX17" fmla="*/ 218980 w 273653"/>
                  <a:gd name="connsiteY17" fmla="*/ 0 h 213074"/>
                  <a:gd name="connsiteX18" fmla="*/ 273653 w 273653"/>
                  <a:gd name="connsiteY18" fmla="*/ 54578 h 213074"/>
                  <a:gd name="connsiteX19" fmla="*/ 273653 w 273653"/>
                  <a:gd name="connsiteY19" fmla="*/ 187738 h 213074"/>
                  <a:gd name="connsiteX20" fmla="*/ 260795 w 273653"/>
                  <a:gd name="connsiteY20" fmla="*/ 209836 h 213074"/>
                  <a:gd name="connsiteX21" fmla="*/ 248317 w 273653"/>
                  <a:gd name="connsiteY21" fmla="*/ 213074 h 213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3653" h="213074">
                    <a:moveTo>
                      <a:pt x="248317" y="213074"/>
                    </a:moveTo>
                    <a:cubicBezTo>
                      <a:pt x="243459" y="213074"/>
                      <a:pt x="238506" y="211741"/>
                      <a:pt x="233934" y="209074"/>
                    </a:cubicBezTo>
                    <a:cubicBezTo>
                      <a:pt x="224885" y="203740"/>
                      <a:pt x="219361" y="193643"/>
                      <a:pt x="219361" y="182689"/>
                    </a:cubicBezTo>
                    <a:lnTo>
                      <a:pt x="219361" y="82105"/>
                    </a:lnTo>
                    <a:lnTo>
                      <a:pt x="233648" y="82105"/>
                    </a:lnTo>
                    <a:lnTo>
                      <a:pt x="233648" y="182785"/>
                    </a:lnTo>
                    <a:cubicBezTo>
                      <a:pt x="233648" y="188690"/>
                      <a:pt x="236506" y="194024"/>
                      <a:pt x="241173" y="196882"/>
                    </a:cubicBezTo>
                    <a:cubicBezTo>
                      <a:pt x="247079" y="200311"/>
                      <a:pt x="251555" y="198692"/>
                      <a:pt x="253746" y="197453"/>
                    </a:cubicBezTo>
                    <a:cubicBezTo>
                      <a:pt x="257270" y="195453"/>
                      <a:pt x="259366" y="191738"/>
                      <a:pt x="259366" y="187738"/>
                    </a:cubicBezTo>
                    <a:lnTo>
                      <a:pt x="259366" y="54578"/>
                    </a:lnTo>
                    <a:cubicBezTo>
                      <a:pt x="259366" y="32385"/>
                      <a:pt x="241268" y="14288"/>
                      <a:pt x="218980" y="14288"/>
                    </a:cubicBezTo>
                    <a:lnTo>
                      <a:pt x="125539" y="14288"/>
                    </a:lnTo>
                    <a:cubicBezTo>
                      <a:pt x="104013" y="14288"/>
                      <a:pt x="83439" y="23527"/>
                      <a:pt x="69247" y="39719"/>
                    </a:cubicBezTo>
                    <a:lnTo>
                      <a:pt x="10858" y="108109"/>
                    </a:lnTo>
                    <a:lnTo>
                      <a:pt x="0" y="98870"/>
                    </a:lnTo>
                    <a:lnTo>
                      <a:pt x="58483" y="30385"/>
                    </a:lnTo>
                    <a:cubicBezTo>
                      <a:pt x="75438" y="11049"/>
                      <a:pt x="99822" y="0"/>
                      <a:pt x="125539" y="0"/>
                    </a:cubicBezTo>
                    <a:lnTo>
                      <a:pt x="218980" y="0"/>
                    </a:lnTo>
                    <a:cubicBezTo>
                      <a:pt x="249174" y="0"/>
                      <a:pt x="273653" y="24479"/>
                      <a:pt x="273653" y="54578"/>
                    </a:cubicBezTo>
                    <a:lnTo>
                      <a:pt x="273653" y="187738"/>
                    </a:lnTo>
                    <a:cubicBezTo>
                      <a:pt x="273653" y="196787"/>
                      <a:pt x="268700" y="205264"/>
                      <a:pt x="260795" y="209836"/>
                    </a:cubicBezTo>
                    <a:cubicBezTo>
                      <a:pt x="257080" y="212027"/>
                      <a:pt x="252698" y="213074"/>
                      <a:pt x="248317" y="213074"/>
                    </a:cubicBezTo>
                    <a:close/>
                  </a:path>
                </a:pathLst>
              </a:custGeom>
              <a:grpFill/>
              <a:ln w="9525" cap="flat">
                <a:noFill/>
                <a:prstDash val="solid"/>
                <a:miter/>
              </a:ln>
            </p:spPr>
            <p:txBody>
              <a:bodyPr rtlCol="0" anchor="ctr"/>
              <a:lstStyle/>
              <a:p>
                <a:endParaRPr lang="en-US"/>
              </a:p>
            </p:txBody>
          </p:sp>
          <p:sp>
            <p:nvSpPr>
              <p:cNvPr id="50" name="Freeform: Shape 1604">
                <a:extLst>
                  <a:ext uri="{FF2B5EF4-FFF2-40B4-BE49-F238E27FC236}">
                    <a16:creationId xmlns:a16="http://schemas.microsoft.com/office/drawing/2014/main" id="{ECF2CC47-9F4F-4966-AA43-0DF78B77A30E}"/>
                  </a:ext>
                </a:extLst>
              </p:cNvPr>
              <p:cNvSpPr/>
              <p:nvPr/>
            </p:nvSpPr>
            <p:spPr>
              <a:xfrm>
                <a:off x="6670548" y="3343401"/>
                <a:ext cx="152495" cy="358394"/>
              </a:xfrm>
              <a:custGeom>
                <a:avLst/>
                <a:gdLst>
                  <a:gd name="connsiteX0" fmla="*/ 105537 w 152495"/>
                  <a:gd name="connsiteY0" fmla="*/ 358394 h 358394"/>
                  <a:gd name="connsiteX1" fmla="*/ 81439 w 152495"/>
                  <a:gd name="connsiteY1" fmla="*/ 334486 h 358394"/>
                  <a:gd name="connsiteX2" fmla="*/ 81724 w 152495"/>
                  <a:gd name="connsiteY2" fmla="*/ 16256 h 358394"/>
                  <a:gd name="connsiteX3" fmla="*/ 80486 w 152495"/>
                  <a:gd name="connsiteY3" fmla="*/ 14446 h 358394"/>
                  <a:gd name="connsiteX4" fmla="*/ 78296 w 152495"/>
                  <a:gd name="connsiteY4" fmla="*/ 14922 h 358394"/>
                  <a:gd name="connsiteX5" fmla="*/ 10573 w 152495"/>
                  <a:gd name="connsiteY5" fmla="*/ 89408 h 358394"/>
                  <a:gd name="connsiteX6" fmla="*/ 0 w 152495"/>
                  <a:gd name="connsiteY6" fmla="*/ 79788 h 358394"/>
                  <a:gd name="connsiteX7" fmla="*/ 67818 w 152495"/>
                  <a:gd name="connsiteY7" fmla="*/ 5302 h 358394"/>
                  <a:gd name="connsiteX8" fmla="*/ 85820 w 152495"/>
                  <a:gd name="connsiteY8" fmla="*/ 1207 h 358394"/>
                  <a:gd name="connsiteX9" fmla="*/ 96012 w 152495"/>
                  <a:gd name="connsiteY9" fmla="*/ 16351 h 358394"/>
                  <a:gd name="connsiteX10" fmla="*/ 95726 w 152495"/>
                  <a:gd name="connsiteY10" fmla="*/ 334486 h 358394"/>
                  <a:gd name="connsiteX11" fmla="*/ 105442 w 152495"/>
                  <a:gd name="connsiteY11" fmla="*/ 344107 h 358394"/>
                  <a:gd name="connsiteX12" fmla="*/ 138208 w 152495"/>
                  <a:gd name="connsiteY12" fmla="*/ 343821 h 358394"/>
                  <a:gd name="connsiteX13" fmla="*/ 138208 w 152495"/>
                  <a:gd name="connsiteY13" fmla="*/ 137890 h 358394"/>
                  <a:gd name="connsiteX14" fmla="*/ 152495 w 152495"/>
                  <a:gd name="connsiteY14" fmla="*/ 137890 h 358394"/>
                  <a:gd name="connsiteX15" fmla="*/ 152495 w 152495"/>
                  <a:gd name="connsiteY15" fmla="*/ 350869 h 358394"/>
                  <a:gd name="connsiteX16" fmla="*/ 145447 w 152495"/>
                  <a:gd name="connsiteY16" fmla="*/ 358013 h 358394"/>
                  <a:gd name="connsiteX17" fmla="*/ 105537 w 152495"/>
                  <a:gd name="connsiteY17" fmla="*/ 358394 h 35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95" h="358394">
                    <a:moveTo>
                      <a:pt x="105537" y="358394"/>
                    </a:moveTo>
                    <a:cubicBezTo>
                      <a:pt x="92202" y="358394"/>
                      <a:pt x="81439" y="347631"/>
                      <a:pt x="81439" y="334486"/>
                    </a:cubicBezTo>
                    <a:lnTo>
                      <a:pt x="81724" y="16256"/>
                    </a:lnTo>
                    <a:cubicBezTo>
                      <a:pt x="81724" y="15399"/>
                      <a:pt x="81343" y="14732"/>
                      <a:pt x="80486" y="14446"/>
                    </a:cubicBezTo>
                    <a:cubicBezTo>
                      <a:pt x="79915" y="14256"/>
                      <a:pt x="79057" y="14065"/>
                      <a:pt x="78296" y="14922"/>
                    </a:cubicBezTo>
                    <a:lnTo>
                      <a:pt x="10573" y="89408"/>
                    </a:lnTo>
                    <a:lnTo>
                      <a:pt x="0" y="79788"/>
                    </a:lnTo>
                    <a:lnTo>
                      <a:pt x="67818" y="5302"/>
                    </a:lnTo>
                    <a:cubicBezTo>
                      <a:pt x="72485" y="254"/>
                      <a:pt x="79438" y="-1365"/>
                      <a:pt x="85820" y="1207"/>
                    </a:cubicBezTo>
                    <a:cubicBezTo>
                      <a:pt x="92107" y="3683"/>
                      <a:pt x="96107" y="9684"/>
                      <a:pt x="96012" y="16351"/>
                    </a:cubicBezTo>
                    <a:lnTo>
                      <a:pt x="95726" y="334486"/>
                    </a:lnTo>
                    <a:cubicBezTo>
                      <a:pt x="95726" y="339820"/>
                      <a:pt x="100108" y="344107"/>
                      <a:pt x="105442" y="344107"/>
                    </a:cubicBezTo>
                    <a:lnTo>
                      <a:pt x="138208" y="343821"/>
                    </a:lnTo>
                    <a:lnTo>
                      <a:pt x="138208" y="137890"/>
                    </a:lnTo>
                    <a:lnTo>
                      <a:pt x="152495" y="137890"/>
                    </a:lnTo>
                    <a:lnTo>
                      <a:pt x="152495" y="350869"/>
                    </a:lnTo>
                    <a:cubicBezTo>
                      <a:pt x="152495" y="354775"/>
                      <a:pt x="149352" y="358013"/>
                      <a:pt x="145447" y="358013"/>
                    </a:cubicBezTo>
                    <a:lnTo>
                      <a:pt x="105537" y="358394"/>
                    </a:lnTo>
                    <a:close/>
                  </a:path>
                </a:pathLst>
              </a:custGeom>
              <a:grpFill/>
              <a:ln w="9525" cap="flat">
                <a:noFill/>
                <a:prstDash val="solid"/>
                <a:miter/>
              </a:ln>
            </p:spPr>
            <p:txBody>
              <a:bodyPr rtlCol="0" anchor="ctr"/>
              <a:lstStyle/>
              <a:p>
                <a:endParaRPr lang="en-US"/>
              </a:p>
            </p:txBody>
          </p:sp>
          <p:sp>
            <p:nvSpPr>
              <p:cNvPr id="51" name="Freeform: Shape 1605">
                <a:extLst>
                  <a:ext uri="{FF2B5EF4-FFF2-40B4-BE49-F238E27FC236}">
                    <a16:creationId xmlns:a16="http://schemas.microsoft.com/office/drawing/2014/main" id="{32F23EED-3676-4C01-BD32-C4B1328F4541}"/>
                  </a:ext>
                </a:extLst>
              </p:cNvPr>
              <p:cNvSpPr/>
              <p:nvPr/>
            </p:nvSpPr>
            <p:spPr>
              <a:xfrm>
                <a:off x="6808755" y="3481197"/>
                <a:ext cx="69819" cy="220122"/>
              </a:xfrm>
              <a:custGeom>
                <a:avLst/>
                <a:gdLst>
                  <a:gd name="connsiteX0" fmla="*/ 45911 w 69819"/>
                  <a:gd name="connsiteY0" fmla="*/ 220123 h 220122"/>
                  <a:gd name="connsiteX1" fmla="*/ 0 w 69819"/>
                  <a:gd name="connsiteY1" fmla="*/ 220123 h 220122"/>
                  <a:gd name="connsiteX2" fmla="*/ 0 w 69819"/>
                  <a:gd name="connsiteY2" fmla="*/ 0 h 220122"/>
                  <a:gd name="connsiteX3" fmla="*/ 14288 w 69819"/>
                  <a:gd name="connsiteY3" fmla="*/ 0 h 220122"/>
                  <a:gd name="connsiteX4" fmla="*/ 14288 w 69819"/>
                  <a:gd name="connsiteY4" fmla="*/ 205835 h 220122"/>
                  <a:gd name="connsiteX5" fmla="*/ 45911 w 69819"/>
                  <a:gd name="connsiteY5" fmla="*/ 205835 h 220122"/>
                  <a:gd name="connsiteX6" fmla="*/ 55531 w 69819"/>
                  <a:gd name="connsiteY6" fmla="*/ 196215 h 220122"/>
                  <a:gd name="connsiteX7" fmla="*/ 55531 w 69819"/>
                  <a:gd name="connsiteY7" fmla="*/ 0 h 220122"/>
                  <a:gd name="connsiteX8" fmla="*/ 69818 w 69819"/>
                  <a:gd name="connsiteY8" fmla="*/ 0 h 220122"/>
                  <a:gd name="connsiteX9" fmla="*/ 69818 w 69819"/>
                  <a:gd name="connsiteY9" fmla="*/ 196215 h 220122"/>
                  <a:gd name="connsiteX10" fmla="*/ 45911 w 69819"/>
                  <a:gd name="connsiteY10" fmla="*/ 220123 h 22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19" h="220122">
                    <a:moveTo>
                      <a:pt x="45911" y="220123"/>
                    </a:moveTo>
                    <a:lnTo>
                      <a:pt x="0" y="220123"/>
                    </a:lnTo>
                    <a:lnTo>
                      <a:pt x="0" y="0"/>
                    </a:lnTo>
                    <a:lnTo>
                      <a:pt x="14288" y="0"/>
                    </a:lnTo>
                    <a:lnTo>
                      <a:pt x="14288" y="205835"/>
                    </a:lnTo>
                    <a:lnTo>
                      <a:pt x="45911" y="205835"/>
                    </a:lnTo>
                    <a:cubicBezTo>
                      <a:pt x="51245" y="205835"/>
                      <a:pt x="55531" y="201549"/>
                      <a:pt x="55531" y="196215"/>
                    </a:cubicBezTo>
                    <a:lnTo>
                      <a:pt x="55531" y="0"/>
                    </a:lnTo>
                    <a:lnTo>
                      <a:pt x="69818" y="0"/>
                    </a:lnTo>
                    <a:lnTo>
                      <a:pt x="69818" y="196215"/>
                    </a:lnTo>
                    <a:cubicBezTo>
                      <a:pt x="69914" y="209455"/>
                      <a:pt x="59150" y="220123"/>
                      <a:pt x="45911" y="220123"/>
                    </a:cubicBezTo>
                    <a:close/>
                  </a:path>
                </a:pathLst>
              </a:custGeom>
              <a:grpFill/>
              <a:ln w="9525" cap="flat">
                <a:noFill/>
                <a:prstDash val="solid"/>
                <a:miter/>
              </a:ln>
            </p:spPr>
            <p:txBody>
              <a:bodyPr rtlCol="0" anchor="ctr"/>
              <a:lstStyle/>
              <a:p>
                <a:endParaRPr lang="en-US"/>
              </a:p>
            </p:txBody>
          </p:sp>
        </p:grpSp>
      </p:grpSp>
      <p:cxnSp>
        <p:nvCxnSpPr>
          <p:cNvPr id="5" name="Straight Connector 4">
            <a:extLst>
              <a:ext uri="{FF2B5EF4-FFF2-40B4-BE49-F238E27FC236}">
                <a16:creationId xmlns:a16="http://schemas.microsoft.com/office/drawing/2014/main" id="{118A7DFE-D3DF-8BB0-B56C-6124B52F0A2C}"/>
              </a:ext>
            </a:extLst>
          </p:cNvPr>
          <p:cNvCxnSpPr>
            <a:stCxn id="4" idx="1"/>
            <a:endCxn id="4" idx="3"/>
          </p:cNvCxnSpPr>
          <p:nvPr/>
        </p:nvCxnSpPr>
        <p:spPr>
          <a:xfrm>
            <a:off x="685800" y="1137958"/>
            <a:ext cx="10820400" cy="0"/>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54883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a:xfrm>
            <a:off x="685800" y="681038"/>
            <a:ext cx="10820400" cy="913839"/>
          </a:xfrm>
        </p:spPr>
        <p:txBody>
          <a:bodyPr/>
          <a:lstStyle/>
          <a:p>
            <a:r>
              <a:rPr lang="en-US" dirty="0"/>
              <a:t>Rising Healthcare Costs</a:t>
            </a:r>
          </a:p>
        </p:txBody>
      </p:sp>
      <p:sp>
        <p:nvSpPr>
          <p:cNvPr id="2" name="Footer Placeholder 1">
            <a:extLst>
              <a:ext uri="{FF2B5EF4-FFF2-40B4-BE49-F238E27FC236}">
                <a16:creationId xmlns:a16="http://schemas.microsoft.com/office/drawing/2014/main" id="{9DC089D0-D583-4906-87CF-28AC86FEB3CC}"/>
              </a:ext>
            </a:extLst>
          </p:cNvPr>
          <p:cNvSpPr>
            <a:spLocks noGrp="1"/>
          </p:cNvSpPr>
          <p:nvPr>
            <p:ph type="ftr" sz="quarter" idx="11"/>
          </p:nvPr>
        </p:nvSpPr>
        <p:spPr/>
        <p:txBody>
          <a:bodyPr/>
          <a:lstStyle/>
          <a:p>
            <a:r>
              <a:rPr lang="en-US" dirty="0"/>
              <a:t>Centers for Medicare and Medicaid Services</a:t>
            </a:r>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7</a:t>
            </a:fld>
            <a:endParaRPr lang="en-US"/>
          </a:p>
        </p:txBody>
      </p:sp>
      <p:sp>
        <p:nvSpPr>
          <p:cNvPr id="12" name="Content Placeholder 10">
            <a:extLst>
              <a:ext uri="{FF2B5EF4-FFF2-40B4-BE49-F238E27FC236}">
                <a16:creationId xmlns:a16="http://schemas.microsoft.com/office/drawing/2014/main" id="{BC5739CE-6C65-4E25-92C8-B98FABCAF945}"/>
              </a:ext>
            </a:extLst>
          </p:cNvPr>
          <p:cNvSpPr>
            <a:spLocks noGrp="1"/>
          </p:cNvSpPr>
          <p:nvPr>
            <p:ph idx="1"/>
          </p:nvPr>
        </p:nvSpPr>
        <p:spPr>
          <a:xfrm>
            <a:off x="1702531" y="1862074"/>
            <a:ext cx="9559636" cy="4203060"/>
          </a:xfrm>
        </p:spPr>
        <p:txBody>
          <a:bodyPr numCol="1"/>
          <a:lstStyle/>
          <a:p>
            <a:pPr marL="0" indent="0">
              <a:buNone/>
            </a:pPr>
            <a:r>
              <a:rPr lang="en-US" sz="2400" dirty="0">
                <a:solidFill>
                  <a:srgbClr val="5489B6"/>
                </a:solidFill>
              </a:rPr>
              <a:t>Why do healthcare costs rise faster than general inflation?</a:t>
            </a:r>
          </a:p>
          <a:p>
            <a:r>
              <a:rPr lang="en-US" sz="2000" dirty="0"/>
              <a:t>Supply and demand; aging population</a:t>
            </a:r>
          </a:p>
          <a:p>
            <a:r>
              <a:rPr lang="en-US" sz="2000" dirty="0"/>
              <a:t>Increasing costs of drugs and medical hardware</a:t>
            </a:r>
          </a:p>
          <a:p>
            <a:r>
              <a:rPr lang="en-US" sz="2000" dirty="0"/>
              <a:t>Medical technology</a:t>
            </a:r>
          </a:p>
          <a:p>
            <a:r>
              <a:rPr lang="en-US" sz="2000" dirty="0"/>
              <a:t>Lawsuits</a:t>
            </a:r>
          </a:p>
          <a:p>
            <a:r>
              <a:rPr lang="en-US" sz="2000" dirty="0"/>
              <a:t>Billing fraud</a:t>
            </a:r>
          </a:p>
          <a:p>
            <a:r>
              <a:rPr lang="en-US" sz="2000" dirty="0"/>
              <a:t>Poor health habits, e.g., diet, tobacco, alcohol, drugs, lack of exercise, etc.</a:t>
            </a:r>
          </a:p>
          <a:p>
            <a:r>
              <a:rPr lang="en-US" sz="2000" dirty="0"/>
              <a:t>Administrative costs</a:t>
            </a:r>
          </a:p>
        </p:txBody>
      </p:sp>
      <p:grpSp>
        <p:nvGrpSpPr>
          <p:cNvPr id="13" name="Graphic 1">
            <a:extLst>
              <a:ext uri="{FF2B5EF4-FFF2-40B4-BE49-F238E27FC236}">
                <a16:creationId xmlns:a16="http://schemas.microsoft.com/office/drawing/2014/main" id="{58ECFD21-D3B2-473C-BC58-52303151A6EE}"/>
              </a:ext>
            </a:extLst>
          </p:cNvPr>
          <p:cNvGrpSpPr/>
          <p:nvPr/>
        </p:nvGrpSpPr>
        <p:grpSpPr>
          <a:xfrm>
            <a:off x="685800" y="1708874"/>
            <a:ext cx="755874" cy="808620"/>
            <a:chOff x="5831775" y="2113883"/>
            <a:chExt cx="547576" cy="585787"/>
          </a:xfrm>
          <a:solidFill>
            <a:schemeClr val="accent1"/>
          </a:solidFill>
        </p:grpSpPr>
        <p:sp>
          <p:nvSpPr>
            <p:cNvPr id="14" name="Freeform: Shape 755">
              <a:extLst>
                <a:ext uri="{FF2B5EF4-FFF2-40B4-BE49-F238E27FC236}">
                  <a16:creationId xmlns:a16="http://schemas.microsoft.com/office/drawing/2014/main" id="{A5680572-4767-47E1-8F6C-1D9ED172AC2B}"/>
                </a:ext>
              </a:extLst>
            </p:cNvPr>
            <p:cNvSpPr/>
            <p:nvPr/>
          </p:nvSpPr>
          <p:spPr>
            <a:xfrm rot="-2813788">
              <a:off x="6134874" y="2162318"/>
              <a:ext cx="76674" cy="14287"/>
            </a:xfrm>
            <a:custGeom>
              <a:avLst/>
              <a:gdLst>
                <a:gd name="connsiteX0" fmla="*/ 0 w 76674"/>
                <a:gd name="connsiteY0" fmla="*/ 0 h 14287"/>
                <a:gd name="connsiteX1" fmla="*/ 76674 w 76674"/>
                <a:gd name="connsiteY1" fmla="*/ 0 h 14287"/>
                <a:gd name="connsiteX2" fmla="*/ 76674 w 76674"/>
                <a:gd name="connsiteY2" fmla="*/ 14287 h 14287"/>
                <a:gd name="connsiteX3" fmla="*/ 0 w 76674"/>
                <a:gd name="connsiteY3" fmla="*/ 14287 h 14287"/>
              </a:gdLst>
              <a:ahLst/>
              <a:cxnLst>
                <a:cxn ang="0">
                  <a:pos x="connsiteX0" y="connsiteY0"/>
                </a:cxn>
                <a:cxn ang="0">
                  <a:pos x="connsiteX1" y="connsiteY1"/>
                </a:cxn>
                <a:cxn ang="0">
                  <a:pos x="connsiteX2" y="connsiteY2"/>
                </a:cxn>
                <a:cxn ang="0">
                  <a:pos x="connsiteX3" y="connsiteY3"/>
                </a:cxn>
              </a:cxnLst>
              <a:rect l="l" t="t" r="r" b="b"/>
              <a:pathLst>
                <a:path w="76674" h="14287">
                  <a:moveTo>
                    <a:pt x="0" y="0"/>
                  </a:moveTo>
                  <a:lnTo>
                    <a:pt x="76674" y="0"/>
                  </a:lnTo>
                  <a:lnTo>
                    <a:pt x="76674" y="14287"/>
                  </a:lnTo>
                  <a:lnTo>
                    <a:pt x="0" y="14287"/>
                  </a:lnTo>
                  <a:close/>
                </a:path>
              </a:pathLst>
            </a:custGeom>
            <a:grpFill/>
            <a:ln w="9525" cap="flat">
              <a:noFill/>
              <a:prstDash val="solid"/>
              <a:miter/>
            </a:ln>
          </p:spPr>
          <p:txBody>
            <a:bodyPr rtlCol="0" anchor="ctr"/>
            <a:lstStyle/>
            <a:p>
              <a:endParaRPr lang="en-US"/>
            </a:p>
          </p:txBody>
        </p:sp>
        <p:sp>
          <p:nvSpPr>
            <p:cNvPr id="15" name="Freeform: Shape 756">
              <a:extLst>
                <a:ext uri="{FF2B5EF4-FFF2-40B4-BE49-F238E27FC236}">
                  <a16:creationId xmlns:a16="http://schemas.microsoft.com/office/drawing/2014/main" id="{E944E22E-BDE5-4D3C-B5C1-02AFBBFC9603}"/>
                </a:ext>
              </a:extLst>
            </p:cNvPr>
            <p:cNvSpPr/>
            <p:nvPr/>
          </p:nvSpPr>
          <p:spPr>
            <a:xfrm rot="-424260">
              <a:off x="6052343" y="2208701"/>
              <a:ext cx="67532" cy="14287"/>
            </a:xfrm>
            <a:custGeom>
              <a:avLst/>
              <a:gdLst>
                <a:gd name="connsiteX0" fmla="*/ 0 w 67532"/>
                <a:gd name="connsiteY0" fmla="*/ 0 h 14287"/>
                <a:gd name="connsiteX1" fmla="*/ 67533 w 67532"/>
                <a:gd name="connsiteY1" fmla="*/ 0 h 14287"/>
                <a:gd name="connsiteX2" fmla="*/ 67533 w 67532"/>
                <a:gd name="connsiteY2" fmla="*/ 14288 h 14287"/>
                <a:gd name="connsiteX3" fmla="*/ 0 w 67532"/>
                <a:gd name="connsiteY3" fmla="*/ 14288 h 14287"/>
              </a:gdLst>
              <a:ahLst/>
              <a:cxnLst>
                <a:cxn ang="0">
                  <a:pos x="connsiteX0" y="connsiteY0"/>
                </a:cxn>
                <a:cxn ang="0">
                  <a:pos x="connsiteX1" y="connsiteY1"/>
                </a:cxn>
                <a:cxn ang="0">
                  <a:pos x="connsiteX2" y="connsiteY2"/>
                </a:cxn>
                <a:cxn ang="0">
                  <a:pos x="connsiteX3" y="connsiteY3"/>
                </a:cxn>
              </a:cxnLst>
              <a:rect l="l" t="t" r="r" b="b"/>
              <a:pathLst>
                <a:path w="67532" h="14287">
                  <a:moveTo>
                    <a:pt x="0" y="0"/>
                  </a:moveTo>
                  <a:lnTo>
                    <a:pt x="67533" y="0"/>
                  </a:lnTo>
                  <a:lnTo>
                    <a:pt x="67533" y="14288"/>
                  </a:lnTo>
                  <a:lnTo>
                    <a:pt x="0" y="14288"/>
                  </a:lnTo>
                  <a:close/>
                </a:path>
              </a:pathLst>
            </a:custGeom>
            <a:grpFill/>
            <a:ln w="9525" cap="flat">
              <a:noFill/>
              <a:prstDash val="solid"/>
              <a:miter/>
            </a:ln>
          </p:spPr>
          <p:txBody>
            <a:bodyPr rtlCol="0" anchor="ctr"/>
            <a:lstStyle/>
            <a:p>
              <a:endParaRPr lang="en-US"/>
            </a:p>
          </p:txBody>
        </p:sp>
        <p:sp>
          <p:nvSpPr>
            <p:cNvPr id="16" name="Freeform: Shape 757">
              <a:extLst>
                <a:ext uri="{FF2B5EF4-FFF2-40B4-BE49-F238E27FC236}">
                  <a16:creationId xmlns:a16="http://schemas.microsoft.com/office/drawing/2014/main" id="{AD5CBFDF-AE2C-4F71-86DF-21920E78DBD8}"/>
                </a:ext>
              </a:extLst>
            </p:cNvPr>
            <p:cNvSpPr/>
            <p:nvPr/>
          </p:nvSpPr>
          <p:spPr>
            <a:xfrm rot="-2752264">
              <a:off x="5959988" y="2253450"/>
              <a:ext cx="84965" cy="14288"/>
            </a:xfrm>
            <a:custGeom>
              <a:avLst/>
              <a:gdLst>
                <a:gd name="connsiteX0" fmla="*/ 0 w 84965"/>
                <a:gd name="connsiteY0" fmla="*/ 0 h 14288"/>
                <a:gd name="connsiteX1" fmla="*/ 84966 w 84965"/>
                <a:gd name="connsiteY1" fmla="*/ 0 h 14288"/>
                <a:gd name="connsiteX2" fmla="*/ 84966 w 84965"/>
                <a:gd name="connsiteY2" fmla="*/ 14288 h 14288"/>
                <a:gd name="connsiteX3" fmla="*/ 0 w 84965"/>
                <a:gd name="connsiteY3" fmla="*/ 14288 h 14288"/>
              </a:gdLst>
              <a:ahLst/>
              <a:cxnLst>
                <a:cxn ang="0">
                  <a:pos x="connsiteX0" y="connsiteY0"/>
                </a:cxn>
                <a:cxn ang="0">
                  <a:pos x="connsiteX1" y="connsiteY1"/>
                </a:cxn>
                <a:cxn ang="0">
                  <a:pos x="connsiteX2" y="connsiteY2"/>
                </a:cxn>
                <a:cxn ang="0">
                  <a:pos x="connsiteX3" y="connsiteY3"/>
                </a:cxn>
              </a:cxnLst>
              <a:rect l="l" t="t" r="r" b="b"/>
              <a:pathLst>
                <a:path w="84965" h="14288">
                  <a:moveTo>
                    <a:pt x="0" y="0"/>
                  </a:moveTo>
                  <a:lnTo>
                    <a:pt x="84966" y="0"/>
                  </a:lnTo>
                  <a:lnTo>
                    <a:pt x="84966" y="14288"/>
                  </a:lnTo>
                  <a:lnTo>
                    <a:pt x="0" y="14288"/>
                  </a:lnTo>
                  <a:close/>
                </a:path>
              </a:pathLst>
            </a:custGeom>
            <a:grpFill/>
            <a:ln w="9525" cap="flat">
              <a:noFill/>
              <a:prstDash val="solid"/>
              <a:miter/>
            </a:ln>
          </p:spPr>
          <p:txBody>
            <a:bodyPr rtlCol="0" anchor="ctr"/>
            <a:lstStyle/>
            <a:p>
              <a:endParaRPr lang="en-US"/>
            </a:p>
          </p:txBody>
        </p:sp>
        <p:sp>
          <p:nvSpPr>
            <p:cNvPr id="17" name="Freeform: Shape 758">
              <a:extLst>
                <a:ext uri="{FF2B5EF4-FFF2-40B4-BE49-F238E27FC236}">
                  <a16:creationId xmlns:a16="http://schemas.microsoft.com/office/drawing/2014/main" id="{B7D2C596-E940-4C54-9216-DDB3162C5811}"/>
                </a:ext>
              </a:extLst>
            </p:cNvPr>
            <p:cNvSpPr/>
            <p:nvPr/>
          </p:nvSpPr>
          <p:spPr>
            <a:xfrm>
              <a:off x="5865700" y="2202561"/>
              <a:ext cx="513477" cy="367569"/>
            </a:xfrm>
            <a:custGeom>
              <a:avLst/>
              <a:gdLst>
                <a:gd name="connsiteX0" fmla="*/ 7128 w 513477"/>
                <a:gd name="connsiteY0" fmla="*/ 367570 h 367569"/>
                <a:gd name="connsiteX1" fmla="*/ 3032 w 513477"/>
                <a:gd name="connsiteY1" fmla="*/ 366236 h 367569"/>
                <a:gd name="connsiteX2" fmla="*/ 1318 w 513477"/>
                <a:gd name="connsiteY2" fmla="*/ 356330 h 367569"/>
                <a:gd name="connsiteX3" fmla="*/ 19796 w 513477"/>
                <a:gd name="connsiteY3" fmla="*/ 329946 h 367569"/>
                <a:gd name="connsiteX4" fmla="*/ 56087 w 513477"/>
                <a:gd name="connsiteY4" fmla="*/ 235934 h 367569"/>
                <a:gd name="connsiteX5" fmla="*/ 59896 w 513477"/>
                <a:gd name="connsiteY5" fmla="*/ 231934 h 367569"/>
                <a:gd name="connsiteX6" fmla="*/ 65421 w 513477"/>
                <a:gd name="connsiteY6" fmla="*/ 231838 h 367569"/>
                <a:gd name="connsiteX7" fmla="*/ 112189 w 513477"/>
                <a:gd name="connsiteY7" fmla="*/ 250412 h 367569"/>
                <a:gd name="connsiteX8" fmla="*/ 157718 w 513477"/>
                <a:gd name="connsiteY8" fmla="*/ 222504 h 367569"/>
                <a:gd name="connsiteX9" fmla="*/ 188008 w 513477"/>
                <a:gd name="connsiteY9" fmla="*/ 168592 h 367569"/>
                <a:gd name="connsiteX10" fmla="*/ 194199 w 513477"/>
                <a:gd name="connsiteY10" fmla="*/ 164973 h 367569"/>
                <a:gd name="connsiteX11" fmla="*/ 234775 w 513477"/>
                <a:gd name="connsiteY11" fmla="*/ 164973 h 367569"/>
                <a:gd name="connsiteX12" fmla="*/ 250016 w 513477"/>
                <a:gd name="connsiteY12" fmla="*/ 122301 h 367569"/>
                <a:gd name="connsiteX13" fmla="*/ 258683 w 513477"/>
                <a:gd name="connsiteY13" fmla="*/ 117824 h 367569"/>
                <a:gd name="connsiteX14" fmla="*/ 303165 w 513477"/>
                <a:gd name="connsiteY14" fmla="*/ 130207 h 367569"/>
                <a:gd name="connsiteX15" fmla="*/ 342217 w 513477"/>
                <a:gd name="connsiteY15" fmla="*/ 89916 h 367569"/>
                <a:gd name="connsiteX16" fmla="*/ 349075 w 513477"/>
                <a:gd name="connsiteY16" fmla="*/ 87916 h 367569"/>
                <a:gd name="connsiteX17" fmla="*/ 374793 w 513477"/>
                <a:gd name="connsiteY17" fmla="*/ 94297 h 367569"/>
                <a:gd name="connsiteX18" fmla="*/ 386509 w 513477"/>
                <a:gd name="connsiteY18" fmla="*/ 49625 h 367569"/>
                <a:gd name="connsiteX19" fmla="*/ 388890 w 513477"/>
                <a:gd name="connsiteY19" fmla="*/ 45910 h 367569"/>
                <a:gd name="connsiteX20" fmla="*/ 443087 w 513477"/>
                <a:gd name="connsiteY20" fmla="*/ 1619 h 367569"/>
                <a:gd name="connsiteX21" fmla="*/ 447564 w 513477"/>
                <a:gd name="connsiteY21" fmla="*/ 0 h 367569"/>
                <a:gd name="connsiteX22" fmla="*/ 506333 w 513477"/>
                <a:gd name="connsiteY22" fmla="*/ 0 h 367569"/>
                <a:gd name="connsiteX23" fmla="*/ 513477 w 513477"/>
                <a:gd name="connsiteY23" fmla="*/ 7144 h 367569"/>
                <a:gd name="connsiteX24" fmla="*/ 506333 w 513477"/>
                <a:gd name="connsiteY24" fmla="*/ 14288 h 367569"/>
                <a:gd name="connsiteX25" fmla="*/ 450136 w 513477"/>
                <a:gd name="connsiteY25" fmla="*/ 14288 h 367569"/>
                <a:gd name="connsiteX26" fmla="*/ 399653 w 513477"/>
                <a:gd name="connsiteY26" fmla="*/ 55435 h 367569"/>
                <a:gd name="connsiteX27" fmla="*/ 386699 w 513477"/>
                <a:gd name="connsiteY27" fmla="*/ 104680 h 367569"/>
                <a:gd name="connsiteX28" fmla="*/ 378032 w 513477"/>
                <a:gd name="connsiteY28" fmla="*/ 109823 h 367569"/>
                <a:gd name="connsiteX29" fmla="*/ 349552 w 513477"/>
                <a:gd name="connsiteY29" fmla="*/ 102679 h 367569"/>
                <a:gd name="connsiteX30" fmla="*/ 310404 w 513477"/>
                <a:gd name="connsiteY30" fmla="*/ 143065 h 367569"/>
                <a:gd name="connsiteX31" fmla="*/ 303355 w 513477"/>
                <a:gd name="connsiteY31" fmla="*/ 144971 h 367569"/>
                <a:gd name="connsiteX32" fmla="*/ 261160 w 513477"/>
                <a:gd name="connsiteY32" fmla="*/ 133159 h 367569"/>
                <a:gd name="connsiteX33" fmla="*/ 246491 w 513477"/>
                <a:gd name="connsiteY33" fmla="*/ 174307 h 367569"/>
                <a:gd name="connsiteX34" fmla="*/ 239729 w 513477"/>
                <a:gd name="connsiteY34" fmla="*/ 179070 h 367569"/>
                <a:gd name="connsiteX35" fmla="*/ 198295 w 513477"/>
                <a:gd name="connsiteY35" fmla="*/ 179070 h 367569"/>
                <a:gd name="connsiteX36" fmla="*/ 169148 w 513477"/>
                <a:gd name="connsiteY36" fmla="*/ 230981 h 367569"/>
                <a:gd name="connsiteX37" fmla="*/ 166672 w 513477"/>
                <a:gd name="connsiteY37" fmla="*/ 233553 h 367569"/>
                <a:gd name="connsiteX38" fmla="*/ 116570 w 513477"/>
                <a:gd name="connsiteY38" fmla="*/ 264319 h 367569"/>
                <a:gd name="connsiteX39" fmla="*/ 110188 w 513477"/>
                <a:gd name="connsiteY39" fmla="*/ 264890 h 367569"/>
                <a:gd name="connsiteX40" fmla="*/ 66754 w 513477"/>
                <a:gd name="connsiteY40" fmla="*/ 247650 h 367569"/>
                <a:gd name="connsiteX41" fmla="*/ 32750 w 513477"/>
                <a:gd name="connsiteY41" fmla="*/ 335756 h 367569"/>
                <a:gd name="connsiteX42" fmla="*/ 31893 w 513477"/>
                <a:gd name="connsiteY42" fmla="*/ 337280 h 367569"/>
                <a:gd name="connsiteX43" fmla="*/ 12938 w 513477"/>
                <a:gd name="connsiteY43" fmla="*/ 364426 h 367569"/>
                <a:gd name="connsiteX44" fmla="*/ 7128 w 513477"/>
                <a:gd name="connsiteY44" fmla="*/ 367570 h 36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3477" h="367569">
                  <a:moveTo>
                    <a:pt x="7128" y="367570"/>
                  </a:moveTo>
                  <a:cubicBezTo>
                    <a:pt x="5699" y="367570"/>
                    <a:pt x="4270" y="367189"/>
                    <a:pt x="3032" y="366236"/>
                  </a:cubicBezTo>
                  <a:cubicBezTo>
                    <a:pt x="-206" y="363950"/>
                    <a:pt x="-968" y="359474"/>
                    <a:pt x="1318" y="356330"/>
                  </a:cubicBezTo>
                  <a:lnTo>
                    <a:pt x="19796" y="329946"/>
                  </a:lnTo>
                  <a:lnTo>
                    <a:pt x="56087" y="235934"/>
                  </a:lnTo>
                  <a:cubicBezTo>
                    <a:pt x="56753" y="234125"/>
                    <a:pt x="58182" y="232696"/>
                    <a:pt x="59896" y="231934"/>
                  </a:cubicBezTo>
                  <a:cubicBezTo>
                    <a:pt x="61611" y="231172"/>
                    <a:pt x="63611" y="231172"/>
                    <a:pt x="65421" y="231838"/>
                  </a:cubicBezTo>
                  <a:lnTo>
                    <a:pt x="112189" y="250412"/>
                  </a:lnTo>
                  <a:lnTo>
                    <a:pt x="157718" y="222504"/>
                  </a:lnTo>
                  <a:lnTo>
                    <a:pt x="188008" y="168592"/>
                  </a:lnTo>
                  <a:cubicBezTo>
                    <a:pt x="189246" y="166306"/>
                    <a:pt x="191627" y="164973"/>
                    <a:pt x="194199" y="164973"/>
                  </a:cubicBezTo>
                  <a:lnTo>
                    <a:pt x="234775" y="164973"/>
                  </a:lnTo>
                  <a:lnTo>
                    <a:pt x="250016" y="122301"/>
                  </a:lnTo>
                  <a:cubicBezTo>
                    <a:pt x="251254" y="118777"/>
                    <a:pt x="255064" y="116872"/>
                    <a:pt x="258683" y="117824"/>
                  </a:cubicBezTo>
                  <a:lnTo>
                    <a:pt x="303165" y="130207"/>
                  </a:lnTo>
                  <a:lnTo>
                    <a:pt x="342217" y="89916"/>
                  </a:lnTo>
                  <a:cubicBezTo>
                    <a:pt x="344027" y="88106"/>
                    <a:pt x="346599" y="87344"/>
                    <a:pt x="349075" y="87916"/>
                  </a:cubicBezTo>
                  <a:lnTo>
                    <a:pt x="374793" y="94297"/>
                  </a:lnTo>
                  <a:lnTo>
                    <a:pt x="386509" y="49625"/>
                  </a:lnTo>
                  <a:cubicBezTo>
                    <a:pt x="386890" y="48196"/>
                    <a:pt x="387747" y="46863"/>
                    <a:pt x="388890" y="45910"/>
                  </a:cubicBezTo>
                  <a:lnTo>
                    <a:pt x="443087" y="1619"/>
                  </a:lnTo>
                  <a:cubicBezTo>
                    <a:pt x="444325" y="571"/>
                    <a:pt x="445945" y="0"/>
                    <a:pt x="447564" y="0"/>
                  </a:cubicBezTo>
                  <a:lnTo>
                    <a:pt x="506333" y="0"/>
                  </a:lnTo>
                  <a:cubicBezTo>
                    <a:pt x="510239" y="0"/>
                    <a:pt x="513477" y="3238"/>
                    <a:pt x="513477" y="7144"/>
                  </a:cubicBezTo>
                  <a:cubicBezTo>
                    <a:pt x="513477" y="11049"/>
                    <a:pt x="510239" y="14288"/>
                    <a:pt x="506333" y="14288"/>
                  </a:cubicBezTo>
                  <a:lnTo>
                    <a:pt x="450136" y="14288"/>
                  </a:lnTo>
                  <a:lnTo>
                    <a:pt x="399653" y="55435"/>
                  </a:lnTo>
                  <a:lnTo>
                    <a:pt x="386699" y="104680"/>
                  </a:lnTo>
                  <a:cubicBezTo>
                    <a:pt x="385747" y="108490"/>
                    <a:pt x="381841" y="110776"/>
                    <a:pt x="378032" y="109823"/>
                  </a:cubicBezTo>
                  <a:lnTo>
                    <a:pt x="349552" y="102679"/>
                  </a:lnTo>
                  <a:lnTo>
                    <a:pt x="310404" y="143065"/>
                  </a:lnTo>
                  <a:cubicBezTo>
                    <a:pt x="308594" y="144971"/>
                    <a:pt x="305832" y="145637"/>
                    <a:pt x="303355" y="144971"/>
                  </a:cubicBezTo>
                  <a:lnTo>
                    <a:pt x="261160" y="133159"/>
                  </a:lnTo>
                  <a:lnTo>
                    <a:pt x="246491" y="174307"/>
                  </a:lnTo>
                  <a:cubicBezTo>
                    <a:pt x="245443" y="177165"/>
                    <a:pt x="242776" y="179070"/>
                    <a:pt x="239729" y="179070"/>
                  </a:cubicBezTo>
                  <a:lnTo>
                    <a:pt x="198295" y="179070"/>
                  </a:lnTo>
                  <a:lnTo>
                    <a:pt x="169148" y="230981"/>
                  </a:lnTo>
                  <a:cubicBezTo>
                    <a:pt x="168577" y="232029"/>
                    <a:pt x="167719" y="232981"/>
                    <a:pt x="166672" y="233553"/>
                  </a:cubicBezTo>
                  <a:lnTo>
                    <a:pt x="116570" y="264319"/>
                  </a:lnTo>
                  <a:cubicBezTo>
                    <a:pt x="114665" y="265462"/>
                    <a:pt x="112284" y="265652"/>
                    <a:pt x="110188" y="264890"/>
                  </a:cubicBezTo>
                  <a:lnTo>
                    <a:pt x="66754" y="247650"/>
                  </a:lnTo>
                  <a:lnTo>
                    <a:pt x="32750" y="335756"/>
                  </a:lnTo>
                  <a:cubicBezTo>
                    <a:pt x="32560" y="336328"/>
                    <a:pt x="32274" y="336804"/>
                    <a:pt x="31893" y="337280"/>
                  </a:cubicBezTo>
                  <a:lnTo>
                    <a:pt x="12938" y="364426"/>
                  </a:lnTo>
                  <a:cubicBezTo>
                    <a:pt x="11509" y="366427"/>
                    <a:pt x="9319" y="367570"/>
                    <a:pt x="7128" y="367570"/>
                  </a:cubicBezTo>
                  <a:close/>
                </a:path>
              </a:pathLst>
            </a:custGeom>
            <a:grpFill/>
            <a:ln w="9525" cap="flat">
              <a:noFill/>
              <a:prstDash val="solid"/>
              <a:miter/>
            </a:ln>
          </p:spPr>
          <p:txBody>
            <a:bodyPr rtlCol="0" anchor="ctr"/>
            <a:lstStyle/>
            <a:p>
              <a:endParaRPr lang="en-US"/>
            </a:p>
          </p:txBody>
        </p:sp>
        <p:sp>
          <p:nvSpPr>
            <p:cNvPr id="18" name="Freeform: Shape 759">
              <a:extLst>
                <a:ext uri="{FF2B5EF4-FFF2-40B4-BE49-F238E27FC236}">
                  <a16:creationId xmlns:a16="http://schemas.microsoft.com/office/drawing/2014/main" id="{E8464D67-0E18-472E-8E2B-14B47E4930FE}"/>
                </a:ext>
              </a:extLst>
            </p:cNvPr>
            <p:cNvSpPr/>
            <p:nvPr/>
          </p:nvSpPr>
          <p:spPr>
            <a:xfrm>
              <a:off x="5831775" y="2190273"/>
              <a:ext cx="540162" cy="509396"/>
            </a:xfrm>
            <a:custGeom>
              <a:avLst/>
              <a:gdLst>
                <a:gd name="connsiteX0" fmla="*/ 540163 w 540162"/>
                <a:gd name="connsiteY0" fmla="*/ 509397 h 509396"/>
                <a:gd name="connsiteX1" fmla="*/ 0 w 540162"/>
                <a:gd name="connsiteY1" fmla="*/ 509397 h 509396"/>
                <a:gd name="connsiteX2" fmla="*/ 0 w 540162"/>
                <a:gd name="connsiteY2" fmla="*/ 0 h 509396"/>
                <a:gd name="connsiteX3" fmla="*/ 14288 w 540162"/>
                <a:gd name="connsiteY3" fmla="*/ 0 h 509396"/>
                <a:gd name="connsiteX4" fmla="*/ 14288 w 540162"/>
                <a:gd name="connsiteY4" fmla="*/ 495109 h 509396"/>
                <a:gd name="connsiteX5" fmla="*/ 540163 w 540162"/>
                <a:gd name="connsiteY5" fmla="*/ 495109 h 50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162" h="509396">
                  <a:moveTo>
                    <a:pt x="540163" y="509397"/>
                  </a:moveTo>
                  <a:lnTo>
                    <a:pt x="0" y="509397"/>
                  </a:lnTo>
                  <a:lnTo>
                    <a:pt x="0" y="0"/>
                  </a:lnTo>
                  <a:lnTo>
                    <a:pt x="14288" y="0"/>
                  </a:lnTo>
                  <a:lnTo>
                    <a:pt x="14288" y="495109"/>
                  </a:lnTo>
                  <a:lnTo>
                    <a:pt x="540163" y="495109"/>
                  </a:lnTo>
                  <a:close/>
                </a:path>
              </a:pathLst>
            </a:custGeom>
            <a:grpFill/>
            <a:ln w="9525" cap="flat">
              <a:noFill/>
              <a:prstDash val="solid"/>
              <a:miter/>
            </a:ln>
          </p:spPr>
          <p:txBody>
            <a:bodyPr rtlCol="0" anchor="ctr"/>
            <a:lstStyle/>
            <a:p>
              <a:endParaRPr lang="en-US"/>
            </a:p>
          </p:txBody>
        </p:sp>
        <p:sp>
          <p:nvSpPr>
            <p:cNvPr id="19" name="Freeform: Shape 3967">
              <a:extLst>
                <a:ext uri="{FF2B5EF4-FFF2-40B4-BE49-F238E27FC236}">
                  <a16:creationId xmlns:a16="http://schemas.microsoft.com/office/drawing/2014/main" id="{519B1C51-AD55-49A4-8440-20C0402EC5D9}"/>
                </a:ext>
              </a:extLst>
            </p:cNvPr>
            <p:cNvSpPr/>
            <p:nvPr/>
          </p:nvSpPr>
          <p:spPr>
            <a:xfrm>
              <a:off x="5865650" y="2296761"/>
              <a:ext cx="513506" cy="329947"/>
            </a:xfrm>
            <a:custGeom>
              <a:avLst/>
              <a:gdLst>
                <a:gd name="connsiteX0" fmla="*/ 7178 w 513506"/>
                <a:gd name="connsiteY0" fmla="*/ 329947 h 329947"/>
                <a:gd name="connsiteX1" fmla="*/ 3368 w 513506"/>
                <a:gd name="connsiteY1" fmla="*/ 328900 h 329947"/>
                <a:gd name="connsiteX2" fmla="*/ 1082 w 513506"/>
                <a:gd name="connsiteY2" fmla="*/ 319089 h 329947"/>
                <a:gd name="connsiteX3" fmla="*/ 34991 w 513506"/>
                <a:gd name="connsiteY3" fmla="*/ 264892 h 329947"/>
                <a:gd name="connsiteX4" fmla="*/ 41087 w 513506"/>
                <a:gd name="connsiteY4" fmla="*/ 261558 h 329947"/>
                <a:gd name="connsiteX5" fmla="*/ 82902 w 513506"/>
                <a:gd name="connsiteY5" fmla="*/ 261558 h 329947"/>
                <a:gd name="connsiteX6" fmla="*/ 110715 w 513506"/>
                <a:gd name="connsiteY6" fmla="*/ 209742 h 329947"/>
                <a:gd name="connsiteX7" fmla="*/ 117001 w 513506"/>
                <a:gd name="connsiteY7" fmla="*/ 205932 h 329947"/>
                <a:gd name="connsiteX8" fmla="*/ 169674 w 513506"/>
                <a:gd name="connsiteY8" fmla="*/ 205932 h 329947"/>
                <a:gd name="connsiteX9" fmla="*/ 217776 w 513506"/>
                <a:gd name="connsiteY9" fmla="*/ 159164 h 329947"/>
                <a:gd name="connsiteX10" fmla="*/ 226348 w 513506"/>
                <a:gd name="connsiteY10" fmla="*/ 158116 h 329947"/>
                <a:gd name="connsiteX11" fmla="*/ 253113 w 513506"/>
                <a:gd name="connsiteY11" fmla="*/ 173452 h 329947"/>
                <a:gd name="connsiteX12" fmla="*/ 273497 w 513506"/>
                <a:gd name="connsiteY12" fmla="*/ 173452 h 329947"/>
                <a:gd name="connsiteX13" fmla="*/ 300167 w 513506"/>
                <a:gd name="connsiteY13" fmla="*/ 106110 h 329947"/>
                <a:gd name="connsiteX14" fmla="*/ 306834 w 513506"/>
                <a:gd name="connsiteY14" fmla="*/ 101633 h 329947"/>
                <a:gd name="connsiteX15" fmla="*/ 373224 w 513506"/>
                <a:gd name="connsiteY15" fmla="*/ 101633 h 329947"/>
                <a:gd name="connsiteX16" fmla="*/ 414848 w 513506"/>
                <a:gd name="connsiteY16" fmla="*/ 65057 h 329947"/>
                <a:gd name="connsiteX17" fmla="*/ 430469 w 513506"/>
                <a:gd name="connsiteY17" fmla="*/ 33815 h 329947"/>
                <a:gd name="connsiteX18" fmla="*/ 431802 w 513506"/>
                <a:gd name="connsiteY18" fmla="*/ 31910 h 329947"/>
                <a:gd name="connsiteX19" fmla="*/ 461616 w 513506"/>
                <a:gd name="connsiteY19" fmla="*/ 2097 h 329947"/>
                <a:gd name="connsiteX20" fmla="*/ 467616 w 513506"/>
                <a:gd name="connsiteY20" fmla="*/ 97 h 329947"/>
                <a:gd name="connsiteX21" fmla="*/ 507335 w 513506"/>
                <a:gd name="connsiteY21" fmla="*/ 5526 h 329947"/>
                <a:gd name="connsiteX22" fmla="*/ 513432 w 513506"/>
                <a:gd name="connsiteY22" fmla="*/ 13527 h 329947"/>
                <a:gd name="connsiteX23" fmla="*/ 505431 w 513506"/>
                <a:gd name="connsiteY23" fmla="*/ 19623 h 329947"/>
                <a:gd name="connsiteX24" fmla="*/ 469140 w 513506"/>
                <a:gd name="connsiteY24" fmla="*/ 14670 h 329947"/>
                <a:gd name="connsiteX25" fmla="*/ 442661 w 513506"/>
                <a:gd name="connsiteY25" fmla="*/ 41149 h 329947"/>
                <a:gd name="connsiteX26" fmla="*/ 426945 w 513506"/>
                <a:gd name="connsiteY26" fmla="*/ 72677 h 329947"/>
                <a:gd name="connsiteX27" fmla="*/ 425230 w 513506"/>
                <a:gd name="connsiteY27" fmla="*/ 74868 h 329947"/>
                <a:gd name="connsiteX28" fmla="*/ 380558 w 513506"/>
                <a:gd name="connsiteY28" fmla="*/ 114206 h 329947"/>
                <a:gd name="connsiteX29" fmla="*/ 375795 w 513506"/>
                <a:gd name="connsiteY29" fmla="*/ 116016 h 329947"/>
                <a:gd name="connsiteX30" fmla="*/ 311502 w 513506"/>
                <a:gd name="connsiteY30" fmla="*/ 116016 h 329947"/>
                <a:gd name="connsiteX31" fmla="*/ 284832 w 513506"/>
                <a:gd name="connsiteY31" fmla="*/ 183358 h 329947"/>
                <a:gd name="connsiteX32" fmla="*/ 278164 w 513506"/>
                <a:gd name="connsiteY32" fmla="*/ 187834 h 329947"/>
                <a:gd name="connsiteX33" fmla="*/ 251018 w 513506"/>
                <a:gd name="connsiteY33" fmla="*/ 187834 h 329947"/>
                <a:gd name="connsiteX34" fmla="*/ 247494 w 513506"/>
                <a:gd name="connsiteY34" fmla="*/ 186882 h 329947"/>
                <a:gd name="connsiteX35" fmla="*/ 223681 w 513506"/>
                <a:gd name="connsiteY35" fmla="*/ 173261 h 329947"/>
                <a:gd name="connsiteX36" fmla="*/ 177390 w 513506"/>
                <a:gd name="connsiteY36" fmla="*/ 218314 h 329947"/>
                <a:gd name="connsiteX37" fmla="*/ 172437 w 513506"/>
                <a:gd name="connsiteY37" fmla="*/ 220315 h 329947"/>
                <a:gd name="connsiteX38" fmla="*/ 121192 w 513506"/>
                <a:gd name="connsiteY38" fmla="*/ 220315 h 329947"/>
                <a:gd name="connsiteX39" fmla="*/ 93379 w 513506"/>
                <a:gd name="connsiteY39" fmla="*/ 272131 h 329947"/>
                <a:gd name="connsiteX40" fmla="*/ 87093 w 513506"/>
                <a:gd name="connsiteY40" fmla="*/ 275941 h 329947"/>
                <a:gd name="connsiteX41" fmla="*/ 44992 w 513506"/>
                <a:gd name="connsiteY41" fmla="*/ 275941 h 329947"/>
                <a:gd name="connsiteX42" fmla="*/ 13179 w 513506"/>
                <a:gd name="connsiteY42" fmla="*/ 326804 h 329947"/>
                <a:gd name="connsiteX43" fmla="*/ 7178 w 513506"/>
                <a:gd name="connsiteY43" fmla="*/ 329947 h 32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13506" h="329947">
                  <a:moveTo>
                    <a:pt x="7178" y="329947"/>
                  </a:moveTo>
                  <a:cubicBezTo>
                    <a:pt x="5844" y="329947"/>
                    <a:pt x="4606" y="329566"/>
                    <a:pt x="3368" y="328900"/>
                  </a:cubicBezTo>
                  <a:cubicBezTo>
                    <a:pt x="34" y="326804"/>
                    <a:pt x="-1014" y="322423"/>
                    <a:pt x="1082" y="319089"/>
                  </a:cubicBezTo>
                  <a:lnTo>
                    <a:pt x="34991" y="264892"/>
                  </a:lnTo>
                  <a:cubicBezTo>
                    <a:pt x="36324" y="262796"/>
                    <a:pt x="38610" y="261558"/>
                    <a:pt x="41087" y="261558"/>
                  </a:cubicBezTo>
                  <a:lnTo>
                    <a:pt x="82902" y="261558"/>
                  </a:lnTo>
                  <a:lnTo>
                    <a:pt x="110715" y="209742"/>
                  </a:lnTo>
                  <a:cubicBezTo>
                    <a:pt x="111953" y="207456"/>
                    <a:pt x="114334" y="205932"/>
                    <a:pt x="117001" y="205932"/>
                  </a:cubicBezTo>
                  <a:lnTo>
                    <a:pt x="169674" y="205932"/>
                  </a:lnTo>
                  <a:lnTo>
                    <a:pt x="217776" y="159164"/>
                  </a:lnTo>
                  <a:cubicBezTo>
                    <a:pt x="220062" y="156878"/>
                    <a:pt x="223491" y="156497"/>
                    <a:pt x="226348" y="158116"/>
                  </a:cubicBezTo>
                  <a:lnTo>
                    <a:pt x="253113" y="173452"/>
                  </a:lnTo>
                  <a:lnTo>
                    <a:pt x="273497" y="173452"/>
                  </a:lnTo>
                  <a:lnTo>
                    <a:pt x="300167" y="106110"/>
                  </a:lnTo>
                  <a:cubicBezTo>
                    <a:pt x="301215" y="103348"/>
                    <a:pt x="303882" y="101633"/>
                    <a:pt x="306834" y="101633"/>
                  </a:cubicBezTo>
                  <a:lnTo>
                    <a:pt x="373224" y="101633"/>
                  </a:lnTo>
                  <a:lnTo>
                    <a:pt x="414848" y="65057"/>
                  </a:lnTo>
                  <a:lnTo>
                    <a:pt x="430469" y="33815"/>
                  </a:lnTo>
                  <a:cubicBezTo>
                    <a:pt x="430850" y="33148"/>
                    <a:pt x="431231" y="32482"/>
                    <a:pt x="431802" y="31910"/>
                  </a:cubicBezTo>
                  <a:lnTo>
                    <a:pt x="461616" y="2097"/>
                  </a:lnTo>
                  <a:cubicBezTo>
                    <a:pt x="463235" y="478"/>
                    <a:pt x="465426" y="-284"/>
                    <a:pt x="467616" y="97"/>
                  </a:cubicBezTo>
                  <a:lnTo>
                    <a:pt x="507335" y="5526"/>
                  </a:lnTo>
                  <a:cubicBezTo>
                    <a:pt x="511241" y="6097"/>
                    <a:pt x="514003" y="9622"/>
                    <a:pt x="513432" y="13527"/>
                  </a:cubicBezTo>
                  <a:cubicBezTo>
                    <a:pt x="512860" y="17432"/>
                    <a:pt x="509336" y="20099"/>
                    <a:pt x="505431" y="19623"/>
                  </a:cubicBezTo>
                  <a:lnTo>
                    <a:pt x="469140" y="14670"/>
                  </a:lnTo>
                  <a:lnTo>
                    <a:pt x="442661" y="41149"/>
                  </a:lnTo>
                  <a:lnTo>
                    <a:pt x="426945" y="72677"/>
                  </a:lnTo>
                  <a:cubicBezTo>
                    <a:pt x="426564" y="73534"/>
                    <a:pt x="425992" y="74201"/>
                    <a:pt x="425230" y="74868"/>
                  </a:cubicBezTo>
                  <a:lnTo>
                    <a:pt x="380558" y="114206"/>
                  </a:lnTo>
                  <a:cubicBezTo>
                    <a:pt x="379224" y="115349"/>
                    <a:pt x="377605" y="116016"/>
                    <a:pt x="375795" y="116016"/>
                  </a:cubicBezTo>
                  <a:lnTo>
                    <a:pt x="311502" y="116016"/>
                  </a:lnTo>
                  <a:lnTo>
                    <a:pt x="284832" y="183358"/>
                  </a:lnTo>
                  <a:cubicBezTo>
                    <a:pt x="283784" y="186120"/>
                    <a:pt x="281117" y="187834"/>
                    <a:pt x="278164" y="187834"/>
                  </a:cubicBezTo>
                  <a:lnTo>
                    <a:pt x="251018" y="187834"/>
                  </a:lnTo>
                  <a:cubicBezTo>
                    <a:pt x="249780" y="187834"/>
                    <a:pt x="248541" y="187549"/>
                    <a:pt x="247494" y="186882"/>
                  </a:cubicBezTo>
                  <a:lnTo>
                    <a:pt x="223681" y="173261"/>
                  </a:lnTo>
                  <a:lnTo>
                    <a:pt x="177390" y="218314"/>
                  </a:lnTo>
                  <a:cubicBezTo>
                    <a:pt x="176056" y="219648"/>
                    <a:pt x="174246" y="220315"/>
                    <a:pt x="172437" y="220315"/>
                  </a:cubicBezTo>
                  <a:lnTo>
                    <a:pt x="121192" y="220315"/>
                  </a:lnTo>
                  <a:lnTo>
                    <a:pt x="93379" y="272131"/>
                  </a:lnTo>
                  <a:cubicBezTo>
                    <a:pt x="92141" y="274417"/>
                    <a:pt x="89760" y="275941"/>
                    <a:pt x="87093" y="275941"/>
                  </a:cubicBezTo>
                  <a:lnTo>
                    <a:pt x="44992" y="275941"/>
                  </a:lnTo>
                  <a:lnTo>
                    <a:pt x="13179" y="326804"/>
                  </a:lnTo>
                  <a:cubicBezTo>
                    <a:pt x="11845" y="328804"/>
                    <a:pt x="9559" y="329947"/>
                    <a:pt x="7178" y="329947"/>
                  </a:cubicBezTo>
                  <a:close/>
                </a:path>
              </a:pathLst>
            </a:custGeom>
            <a:grpFill/>
            <a:ln w="9525" cap="flat">
              <a:noFill/>
              <a:prstDash val="solid"/>
              <a:miter/>
            </a:ln>
          </p:spPr>
          <p:txBody>
            <a:bodyPr rtlCol="0" anchor="ctr"/>
            <a:lstStyle/>
            <a:p>
              <a:endParaRPr lang="en-US"/>
            </a:p>
          </p:txBody>
        </p:sp>
        <p:sp>
          <p:nvSpPr>
            <p:cNvPr id="20" name="Freeform: Shape 3968">
              <a:extLst>
                <a:ext uri="{FF2B5EF4-FFF2-40B4-BE49-F238E27FC236}">
                  <a16:creationId xmlns:a16="http://schemas.microsoft.com/office/drawing/2014/main" id="{12B8E071-EC8F-456D-BCEA-D711AD9D7AD3}"/>
                </a:ext>
              </a:extLst>
            </p:cNvPr>
            <p:cNvSpPr/>
            <p:nvPr/>
          </p:nvSpPr>
          <p:spPr>
            <a:xfrm>
              <a:off x="5865644" y="2407459"/>
              <a:ext cx="513708" cy="270494"/>
            </a:xfrm>
            <a:custGeom>
              <a:avLst/>
              <a:gdLst>
                <a:gd name="connsiteX0" fmla="*/ 7184 w 513708"/>
                <a:gd name="connsiteY0" fmla="*/ 270494 h 270494"/>
                <a:gd name="connsiteX1" fmla="*/ 612 w 513708"/>
                <a:gd name="connsiteY1" fmla="*/ 266208 h 270494"/>
                <a:gd name="connsiteX2" fmla="*/ 4327 w 513708"/>
                <a:gd name="connsiteY2" fmla="*/ 256778 h 270494"/>
                <a:gd name="connsiteX3" fmla="*/ 24520 w 513708"/>
                <a:gd name="connsiteY3" fmla="*/ 247920 h 270494"/>
                <a:gd name="connsiteX4" fmla="*/ 68144 w 513708"/>
                <a:gd name="connsiteY4" fmla="*/ 196294 h 270494"/>
                <a:gd name="connsiteX5" fmla="*/ 73574 w 513708"/>
                <a:gd name="connsiteY5" fmla="*/ 193723 h 270494"/>
                <a:gd name="connsiteX6" fmla="*/ 116627 w 513708"/>
                <a:gd name="connsiteY6" fmla="*/ 193723 h 270494"/>
                <a:gd name="connsiteX7" fmla="*/ 140249 w 513708"/>
                <a:gd name="connsiteY7" fmla="*/ 168863 h 270494"/>
                <a:gd name="connsiteX8" fmla="*/ 148535 w 513708"/>
                <a:gd name="connsiteY8" fmla="*/ 167339 h 270494"/>
                <a:gd name="connsiteX9" fmla="*/ 194827 w 513708"/>
                <a:gd name="connsiteY9" fmla="*/ 189246 h 270494"/>
                <a:gd name="connsiteX10" fmla="*/ 251120 w 513708"/>
                <a:gd name="connsiteY10" fmla="*/ 116570 h 270494"/>
                <a:gd name="connsiteX11" fmla="*/ 259787 w 513708"/>
                <a:gd name="connsiteY11" fmla="*/ 114475 h 270494"/>
                <a:gd name="connsiteX12" fmla="*/ 311508 w 513708"/>
                <a:gd name="connsiteY12" fmla="*/ 138573 h 270494"/>
                <a:gd name="connsiteX13" fmla="*/ 345417 w 513708"/>
                <a:gd name="connsiteY13" fmla="*/ 116380 h 270494"/>
                <a:gd name="connsiteX14" fmla="*/ 367706 w 513708"/>
                <a:gd name="connsiteY14" fmla="*/ 49800 h 270494"/>
                <a:gd name="connsiteX15" fmla="*/ 371325 w 513708"/>
                <a:gd name="connsiteY15" fmla="*/ 45704 h 270494"/>
                <a:gd name="connsiteX16" fmla="*/ 376754 w 513708"/>
                <a:gd name="connsiteY16" fmla="*/ 45323 h 270494"/>
                <a:gd name="connsiteX17" fmla="*/ 417617 w 513708"/>
                <a:gd name="connsiteY17" fmla="*/ 59135 h 270494"/>
                <a:gd name="connsiteX18" fmla="*/ 440572 w 513708"/>
                <a:gd name="connsiteY18" fmla="*/ 59135 h 270494"/>
                <a:gd name="connsiteX19" fmla="*/ 460289 w 513708"/>
                <a:gd name="connsiteY19" fmla="*/ 21416 h 270494"/>
                <a:gd name="connsiteX20" fmla="*/ 466670 w 513708"/>
                <a:gd name="connsiteY20" fmla="*/ 17606 h 270494"/>
                <a:gd name="connsiteX21" fmla="*/ 479339 w 513708"/>
                <a:gd name="connsiteY21" fmla="*/ 17606 h 270494"/>
                <a:gd name="connsiteX22" fmla="*/ 502389 w 513708"/>
                <a:gd name="connsiteY22" fmla="*/ 1318 h 270494"/>
                <a:gd name="connsiteX23" fmla="*/ 512390 w 513708"/>
                <a:gd name="connsiteY23" fmla="*/ 3032 h 270494"/>
                <a:gd name="connsiteX24" fmla="*/ 510676 w 513708"/>
                <a:gd name="connsiteY24" fmla="*/ 13033 h 270494"/>
                <a:gd name="connsiteX25" fmla="*/ 485816 w 513708"/>
                <a:gd name="connsiteY25" fmla="*/ 30655 h 270494"/>
                <a:gd name="connsiteX26" fmla="*/ 481720 w 513708"/>
                <a:gd name="connsiteY26" fmla="*/ 31988 h 270494"/>
                <a:gd name="connsiteX27" fmla="*/ 471147 w 513708"/>
                <a:gd name="connsiteY27" fmla="*/ 31988 h 270494"/>
                <a:gd name="connsiteX28" fmla="*/ 451430 w 513708"/>
                <a:gd name="connsiteY28" fmla="*/ 69707 h 270494"/>
                <a:gd name="connsiteX29" fmla="*/ 445049 w 513708"/>
                <a:gd name="connsiteY29" fmla="*/ 73517 h 270494"/>
                <a:gd name="connsiteX30" fmla="*/ 416569 w 513708"/>
                <a:gd name="connsiteY30" fmla="*/ 73517 h 270494"/>
                <a:gd name="connsiteX31" fmla="*/ 414283 w 513708"/>
                <a:gd name="connsiteY31" fmla="*/ 73136 h 270494"/>
                <a:gd name="connsiteX32" fmla="*/ 379040 w 513708"/>
                <a:gd name="connsiteY32" fmla="*/ 61230 h 270494"/>
                <a:gd name="connsiteX33" fmla="*/ 358276 w 513708"/>
                <a:gd name="connsiteY33" fmla="*/ 123333 h 270494"/>
                <a:gd name="connsiteX34" fmla="*/ 355418 w 513708"/>
                <a:gd name="connsiteY34" fmla="*/ 127048 h 270494"/>
                <a:gd name="connsiteX35" fmla="*/ 316080 w 513708"/>
                <a:gd name="connsiteY35" fmla="*/ 152765 h 270494"/>
                <a:gd name="connsiteX36" fmla="*/ 309127 w 513708"/>
                <a:gd name="connsiteY36" fmla="*/ 153241 h 270494"/>
                <a:gd name="connsiteX37" fmla="*/ 258930 w 513708"/>
                <a:gd name="connsiteY37" fmla="*/ 129905 h 270494"/>
                <a:gd name="connsiteX38" fmla="*/ 202542 w 513708"/>
                <a:gd name="connsiteY38" fmla="*/ 202676 h 270494"/>
                <a:gd name="connsiteX39" fmla="*/ 193874 w 513708"/>
                <a:gd name="connsiteY39" fmla="*/ 204772 h 270494"/>
                <a:gd name="connsiteX40" fmla="*/ 147107 w 513708"/>
                <a:gd name="connsiteY40" fmla="*/ 182579 h 270494"/>
                <a:gd name="connsiteX41" fmla="*/ 124913 w 513708"/>
                <a:gd name="connsiteY41" fmla="*/ 205915 h 270494"/>
                <a:gd name="connsiteX42" fmla="*/ 119770 w 513708"/>
                <a:gd name="connsiteY42" fmla="*/ 208106 h 270494"/>
                <a:gd name="connsiteX43" fmla="*/ 77003 w 513708"/>
                <a:gd name="connsiteY43" fmla="*/ 208106 h 270494"/>
                <a:gd name="connsiteX44" fmla="*/ 34426 w 513708"/>
                <a:gd name="connsiteY44" fmla="*/ 258398 h 270494"/>
                <a:gd name="connsiteX45" fmla="*/ 31854 w 513708"/>
                <a:gd name="connsiteY45" fmla="*/ 260302 h 270494"/>
                <a:gd name="connsiteX46" fmla="*/ 10137 w 513708"/>
                <a:gd name="connsiteY46" fmla="*/ 269827 h 270494"/>
                <a:gd name="connsiteX47" fmla="*/ 7184 w 513708"/>
                <a:gd name="connsiteY47" fmla="*/ 270494 h 27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13708" h="270494">
                  <a:moveTo>
                    <a:pt x="7184" y="270494"/>
                  </a:moveTo>
                  <a:cubicBezTo>
                    <a:pt x="4422" y="270494"/>
                    <a:pt x="1850" y="268875"/>
                    <a:pt x="612" y="266208"/>
                  </a:cubicBezTo>
                  <a:cubicBezTo>
                    <a:pt x="-1007" y="262589"/>
                    <a:pt x="707" y="258398"/>
                    <a:pt x="4327" y="256778"/>
                  </a:cubicBezTo>
                  <a:lnTo>
                    <a:pt x="24520" y="247920"/>
                  </a:lnTo>
                  <a:lnTo>
                    <a:pt x="68144" y="196294"/>
                  </a:lnTo>
                  <a:cubicBezTo>
                    <a:pt x="69478" y="194675"/>
                    <a:pt x="71478" y="193723"/>
                    <a:pt x="73574" y="193723"/>
                  </a:cubicBezTo>
                  <a:lnTo>
                    <a:pt x="116627" y="193723"/>
                  </a:lnTo>
                  <a:lnTo>
                    <a:pt x="140249" y="168863"/>
                  </a:lnTo>
                  <a:cubicBezTo>
                    <a:pt x="142344" y="166576"/>
                    <a:pt x="145678" y="166005"/>
                    <a:pt x="148535" y="167339"/>
                  </a:cubicBezTo>
                  <a:lnTo>
                    <a:pt x="194827" y="189246"/>
                  </a:lnTo>
                  <a:lnTo>
                    <a:pt x="251120" y="116570"/>
                  </a:lnTo>
                  <a:cubicBezTo>
                    <a:pt x="253120" y="113903"/>
                    <a:pt x="256739" y="113046"/>
                    <a:pt x="259787" y="114475"/>
                  </a:cubicBezTo>
                  <a:lnTo>
                    <a:pt x="311508" y="138573"/>
                  </a:lnTo>
                  <a:lnTo>
                    <a:pt x="345417" y="116380"/>
                  </a:lnTo>
                  <a:lnTo>
                    <a:pt x="367706" y="49800"/>
                  </a:lnTo>
                  <a:cubicBezTo>
                    <a:pt x="368277" y="47990"/>
                    <a:pt x="369611" y="46562"/>
                    <a:pt x="371325" y="45704"/>
                  </a:cubicBezTo>
                  <a:cubicBezTo>
                    <a:pt x="373040" y="44847"/>
                    <a:pt x="375040" y="44752"/>
                    <a:pt x="376754" y="45323"/>
                  </a:cubicBezTo>
                  <a:lnTo>
                    <a:pt x="417617" y="59135"/>
                  </a:lnTo>
                  <a:lnTo>
                    <a:pt x="440572" y="59135"/>
                  </a:lnTo>
                  <a:lnTo>
                    <a:pt x="460289" y="21416"/>
                  </a:lnTo>
                  <a:cubicBezTo>
                    <a:pt x="461527" y="19034"/>
                    <a:pt x="464003" y="17606"/>
                    <a:pt x="466670" y="17606"/>
                  </a:cubicBezTo>
                  <a:lnTo>
                    <a:pt x="479339" y="17606"/>
                  </a:lnTo>
                  <a:lnTo>
                    <a:pt x="502389" y="1318"/>
                  </a:lnTo>
                  <a:cubicBezTo>
                    <a:pt x="505628" y="-968"/>
                    <a:pt x="510104" y="-206"/>
                    <a:pt x="512390" y="3032"/>
                  </a:cubicBezTo>
                  <a:cubicBezTo>
                    <a:pt x="514676" y="6271"/>
                    <a:pt x="513914" y="10748"/>
                    <a:pt x="510676" y="13033"/>
                  </a:cubicBezTo>
                  <a:lnTo>
                    <a:pt x="485816" y="30655"/>
                  </a:lnTo>
                  <a:cubicBezTo>
                    <a:pt x="484577" y="31512"/>
                    <a:pt x="483149" y="31988"/>
                    <a:pt x="481720" y="31988"/>
                  </a:cubicBezTo>
                  <a:lnTo>
                    <a:pt x="471147" y="31988"/>
                  </a:lnTo>
                  <a:lnTo>
                    <a:pt x="451430" y="69707"/>
                  </a:lnTo>
                  <a:cubicBezTo>
                    <a:pt x="450192" y="72089"/>
                    <a:pt x="447716" y="73517"/>
                    <a:pt x="445049" y="73517"/>
                  </a:cubicBezTo>
                  <a:lnTo>
                    <a:pt x="416569" y="73517"/>
                  </a:lnTo>
                  <a:cubicBezTo>
                    <a:pt x="415807" y="73517"/>
                    <a:pt x="415045" y="73422"/>
                    <a:pt x="414283" y="73136"/>
                  </a:cubicBezTo>
                  <a:lnTo>
                    <a:pt x="379040" y="61230"/>
                  </a:lnTo>
                  <a:lnTo>
                    <a:pt x="358276" y="123333"/>
                  </a:lnTo>
                  <a:cubicBezTo>
                    <a:pt x="357800" y="124857"/>
                    <a:pt x="356752" y="126191"/>
                    <a:pt x="355418" y="127048"/>
                  </a:cubicBezTo>
                  <a:lnTo>
                    <a:pt x="316080" y="152765"/>
                  </a:lnTo>
                  <a:cubicBezTo>
                    <a:pt x="313985" y="154099"/>
                    <a:pt x="311413" y="154289"/>
                    <a:pt x="309127" y="153241"/>
                  </a:cubicBezTo>
                  <a:lnTo>
                    <a:pt x="258930" y="129905"/>
                  </a:lnTo>
                  <a:lnTo>
                    <a:pt x="202542" y="202676"/>
                  </a:lnTo>
                  <a:cubicBezTo>
                    <a:pt x="200447" y="205343"/>
                    <a:pt x="196827" y="206200"/>
                    <a:pt x="193874" y="204772"/>
                  </a:cubicBezTo>
                  <a:lnTo>
                    <a:pt x="147107" y="182579"/>
                  </a:lnTo>
                  <a:lnTo>
                    <a:pt x="124913" y="205915"/>
                  </a:lnTo>
                  <a:cubicBezTo>
                    <a:pt x="123580" y="207343"/>
                    <a:pt x="121675" y="208106"/>
                    <a:pt x="119770" y="208106"/>
                  </a:cubicBezTo>
                  <a:lnTo>
                    <a:pt x="77003" y="208106"/>
                  </a:lnTo>
                  <a:lnTo>
                    <a:pt x="34426" y="258398"/>
                  </a:lnTo>
                  <a:cubicBezTo>
                    <a:pt x="33759" y="259255"/>
                    <a:pt x="32807" y="259922"/>
                    <a:pt x="31854" y="260302"/>
                  </a:cubicBezTo>
                  <a:lnTo>
                    <a:pt x="10137" y="269827"/>
                  </a:lnTo>
                  <a:cubicBezTo>
                    <a:pt x="9089" y="270304"/>
                    <a:pt x="8137" y="270494"/>
                    <a:pt x="7184" y="270494"/>
                  </a:cubicBezTo>
                  <a:close/>
                </a:path>
              </a:pathLst>
            </a:custGeom>
            <a:grpFill/>
            <a:ln w="9525" cap="flat">
              <a:noFill/>
              <a:prstDash val="solid"/>
              <a:miter/>
            </a:ln>
          </p:spPr>
          <p:txBody>
            <a:bodyPr rtlCol="0" anchor="ctr"/>
            <a:lstStyle/>
            <a:p>
              <a:endParaRPr lang="en-US"/>
            </a:p>
          </p:txBody>
        </p:sp>
        <p:sp>
          <p:nvSpPr>
            <p:cNvPr id="21" name="Freeform: Shape 3969">
              <a:extLst>
                <a:ext uri="{FF2B5EF4-FFF2-40B4-BE49-F238E27FC236}">
                  <a16:creationId xmlns:a16="http://schemas.microsoft.com/office/drawing/2014/main" id="{8147F83E-EC6E-4741-8A9B-11B6C2E8B38E}"/>
                </a:ext>
              </a:extLst>
            </p:cNvPr>
            <p:cNvSpPr/>
            <p:nvPr/>
          </p:nvSpPr>
          <p:spPr>
            <a:xfrm>
              <a:off x="5937408" y="2279427"/>
              <a:ext cx="47434" cy="47434"/>
            </a:xfrm>
            <a:custGeom>
              <a:avLst/>
              <a:gdLst>
                <a:gd name="connsiteX0" fmla="*/ 23717 w 47434"/>
                <a:gd name="connsiteY0" fmla="*/ 47434 h 47434"/>
                <a:gd name="connsiteX1" fmla="*/ 0 w 47434"/>
                <a:gd name="connsiteY1" fmla="*/ 23717 h 47434"/>
                <a:gd name="connsiteX2" fmla="*/ 23717 w 47434"/>
                <a:gd name="connsiteY2" fmla="*/ 0 h 47434"/>
                <a:gd name="connsiteX3" fmla="*/ 47434 w 47434"/>
                <a:gd name="connsiteY3" fmla="*/ 23717 h 47434"/>
                <a:gd name="connsiteX4" fmla="*/ 23717 w 47434"/>
                <a:gd name="connsiteY4" fmla="*/ 47434 h 47434"/>
                <a:gd name="connsiteX5" fmla="*/ 23717 w 47434"/>
                <a:gd name="connsiteY5" fmla="*/ 14383 h 47434"/>
                <a:gd name="connsiteX6" fmla="*/ 14288 w 47434"/>
                <a:gd name="connsiteY6" fmla="*/ 23813 h 47434"/>
                <a:gd name="connsiteX7" fmla="*/ 23717 w 47434"/>
                <a:gd name="connsiteY7" fmla="*/ 33242 h 47434"/>
                <a:gd name="connsiteX8" fmla="*/ 33147 w 47434"/>
                <a:gd name="connsiteY8" fmla="*/ 23813 h 47434"/>
                <a:gd name="connsiteX9" fmla="*/ 23717 w 47434"/>
                <a:gd name="connsiteY9" fmla="*/ 14383 h 4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34" h="47434">
                  <a:moveTo>
                    <a:pt x="23717" y="47434"/>
                  </a:moveTo>
                  <a:cubicBezTo>
                    <a:pt x="10668" y="47434"/>
                    <a:pt x="0" y="36767"/>
                    <a:pt x="0" y="23717"/>
                  </a:cubicBezTo>
                  <a:cubicBezTo>
                    <a:pt x="0" y="10668"/>
                    <a:pt x="10668" y="0"/>
                    <a:pt x="23717" y="0"/>
                  </a:cubicBezTo>
                  <a:cubicBezTo>
                    <a:pt x="36767" y="0"/>
                    <a:pt x="47434" y="10668"/>
                    <a:pt x="47434" y="23717"/>
                  </a:cubicBezTo>
                  <a:cubicBezTo>
                    <a:pt x="47434" y="36767"/>
                    <a:pt x="36767" y="47434"/>
                    <a:pt x="23717" y="47434"/>
                  </a:cubicBezTo>
                  <a:close/>
                  <a:moveTo>
                    <a:pt x="23717" y="14383"/>
                  </a:moveTo>
                  <a:cubicBezTo>
                    <a:pt x="18574" y="14383"/>
                    <a:pt x="14288" y="18574"/>
                    <a:pt x="14288" y="23813"/>
                  </a:cubicBezTo>
                  <a:cubicBezTo>
                    <a:pt x="14288" y="29051"/>
                    <a:pt x="18478" y="33242"/>
                    <a:pt x="23717" y="33242"/>
                  </a:cubicBezTo>
                  <a:cubicBezTo>
                    <a:pt x="28861" y="33242"/>
                    <a:pt x="33147" y="29051"/>
                    <a:pt x="33147" y="23813"/>
                  </a:cubicBezTo>
                  <a:cubicBezTo>
                    <a:pt x="33147" y="18574"/>
                    <a:pt x="28861" y="14383"/>
                    <a:pt x="23717" y="14383"/>
                  </a:cubicBezTo>
                  <a:close/>
                </a:path>
              </a:pathLst>
            </a:custGeom>
            <a:grpFill/>
            <a:ln w="9525" cap="flat">
              <a:noFill/>
              <a:prstDash val="solid"/>
              <a:miter/>
            </a:ln>
          </p:spPr>
          <p:txBody>
            <a:bodyPr rtlCol="0" anchor="ctr"/>
            <a:lstStyle/>
            <a:p>
              <a:endParaRPr lang="en-US"/>
            </a:p>
          </p:txBody>
        </p:sp>
        <p:sp>
          <p:nvSpPr>
            <p:cNvPr id="22" name="Freeform: Shape 3970">
              <a:extLst>
                <a:ext uri="{FF2B5EF4-FFF2-40B4-BE49-F238E27FC236}">
                  <a16:creationId xmlns:a16="http://schemas.microsoft.com/office/drawing/2014/main" id="{77C19B7F-F493-423B-A304-EC57B6315CB1}"/>
                </a:ext>
              </a:extLst>
            </p:cNvPr>
            <p:cNvSpPr/>
            <p:nvPr/>
          </p:nvSpPr>
          <p:spPr>
            <a:xfrm>
              <a:off x="6112191" y="2185606"/>
              <a:ext cx="47434" cy="47434"/>
            </a:xfrm>
            <a:custGeom>
              <a:avLst/>
              <a:gdLst>
                <a:gd name="connsiteX0" fmla="*/ 23717 w 47434"/>
                <a:gd name="connsiteY0" fmla="*/ 47434 h 47434"/>
                <a:gd name="connsiteX1" fmla="*/ 0 w 47434"/>
                <a:gd name="connsiteY1" fmla="*/ 23717 h 47434"/>
                <a:gd name="connsiteX2" fmla="*/ 23717 w 47434"/>
                <a:gd name="connsiteY2" fmla="*/ 0 h 47434"/>
                <a:gd name="connsiteX3" fmla="*/ 47434 w 47434"/>
                <a:gd name="connsiteY3" fmla="*/ 23717 h 47434"/>
                <a:gd name="connsiteX4" fmla="*/ 23717 w 47434"/>
                <a:gd name="connsiteY4" fmla="*/ 47434 h 47434"/>
                <a:gd name="connsiteX5" fmla="*/ 23717 w 47434"/>
                <a:gd name="connsiteY5" fmla="*/ 14383 h 47434"/>
                <a:gd name="connsiteX6" fmla="*/ 14288 w 47434"/>
                <a:gd name="connsiteY6" fmla="*/ 23813 h 47434"/>
                <a:gd name="connsiteX7" fmla="*/ 23717 w 47434"/>
                <a:gd name="connsiteY7" fmla="*/ 33242 h 47434"/>
                <a:gd name="connsiteX8" fmla="*/ 33147 w 47434"/>
                <a:gd name="connsiteY8" fmla="*/ 23813 h 47434"/>
                <a:gd name="connsiteX9" fmla="*/ 23717 w 47434"/>
                <a:gd name="connsiteY9" fmla="*/ 14383 h 4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34" h="47434">
                  <a:moveTo>
                    <a:pt x="23717" y="47434"/>
                  </a:moveTo>
                  <a:cubicBezTo>
                    <a:pt x="10668" y="47434"/>
                    <a:pt x="0" y="36767"/>
                    <a:pt x="0" y="23717"/>
                  </a:cubicBezTo>
                  <a:cubicBezTo>
                    <a:pt x="0" y="10668"/>
                    <a:pt x="10668" y="0"/>
                    <a:pt x="23717" y="0"/>
                  </a:cubicBezTo>
                  <a:cubicBezTo>
                    <a:pt x="36767" y="0"/>
                    <a:pt x="47434" y="10668"/>
                    <a:pt x="47434" y="23717"/>
                  </a:cubicBezTo>
                  <a:cubicBezTo>
                    <a:pt x="47339" y="36862"/>
                    <a:pt x="36767" y="47434"/>
                    <a:pt x="23717" y="47434"/>
                  </a:cubicBezTo>
                  <a:close/>
                  <a:moveTo>
                    <a:pt x="23717" y="14383"/>
                  </a:moveTo>
                  <a:cubicBezTo>
                    <a:pt x="18574" y="14383"/>
                    <a:pt x="14288" y="18574"/>
                    <a:pt x="14288" y="23813"/>
                  </a:cubicBezTo>
                  <a:cubicBezTo>
                    <a:pt x="14288" y="28956"/>
                    <a:pt x="18479" y="33242"/>
                    <a:pt x="23717" y="33242"/>
                  </a:cubicBezTo>
                  <a:cubicBezTo>
                    <a:pt x="28956" y="33242"/>
                    <a:pt x="33147" y="29051"/>
                    <a:pt x="33147" y="23813"/>
                  </a:cubicBezTo>
                  <a:cubicBezTo>
                    <a:pt x="33052" y="18574"/>
                    <a:pt x="28861" y="14383"/>
                    <a:pt x="23717" y="14383"/>
                  </a:cubicBezTo>
                  <a:close/>
                </a:path>
              </a:pathLst>
            </a:custGeom>
            <a:grpFill/>
            <a:ln w="9525" cap="flat">
              <a:noFill/>
              <a:prstDash val="solid"/>
              <a:miter/>
            </a:ln>
          </p:spPr>
          <p:txBody>
            <a:bodyPr rtlCol="0" anchor="ctr"/>
            <a:lstStyle/>
            <a:p>
              <a:endParaRPr lang="en-US"/>
            </a:p>
          </p:txBody>
        </p:sp>
        <p:sp>
          <p:nvSpPr>
            <p:cNvPr id="23" name="Freeform: Shape 3971">
              <a:extLst>
                <a:ext uri="{FF2B5EF4-FFF2-40B4-BE49-F238E27FC236}">
                  <a16:creationId xmlns:a16="http://schemas.microsoft.com/office/drawing/2014/main" id="{76DB51EE-2D3C-4A10-9DDF-94CAF0FB6089}"/>
                </a:ext>
              </a:extLst>
            </p:cNvPr>
            <p:cNvSpPr/>
            <p:nvPr/>
          </p:nvSpPr>
          <p:spPr>
            <a:xfrm>
              <a:off x="6020942" y="2202275"/>
              <a:ext cx="38671" cy="38671"/>
            </a:xfrm>
            <a:custGeom>
              <a:avLst/>
              <a:gdLst>
                <a:gd name="connsiteX0" fmla="*/ 19336 w 38671"/>
                <a:gd name="connsiteY0" fmla="*/ 38671 h 38671"/>
                <a:gd name="connsiteX1" fmla="*/ 0 w 38671"/>
                <a:gd name="connsiteY1" fmla="*/ 19336 h 38671"/>
                <a:gd name="connsiteX2" fmla="*/ 19336 w 38671"/>
                <a:gd name="connsiteY2" fmla="*/ 0 h 38671"/>
                <a:gd name="connsiteX3" fmla="*/ 38671 w 38671"/>
                <a:gd name="connsiteY3" fmla="*/ 19336 h 38671"/>
                <a:gd name="connsiteX4" fmla="*/ 19336 w 38671"/>
                <a:gd name="connsiteY4" fmla="*/ 38671 h 38671"/>
                <a:gd name="connsiteX5" fmla="*/ 19336 w 38671"/>
                <a:gd name="connsiteY5" fmla="*/ 14288 h 38671"/>
                <a:gd name="connsiteX6" fmla="*/ 14288 w 38671"/>
                <a:gd name="connsiteY6" fmla="*/ 19336 h 38671"/>
                <a:gd name="connsiteX7" fmla="*/ 19336 w 38671"/>
                <a:gd name="connsiteY7" fmla="*/ 24384 h 38671"/>
                <a:gd name="connsiteX8" fmla="*/ 24384 w 38671"/>
                <a:gd name="connsiteY8" fmla="*/ 19336 h 38671"/>
                <a:gd name="connsiteX9" fmla="*/ 19336 w 38671"/>
                <a:gd name="connsiteY9" fmla="*/ 14288 h 3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71" h="38671">
                  <a:moveTo>
                    <a:pt x="19336" y="38671"/>
                  </a:moveTo>
                  <a:cubicBezTo>
                    <a:pt x="8668" y="38671"/>
                    <a:pt x="0" y="30004"/>
                    <a:pt x="0" y="19336"/>
                  </a:cubicBezTo>
                  <a:cubicBezTo>
                    <a:pt x="0" y="8668"/>
                    <a:pt x="8668" y="0"/>
                    <a:pt x="19336" y="0"/>
                  </a:cubicBezTo>
                  <a:cubicBezTo>
                    <a:pt x="30004" y="0"/>
                    <a:pt x="38671" y="8668"/>
                    <a:pt x="38671" y="19336"/>
                  </a:cubicBezTo>
                  <a:cubicBezTo>
                    <a:pt x="38671" y="30004"/>
                    <a:pt x="30004" y="38671"/>
                    <a:pt x="19336" y="38671"/>
                  </a:cubicBezTo>
                  <a:close/>
                  <a:moveTo>
                    <a:pt x="19336" y="14288"/>
                  </a:moveTo>
                  <a:cubicBezTo>
                    <a:pt x="16574" y="14288"/>
                    <a:pt x="14288" y="16573"/>
                    <a:pt x="14288" y="19336"/>
                  </a:cubicBezTo>
                  <a:cubicBezTo>
                    <a:pt x="14288" y="22098"/>
                    <a:pt x="16574" y="24384"/>
                    <a:pt x="19336" y="24384"/>
                  </a:cubicBezTo>
                  <a:cubicBezTo>
                    <a:pt x="22098" y="24384"/>
                    <a:pt x="24384" y="22098"/>
                    <a:pt x="24384" y="19336"/>
                  </a:cubicBezTo>
                  <a:cubicBezTo>
                    <a:pt x="24384" y="16573"/>
                    <a:pt x="22098" y="14288"/>
                    <a:pt x="19336" y="14288"/>
                  </a:cubicBezTo>
                  <a:close/>
                </a:path>
              </a:pathLst>
            </a:custGeom>
            <a:grpFill/>
            <a:ln w="9525" cap="flat">
              <a:noFill/>
              <a:prstDash val="solid"/>
              <a:miter/>
            </a:ln>
          </p:spPr>
          <p:txBody>
            <a:bodyPr rtlCol="0" anchor="ctr"/>
            <a:lstStyle/>
            <a:p>
              <a:endParaRPr lang="en-US"/>
            </a:p>
          </p:txBody>
        </p:sp>
        <p:sp>
          <p:nvSpPr>
            <p:cNvPr id="24" name="Freeform: Shape 3972">
              <a:extLst>
                <a:ext uri="{FF2B5EF4-FFF2-40B4-BE49-F238E27FC236}">
                  <a16:creationId xmlns:a16="http://schemas.microsoft.com/office/drawing/2014/main" id="{8B353934-B220-4D63-9A4F-6B781FE6684D}"/>
                </a:ext>
              </a:extLst>
            </p:cNvPr>
            <p:cNvSpPr/>
            <p:nvPr/>
          </p:nvSpPr>
          <p:spPr>
            <a:xfrm>
              <a:off x="6187629" y="2113883"/>
              <a:ext cx="38671" cy="38671"/>
            </a:xfrm>
            <a:custGeom>
              <a:avLst/>
              <a:gdLst>
                <a:gd name="connsiteX0" fmla="*/ 19336 w 38671"/>
                <a:gd name="connsiteY0" fmla="*/ 38672 h 38671"/>
                <a:gd name="connsiteX1" fmla="*/ 0 w 38671"/>
                <a:gd name="connsiteY1" fmla="*/ 19336 h 38671"/>
                <a:gd name="connsiteX2" fmla="*/ 19336 w 38671"/>
                <a:gd name="connsiteY2" fmla="*/ 0 h 38671"/>
                <a:gd name="connsiteX3" fmla="*/ 38671 w 38671"/>
                <a:gd name="connsiteY3" fmla="*/ 19336 h 38671"/>
                <a:gd name="connsiteX4" fmla="*/ 19336 w 38671"/>
                <a:gd name="connsiteY4" fmla="*/ 38672 h 38671"/>
                <a:gd name="connsiteX5" fmla="*/ 19336 w 38671"/>
                <a:gd name="connsiteY5" fmla="*/ 14288 h 38671"/>
                <a:gd name="connsiteX6" fmla="*/ 14288 w 38671"/>
                <a:gd name="connsiteY6" fmla="*/ 19336 h 38671"/>
                <a:gd name="connsiteX7" fmla="*/ 19336 w 38671"/>
                <a:gd name="connsiteY7" fmla="*/ 24384 h 38671"/>
                <a:gd name="connsiteX8" fmla="*/ 24384 w 38671"/>
                <a:gd name="connsiteY8" fmla="*/ 19336 h 38671"/>
                <a:gd name="connsiteX9" fmla="*/ 19336 w 38671"/>
                <a:gd name="connsiteY9" fmla="*/ 14288 h 3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71" h="38671">
                  <a:moveTo>
                    <a:pt x="19336" y="38672"/>
                  </a:moveTo>
                  <a:cubicBezTo>
                    <a:pt x="8668" y="38672"/>
                    <a:pt x="0" y="30004"/>
                    <a:pt x="0" y="19336"/>
                  </a:cubicBezTo>
                  <a:cubicBezTo>
                    <a:pt x="0" y="8668"/>
                    <a:pt x="8668" y="0"/>
                    <a:pt x="19336" y="0"/>
                  </a:cubicBezTo>
                  <a:cubicBezTo>
                    <a:pt x="30004" y="0"/>
                    <a:pt x="38671" y="8668"/>
                    <a:pt x="38671" y="19336"/>
                  </a:cubicBezTo>
                  <a:cubicBezTo>
                    <a:pt x="38671" y="30004"/>
                    <a:pt x="30004" y="38672"/>
                    <a:pt x="19336" y="38672"/>
                  </a:cubicBezTo>
                  <a:close/>
                  <a:moveTo>
                    <a:pt x="19336" y="14288"/>
                  </a:moveTo>
                  <a:cubicBezTo>
                    <a:pt x="16574" y="14288"/>
                    <a:pt x="14288" y="16574"/>
                    <a:pt x="14288" y="19336"/>
                  </a:cubicBezTo>
                  <a:cubicBezTo>
                    <a:pt x="14288" y="22098"/>
                    <a:pt x="16574" y="24384"/>
                    <a:pt x="19336" y="24384"/>
                  </a:cubicBezTo>
                  <a:cubicBezTo>
                    <a:pt x="22098" y="24384"/>
                    <a:pt x="24384" y="22098"/>
                    <a:pt x="24384" y="19336"/>
                  </a:cubicBezTo>
                  <a:cubicBezTo>
                    <a:pt x="24384" y="16574"/>
                    <a:pt x="22193" y="14288"/>
                    <a:pt x="19336" y="14288"/>
                  </a:cubicBezTo>
                  <a:close/>
                </a:path>
              </a:pathLst>
            </a:custGeom>
            <a:grpFill/>
            <a:ln w="9525" cap="flat">
              <a:noFill/>
              <a:prstDash val="solid"/>
              <a:miter/>
            </a:ln>
          </p:spPr>
          <p:txBody>
            <a:bodyPr rtlCol="0" anchor="ctr"/>
            <a:lstStyle/>
            <a:p>
              <a:endParaRPr lang="en-US"/>
            </a:p>
          </p:txBody>
        </p:sp>
      </p:grpSp>
      <p:cxnSp>
        <p:nvCxnSpPr>
          <p:cNvPr id="8" name="Straight Connector 7">
            <a:extLst>
              <a:ext uri="{FF2B5EF4-FFF2-40B4-BE49-F238E27FC236}">
                <a16:creationId xmlns:a16="http://schemas.microsoft.com/office/drawing/2014/main" id="{8A915F37-7190-CCB8-D9AE-7755953A1E66}"/>
              </a:ext>
            </a:extLst>
          </p:cNvPr>
          <p:cNvCxnSpPr>
            <a:cxnSpLocks/>
          </p:cNvCxnSpPr>
          <p:nvPr/>
        </p:nvCxnSpPr>
        <p:spPr>
          <a:xfrm>
            <a:off x="685800" y="1159992"/>
            <a:ext cx="10820400" cy="0"/>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98191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a:t>Healthcare In Retirement</a:t>
            </a:r>
          </a:p>
        </p:txBody>
      </p:sp>
      <p:sp>
        <p:nvSpPr>
          <p:cNvPr id="2" name="Footer Placeholder 1">
            <a:extLst>
              <a:ext uri="{FF2B5EF4-FFF2-40B4-BE49-F238E27FC236}">
                <a16:creationId xmlns:a16="http://schemas.microsoft.com/office/drawing/2014/main" id="{9DC089D0-D583-4906-87CF-28AC86FEB3CC}"/>
              </a:ext>
            </a:extLst>
          </p:cNvPr>
          <p:cNvSpPr>
            <a:spLocks noGrp="1"/>
          </p:cNvSpPr>
          <p:nvPr>
            <p:ph type="ftr" sz="quarter" idx="11"/>
          </p:nvPr>
        </p:nvSpPr>
        <p:spPr>
          <a:xfrm>
            <a:off x="4699404" y="6409096"/>
            <a:ext cx="2668904" cy="208194"/>
          </a:xfrm>
        </p:spPr>
        <p:txBody>
          <a:bodyPr vert="horz" lIns="0" tIns="0" rIns="0" bIns="0" rtlCol="0" anchor="b">
            <a:noAutofit/>
          </a:bodyPr>
          <a:lstStyle/>
          <a:p>
            <a:r>
              <a:rPr lang="en-US" dirty="0"/>
              <a:t>Fidelity's 2019 Retiree healthcare Cost Estimate</a:t>
            </a:r>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8</a:t>
            </a:fld>
            <a:endParaRPr lang="en-US"/>
          </a:p>
        </p:txBody>
      </p:sp>
      <p:graphicFrame>
        <p:nvGraphicFramePr>
          <p:cNvPr id="10" name="Content Placeholder 12">
            <a:extLst>
              <a:ext uri="{FF2B5EF4-FFF2-40B4-BE49-F238E27FC236}">
                <a16:creationId xmlns:a16="http://schemas.microsoft.com/office/drawing/2014/main" id="{11B7ECB8-DC83-4850-A85E-8E19C67D2F61}"/>
              </a:ext>
            </a:extLst>
          </p:cNvPr>
          <p:cNvGraphicFramePr>
            <a:graphicFrameLocks noGrp="1"/>
          </p:cNvGraphicFramePr>
          <p:nvPr>
            <p:ph sz="half" idx="1"/>
            <p:extLst>
              <p:ext uri="{D42A27DB-BD31-4B8C-83A1-F6EECF244321}">
                <p14:modId xmlns:p14="http://schemas.microsoft.com/office/powerpoint/2010/main" val="3049705434"/>
              </p:ext>
            </p:extLst>
          </p:nvPr>
        </p:nvGraphicFramePr>
        <p:xfrm>
          <a:off x="3497928" y="1565343"/>
          <a:ext cx="5196144" cy="460685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7156131" y="1692520"/>
            <a:ext cx="2854008" cy="584775"/>
          </a:xfrm>
          <a:prstGeom prst="rect">
            <a:avLst/>
          </a:prstGeom>
        </p:spPr>
        <p:txBody>
          <a:bodyPr wrap="square">
            <a:spAutoFit/>
          </a:bodyPr>
          <a:lstStyle/>
          <a:p>
            <a:pPr lvl="0"/>
            <a:r>
              <a:rPr lang="en-US" sz="1600" dirty="0">
                <a:solidFill>
                  <a:schemeClr val="accent1"/>
                </a:solidFill>
              </a:rPr>
              <a:t>Generics, branded drugs, specialty drugs</a:t>
            </a:r>
          </a:p>
        </p:txBody>
      </p:sp>
      <p:sp>
        <p:nvSpPr>
          <p:cNvPr id="13" name="Rectangle 12"/>
          <p:cNvSpPr/>
          <p:nvPr/>
        </p:nvSpPr>
        <p:spPr>
          <a:xfrm>
            <a:off x="1134744" y="3330162"/>
            <a:ext cx="2854008" cy="1077218"/>
          </a:xfrm>
          <a:prstGeom prst="rect">
            <a:avLst/>
          </a:prstGeom>
        </p:spPr>
        <p:txBody>
          <a:bodyPr wrap="square">
            <a:spAutoFit/>
          </a:bodyPr>
          <a:lstStyle/>
          <a:p>
            <a:pPr lvl="0"/>
            <a:r>
              <a:rPr lang="en-US" sz="1600" dirty="0">
                <a:solidFill>
                  <a:schemeClr val="accent3"/>
                </a:solidFill>
              </a:rPr>
              <a:t>Medical expenses, including copayments, coinsurance and deductibles for doctors and hospital stays</a:t>
            </a:r>
          </a:p>
        </p:txBody>
      </p:sp>
      <p:sp>
        <p:nvSpPr>
          <p:cNvPr id="14" name="Rectangle 13"/>
          <p:cNvSpPr/>
          <p:nvPr/>
        </p:nvSpPr>
        <p:spPr>
          <a:xfrm>
            <a:off x="7797800" y="4407380"/>
            <a:ext cx="3259456" cy="830997"/>
          </a:xfrm>
          <a:prstGeom prst="rect">
            <a:avLst/>
          </a:prstGeom>
        </p:spPr>
        <p:txBody>
          <a:bodyPr wrap="square">
            <a:spAutoFit/>
          </a:bodyPr>
          <a:lstStyle/>
          <a:p>
            <a:pPr lvl="0"/>
            <a:r>
              <a:rPr lang="en-US" sz="1600" dirty="0">
                <a:solidFill>
                  <a:schemeClr val="accent2"/>
                </a:solidFill>
              </a:rPr>
              <a:t>Medicare Part B and Part D premiums: doctor appointments and hospital visits</a:t>
            </a:r>
          </a:p>
        </p:txBody>
      </p:sp>
      <p:cxnSp>
        <p:nvCxnSpPr>
          <p:cNvPr id="6" name="Straight Connector 5">
            <a:extLst>
              <a:ext uri="{FF2B5EF4-FFF2-40B4-BE49-F238E27FC236}">
                <a16:creationId xmlns:a16="http://schemas.microsoft.com/office/drawing/2014/main" id="{9D0AA2A3-3D72-E23D-97A2-5EDC2D8154B4}"/>
              </a:ext>
            </a:extLst>
          </p:cNvPr>
          <p:cNvCxnSpPr>
            <a:stCxn id="4" idx="1"/>
            <a:endCxn id="4" idx="3"/>
          </p:cNvCxnSpPr>
          <p:nvPr/>
        </p:nvCxnSpPr>
        <p:spPr>
          <a:xfrm>
            <a:off x="685800" y="1137958"/>
            <a:ext cx="10820400" cy="0"/>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290269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a:xfrm>
            <a:off x="685800" y="681038"/>
            <a:ext cx="10820400" cy="913839"/>
          </a:xfrm>
        </p:spPr>
        <p:txBody>
          <a:bodyPr/>
          <a:lstStyle/>
          <a:p>
            <a:r>
              <a:rPr lang="en-US" dirty="0"/>
              <a:t>Geographic Cost Comparison</a:t>
            </a:r>
          </a:p>
        </p:txBody>
      </p:sp>
      <p:sp>
        <p:nvSpPr>
          <p:cNvPr id="2" name="Footer Placeholder 1">
            <a:extLst>
              <a:ext uri="{FF2B5EF4-FFF2-40B4-BE49-F238E27FC236}">
                <a16:creationId xmlns:a16="http://schemas.microsoft.com/office/drawing/2014/main" id="{9DC089D0-D583-4906-87CF-28AC86FEB3CC}"/>
              </a:ext>
            </a:extLst>
          </p:cNvPr>
          <p:cNvSpPr>
            <a:spLocks noGrp="1"/>
          </p:cNvSpPr>
          <p:nvPr>
            <p:ph type="ftr" sz="quarter" idx="11"/>
          </p:nvPr>
        </p:nvSpPr>
        <p:spPr/>
        <p:txBody>
          <a:bodyPr/>
          <a:lstStyle/>
          <a:p>
            <a:r>
              <a:rPr lang="en-US" dirty="0"/>
              <a:t>Centers for Medicare Services (CMS), Weiss Ratings LLC</a:t>
            </a:r>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9</a:t>
            </a:fld>
            <a:endParaRPr lang="en-US"/>
          </a:p>
        </p:txBody>
      </p:sp>
      <p:graphicFrame>
        <p:nvGraphicFramePr>
          <p:cNvPr id="12" name="Table 9">
            <a:extLst>
              <a:ext uri="{FF2B5EF4-FFF2-40B4-BE49-F238E27FC236}">
                <a16:creationId xmlns:a16="http://schemas.microsoft.com/office/drawing/2014/main" id="{3141C2EB-7949-4E40-8ECD-C66A27EB2C27}"/>
              </a:ext>
            </a:extLst>
          </p:cNvPr>
          <p:cNvGraphicFramePr>
            <a:graphicFrameLocks noGrp="1"/>
          </p:cNvGraphicFramePr>
          <p:nvPr>
            <p:ph idx="1"/>
            <p:extLst>
              <p:ext uri="{D42A27DB-BD31-4B8C-83A1-F6EECF244321}">
                <p14:modId xmlns:p14="http://schemas.microsoft.com/office/powerpoint/2010/main" val="3814728566"/>
              </p:ext>
            </p:extLst>
          </p:nvPr>
        </p:nvGraphicFramePr>
        <p:xfrm>
          <a:off x="685800" y="2451975"/>
          <a:ext cx="5042883" cy="2874641"/>
        </p:xfrm>
        <a:graphic>
          <a:graphicData uri="http://schemas.openxmlformats.org/drawingml/2006/table">
            <a:tbl>
              <a:tblPr firstRow="1" bandRow="1">
                <a:tableStyleId>{2D5ABB26-0587-4C30-8999-92F81FD0307C}</a:tableStyleId>
              </a:tblPr>
              <a:tblGrid>
                <a:gridCol w="2736364">
                  <a:extLst>
                    <a:ext uri="{9D8B030D-6E8A-4147-A177-3AD203B41FA5}">
                      <a16:colId xmlns:a16="http://schemas.microsoft.com/office/drawing/2014/main" val="209303307"/>
                    </a:ext>
                  </a:extLst>
                </a:gridCol>
                <a:gridCol w="2306519">
                  <a:extLst>
                    <a:ext uri="{9D8B030D-6E8A-4147-A177-3AD203B41FA5}">
                      <a16:colId xmlns:a16="http://schemas.microsoft.com/office/drawing/2014/main" val="429205883"/>
                    </a:ext>
                  </a:extLst>
                </a:gridCol>
              </a:tblGrid>
              <a:tr h="410663">
                <a:tc>
                  <a:txBody>
                    <a:bodyPr/>
                    <a:lstStyle/>
                    <a:p>
                      <a:pPr algn="ctr"/>
                      <a:r>
                        <a:rPr lang="en-US" sz="1600" kern="1200" cap="all" baseline="0" dirty="0">
                          <a:solidFill>
                            <a:schemeClr val="tx2"/>
                          </a:solidFill>
                          <a:latin typeface="+mn-lt"/>
                          <a:ea typeface="+mn-ea"/>
                          <a:cs typeface="+mn-cs"/>
                        </a:rPr>
                        <a:t>HUSBAND</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600" kern="1200" cap="all" baseline="0" dirty="0">
                          <a:solidFill>
                            <a:schemeClr val="tx2"/>
                          </a:solidFill>
                          <a:latin typeface="+mn-lt"/>
                          <a:ea typeface="+mn-ea"/>
                          <a:cs typeface="+mn-cs"/>
                        </a:rPr>
                        <a:t>WIFE</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771830353"/>
                  </a:ext>
                </a:extLst>
              </a:tr>
              <a:tr h="410663">
                <a:tc>
                  <a:txBody>
                    <a:bodyPr/>
                    <a:lstStyle/>
                    <a:p>
                      <a:r>
                        <a:rPr lang="en-US" sz="1600" dirty="0"/>
                        <a:t>Part B $2,220</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1600" dirty="0"/>
                        <a:t>Part B $2,220</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074640931"/>
                  </a:ext>
                </a:extLst>
              </a:tr>
              <a:tr h="410663">
                <a:tc>
                  <a:txBody>
                    <a:bodyPr/>
                    <a:lstStyle/>
                    <a:p>
                      <a:r>
                        <a:rPr lang="en-US" sz="1600" dirty="0"/>
                        <a:t>+ Part D $579</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1600" dirty="0"/>
                        <a:t>+ Part D $579</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97384388"/>
                  </a:ext>
                </a:extLst>
              </a:tr>
              <a:tr h="410663">
                <a:tc>
                  <a:txBody>
                    <a:bodyPr/>
                    <a:lstStyle/>
                    <a:p>
                      <a:r>
                        <a:rPr lang="en-US" sz="1600" dirty="0"/>
                        <a:t>+ Medigap $3,120</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1600" dirty="0"/>
                        <a:t>+ Medigap $2,760</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408401316"/>
                  </a:ext>
                </a:extLst>
              </a:tr>
              <a:tr h="410663">
                <a:tc>
                  <a:txBody>
                    <a:bodyPr/>
                    <a:lstStyle/>
                    <a:p>
                      <a:r>
                        <a:rPr lang="en-US" sz="1600" dirty="0"/>
                        <a:t>+ Out of pocket</a:t>
                      </a:r>
                      <a:r>
                        <a:rPr lang="en-US" sz="1600" baseline="0" dirty="0"/>
                        <a:t> $1,853</a:t>
                      </a:r>
                      <a:endParaRPr lang="en-US" sz="16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1600" dirty="0"/>
                        <a:t>+ Out of pocket</a:t>
                      </a:r>
                      <a:r>
                        <a:rPr lang="en-US" sz="1600" baseline="0" dirty="0"/>
                        <a:t> $1,736</a:t>
                      </a:r>
                      <a:endParaRPr lang="en-US" sz="16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88393564"/>
                  </a:ext>
                </a:extLst>
              </a:tr>
              <a:tr h="410663">
                <a:tc>
                  <a:txBody>
                    <a:bodyPr/>
                    <a:lstStyle/>
                    <a:p>
                      <a:r>
                        <a:rPr lang="en-US" sz="1600" dirty="0"/>
                        <a:t>=</a:t>
                      </a:r>
                      <a:r>
                        <a:rPr lang="en-US" sz="1600" baseline="0" dirty="0"/>
                        <a:t> $7,772</a:t>
                      </a:r>
                      <a:endParaRPr lang="en-US" sz="16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1600" dirty="0"/>
                        <a:t>= $7,295</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874346653"/>
                  </a:ext>
                </a:extLst>
              </a:tr>
              <a:tr h="410663">
                <a:tc>
                  <a:txBody>
                    <a:bodyPr/>
                    <a:lstStyle/>
                    <a:p>
                      <a:r>
                        <a:rPr lang="en-US" sz="1600" b="0" dirty="0">
                          <a:solidFill>
                            <a:schemeClr val="tx1"/>
                          </a:solidFill>
                        </a:rPr>
                        <a:t>Total cost for the</a:t>
                      </a:r>
                      <a:r>
                        <a:rPr lang="en-US" sz="1600" b="0" baseline="0" dirty="0">
                          <a:solidFill>
                            <a:schemeClr val="tx1"/>
                          </a:solidFill>
                        </a:rPr>
                        <a:t> couple </a:t>
                      </a:r>
                      <a:endParaRPr lang="en-US" sz="1600" b="0" dirty="0">
                        <a:solidFill>
                          <a:schemeClr val="tx1"/>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en-US" sz="1600" b="0">
                          <a:solidFill>
                            <a:schemeClr val="tx1"/>
                          </a:solidFill>
                        </a:rPr>
                        <a:t>$15,067</a:t>
                      </a:r>
                      <a:endParaRPr lang="en-US" sz="1600" b="0" dirty="0">
                        <a:solidFill>
                          <a:schemeClr val="tx1"/>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3447780154"/>
                  </a:ext>
                </a:extLst>
              </a:tr>
            </a:tbl>
          </a:graphicData>
        </a:graphic>
      </p:graphicFrame>
      <p:sp>
        <p:nvSpPr>
          <p:cNvPr id="15" name="Text Placeholder 3"/>
          <p:cNvSpPr txBox="1">
            <a:spLocks/>
          </p:cNvSpPr>
          <p:nvPr/>
        </p:nvSpPr>
        <p:spPr>
          <a:xfrm>
            <a:off x="685800" y="1838760"/>
            <a:ext cx="1588394" cy="369332"/>
          </a:xfrm>
          <a:prstGeom prst="rect">
            <a:avLst/>
          </a:prstGeom>
        </p:spPr>
        <p:txBody>
          <a:bodyPr wrap="square" lIns="0" tIns="0" rIns="0" bIns="0" anchor="ctr">
            <a:spAutoFit/>
          </a:bodyPr>
          <a:lstStyle>
            <a:lvl1pPr marL="231775" indent="-231775" algn="l" defTabSz="457200" rtl="0" eaLnBrk="1" fontAlgn="base" hangingPunct="1">
              <a:spcBef>
                <a:spcPts val="0"/>
              </a:spcBef>
              <a:spcAft>
                <a:spcPts val="1000"/>
              </a:spcAft>
              <a:buClr>
                <a:schemeClr val="accent2"/>
              </a:buClr>
              <a:buSzPct val="100000"/>
              <a:buFont typeface="Wingdings 3" panose="05040102010807070707" pitchFamily="18" charset="2"/>
              <a:buChar char="}"/>
              <a:defRPr sz="1800" kern="1200">
                <a:solidFill>
                  <a:schemeClr val="tx1"/>
                </a:solidFill>
                <a:latin typeface="Arial"/>
                <a:ea typeface="ＭＳ Ｐゴシック" charset="-128"/>
                <a:cs typeface="Arial"/>
              </a:defRPr>
            </a:lvl1pPr>
            <a:lvl2pPr marL="182880" indent="-182880" algn="l" defTabSz="457200" rtl="0" eaLnBrk="1" fontAlgn="base" hangingPunct="1">
              <a:spcBef>
                <a:spcPts val="0"/>
              </a:spcBef>
              <a:spcAft>
                <a:spcPts val="1000"/>
              </a:spcAft>
              <a:buClr>
                <a:schemeClr val="accent2"/>
              </a:buClr>
              <a:buSzPct val="100000"/>
              <a:buFont typeface="Wingdings 3" panose="05040102010807070707" pitchFamily="18" charset="2"/>
              <a:buChar char="}"/>
              <a:defRPr sz="1800" kern="1200">
                <a:solidFill>
                  <a:schemeClr val="tx1"/>
                </a:solidFill>
                <a:latin typeface="Arial"/>
                <a:ea typeface="ＭＳ Ｐゴシック" charset="-128"/>
                <a:cs typeface="Arial"/>
              </a:defRPr>
            </a:lvl2pPr>
            <a:lvl3pPr marL="231775" indent="-231775" algn="l" defTabSz="457200" rtl="0" eaLnBrk="1" fontAlgn="base" hangingPunct="1">
              <a:spcBef>
                <a:spcPts val="0"/>
              </a:spcBef>
              <a:spcAft>
                <a:spcPts val="1000"/>
              </a:spcAft>
              <a:buClr>
                <a:schemeClr val="accent2"/>
              </a:buClr>
              <a:buSzPct val="100000"/>
              <a:buFont typeface="Wingdings 3" panose="05040102010807070707" pitchFamily="18" charset="2"/>
              <a:buChar char="}"/>
              <a:defRPr sz="1800" kern="1200">
                <a:solidFill>
                  <a:schemeClr val="tx1"/>
                </a:solidFill>
                <a:latin typeface="Arial"/>
                <a:ea typeface="ＭＳ Ｐゴシック" charset="-128"/>
                <a:cs typeface="Arial"/>
              </a:defRPr>
            </a:lvl3pPr>
            <a:lvl4pPr marL="231775" indent="-231775" algn="l" defTabSz="457200" rtl="0" eaLnBrk="1" fontAlgn="base" hangingPunct="1">
              <a:spcBef>
                <a:spcPts val="0"/>
              </a:spcBef>
              <a:spcAft>
                <a:spcPts val="1000"/>
              </a:spcAft>
              <a:buClr>
                <a:schemeClr val="accent2"/>
              </a:buClr>
              <a:buSzPct val="100000"/>
              <a:buFont typeface="Wingdings 3" panose="05040102010807070707" pitchFamily="18" charset="2"/>
              <a:buChar char="}"/>
              <a:defRPr sz="1800" kern="1200">
                <a:solidFill>
                  <a:schemeClr val="tx1"/>
                </a:solidFill>
                <a:latin typeface="Arial"/>
                <a:ea typeface="ＭＳ Ｐゴシック" charset="-128"/>
                <a:cs typeface="Arial"/>
              </a:defRPr>
            </a:lvl4pPr>
            <a:lvl5pPr marL="231775" indent="-231775" algn="l" defTabSz="457200" rtl="0" eaLnBrk="1" fontAlgn="base" hangingPunct="1">
              <a:spcBef>
                <a:spcPts val="0"/>
              </a:spcBef>
              <a:spcAft>
                <a:spcPts val="1000"/>
              </a:spcAft>
              <a:buClr>
                <a:schemeClr val="accent2"/>
              </a:buClr>
              <a:buSzPct val="100000"/>
              <a:buFont typeface="Wingdings 3" panose="05040102010807070707" pitchFamily="18" charset="2"/>
              <a:buChar char="}"/>
              <a:defRPr sz="18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solidFill>
                  <a:schemeClr val="accent2"/>
                </a:solidFill>
                <a:latin typeface="+mj-lt"/>
              </a:rPr>
              <a:t>Florida</a:t>
            </a:r>
          </a:p>
        </p:txBody>
      </p:sp>
      <p:sp>
        <p:nvSpPr>
          <p:cNvPr id="17" name="Text Placeholder 3"/>
          <p:cNvSpPr txBox="1">
            <a:spLocks/>
          </p:cNvSpPr>
          <p:nvPr/>
        </p:nvSpPr>
        <p:spPr>
          <a:xfrm>
            <a:off x="6348046" y="1838760"/>
            <a:ext cx="1588394" cy="369332"/>
          </a:xfrm>
          <a:prstGeom prst="rect">
            <a:avLst/>
          </a:prstGeom>
        </p:spPr>
        <p:txBody>
          <a:bodyPr wrap="square" lIns="0" tIns="0" rIns="0" bIns="0" anchor="ctr">
            <a:spAutoFit/>
          </a:bodyPr>
          <a:lstStyle>
            <a:lvl1pPr marL="231775" indent="-231775" algn="l" defTabSz="457200" rtl="0" eaLnBrk="1" fontAlgn="base" hangingPunct="1">
              <a:spcBef>
                <a:spcPts val="0"/>
              </a:spcBef>
              <a:spcAft>
                <a:spcPts val="1000"/>
              </a:spcAft>
              <a:buClr>
                <a:schemeClr val="accent2"/>
              </a:buClr>
              <a:buSzPct val="100000"/>
              <a:buFont typeface="Wingdings 3" panose="05040102010807070707" pitchFamily="18" charset="2"/>
              <a:buChar char="}"/>
              <a:defRPr sz="1800" kern="1200">
                <a:solidFill>
                  <a:schemeClr val="tx1"/>
                </a:solidFill>
                <a:latin typeface="Arial"/>
                <a:ea typeface="ＭＳ Ｐゴシック" charset="-128"/>
                <a:cs typeface="Arial"/>
              </a:defRPr>
            </a:lvl1pPr>
            <a:lvl2pPr marL="182880" indent="-182880" algn="l" defTabSz="457200" rtl="0" eaLnBrk="1" fontAlgn="base" hangingPunct="1">
              <a:spcBef>
                <a:spcPts val="0"/>
              </a:spcBef>
              <a:spcAft>
                <a:spcPts val="1000"/>
              </a:spcAft>
              <a:buClr>
                <a:schemeClr val="accent2"/>
              </a:buClr>
              <a:buSzPct val="100000"/>
              <a:buFont typeface="Wingdings 3" panose="05040102010807070707" pitchFamily="18" charset="2"/>
              <a:buChar char="}"/>
              <a:defRPr sz="1800" kern="1200">
                <a:solidFill>
                  <a:schemeClr val="tx1"/>
                </a:solidFill>
                <a:latin typeface="Arial"/>
                <a:ea typeface="ＭＳ Ｐゴシック" charset="-128"/>
                <a:cs typeface="Arial"/>
              </a:defRPr>
            </a:lvl2pPr>
            <a:lvl3pPr marL="231775" indent="-231775" algn="l" defTabSz="457200" rtl="0" eaLnBrk="1" fontAlgn="base" hangingPunct="1">
              <a:spcBef>
                <a:spcPts val="0"/>
              </a:spcBef>
              <a:spcAft>
                <a:spcPts val="1000"/>
              </a:spcAft>
              <a:buClr>
                <a:schemeClr val="accent2"/>
              </a:buClr>
              <a:buSzPct val="100000"/>
              <a:buFont typeface="Wingdings 3" panose="05040102010807070707" pitchFamily="18" charset="2"/>
              <a:buChar char="}"/>
              <a:defRPr sz="1800" kern="1200">
                <a:solidFill>
                  <a:schemeClr val="tx1"/>
                </a:solidFill>
                <a:latin typeface="Arial"/>
                <a:ea typeface="ＭＳ Ｐゴシック" charset="-128"/>
                <a:cs typeface="Arial"/>
              </a:defRPr>
            </a:lvl3pPr>
            <a:lvl4pPr marL="231775" indent="-231775" algn="l" defTabSz="457200" rtl="0" eaLnBrk="1" fontAlgn="base" hangingPunct="1">
              <a:spcBef>
                <a:spcPts val="0"/>
              </a:spcBef>
              <a:spcAft>
                <a:spcPts val="1000"/>
              </a:spcAft>
              <a:buClr>
                <a:schemeClr val="accent2"/>
              </a:buClr>
              <a:buSzPct val="100000"/>
              <a:buFont typeface="Wingdings 3" panose="05040102010807070707" pitchFamily="18" charset="2"/>
              <a:buChar char="}"/>
              <a:defRPr sz="1800" kern="1200">
                <a:solidFill>
                  <a:schemeClr val="tx1"/>
                </a:solidFill>
                <a:latin typeface="Arial"/>
                <a:ea typeface="ＭＳ Ｐゴシック" charset="-128"/>
                <a:cs typeface="Arial"/>
              </a:defRPr>
            </a:lvl4pPr>
            <a:lvl5pPr marL="231775" indent="-231775" algn="l" defTabSz="457200" rtl="0" eaLnBrk="1" fontAlgn="base" hangingPunct="1">
              <a:spcBef>
                <a:spcPts val="0"/>
              </a:spcBef>
              <a:spcAft>
                <a:spcPts val="1000"/>
              </a:spcAft>
              <a:buClr>
                <a:schemeClr val="accent2"/>
              </a:buClr>
              <a:buSzPct val="100000"/>
              <a:buFont typeface="Wingdings 3" panose="05040102010807070707" pitchFamily="18" charset="2"/>
              <a:buChar char="}"/>
              <a:defRPr sz="18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solidFill>
                  <a:schemeClr val="accent2"/>
                </a:solidFill>
                <a:latin typeface="+mj-lt"/>
              </a:rPr>
              <a:t>Nebraska</a:t>
            </a:r>
          </a:p>
        </p:txBody>
      </p:sp>
      <p:graphicFrame>
        <p:nvGraphicFramePr>
          <p:cNvPr id="18" name="Table 9">
            <a:extLst>
              <a:ext uri="{FF2B5EF4-FFF2-40B4-BE49-F238E27FC236}">
                <a16:creationId xmlns:a16="http://schemas.microsoft.com/office/drawing/2014/main" id="{3141C2EB-7949-4E40-8ECD-C66A27EB2C27}"/>
              </a:ext>
            </a:extLst>
          </p:cNvPr>
          <p:cNvGraphicFramePr>
            <a:graphicFrameLocks/>
          </p:cNvGraphicFramePr>
          <p:nvPr>
            <p:extLst>
              <p:ext uri="{D42A27DB-BD31-4B8C-83A1-F6EECF244321}">
                <p14:modId xmlns:p14="http://schemas.microsoft.com/office/powerpoint/2010/main" val="3153233069"/>
              </p:ext>
            </p:extLst>
          </p:nvPr>
        </p:nvGraphicFramePr>
        <p:xfrm>
          <a:off x="6348052" y="2451975"/>
          <a:ext cx="5042883" cy="2975641"/>
        </p:xfrm>
        <a:graphic>
          <a:graphicData uri="http://schemas.openxmlformats.org/drawingml/2006/table">
            <a:tbl>
              <a:tblPr firstRow="1" bandRow="1">
                <a:tableStyleId>{2D5ABB26-0587-4C30-8999-92F81FD0307C}</a:tableStyleId>
              </a:tblPr>
              <a:tblGrid>
                <a:gridCol w="2736364">
                  <a:extLst>
                    <a:ext uri="{9D8B030D-6E8A-4147-A177-3AD203B41FA5}">
                      <a16:colId xmlns:a16="http://schemas.microsoft.com/office/drawing/2014/main" val="209303307"/>
                    </a:ext>
                  </a:extLst>
                </a:gridCol>
                <a:gridCol w="2306519">
                  <a:extLst>
                    <a:ext uri="{9D8B030D-6E8A-4147-A177-3AD203B41FA5}">
                      <a16:colId xmlns:a16="http://schemas.microsoft.com/office/drawing/2014/main" val="429205883"/>
                    </a:ext>
                  </a:extLst>
                </a:gridCol>
              </a:tblGrid>
              <a:tr h="410663">
                <a:tc>
                  <a:txBody>
                    <a:bodyPr/>
                    <a:lstStyle/>
                    <a:p>
                      <a:pPr algn="ctr"/>
                      <a:r>
                        <a:rPr lang="en-US" sz="1600" kern="1200" cap="all" baseline="0" dirty="0">
                          <a:solidFill>
                            <a:schemeClr val="tx2"/>
                          </a:solidFill>
                          <a:latin typeface="+mn-lt"/>
                          <a:ea typeface="+mn-ea"/>
                          <a:cs typeface="+mn-cs"/>
                        </a:rPr>
                        <a:t>HUSBAND</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600" kern="1200" cap="all" baseline="0" dirty="0">
                          <a:solidFill>
                            <a:schemeClr val="tx2"/>
                          </a:solidFill>
                          <a:latin typeface="+mn-lt"/>
                          <a:ea typeface="+mn-ea"/>
                          <a:cs typeface="+mn-cs"/>
                        </a:rPr>
                        <a:t>WIFE</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771830353"/>
                  </a:ext>
                </a:extLst>
              </a:tr>
              <a:tr h="410663">
                <a:tc>
                  <a:txBody>
                    <a:bodyPr/>
                    <a:lstStyle/>
                    <a:p>
                      <a:pPr marL="0" algn="l" defTabSz="914400" rtl="0" eaLnBrk="1" latinLnBrk="0" hangingPunct="1"/>
                      <a:r>
                        <a:rPr lang="en-US" sz="1600" kern="1200" dirty="0"/>
                        <a:t>Part B $2,220</a:t>
                      </a:r>
                      <a:endParaRPr lang="en-US" sz="1600" b="0" kern="1200" dirty="0">
                        <a:solidFill>
                          <a:schemeClr val="tx1"/>
                        </a:solidFill>
                        <a:latin typeface="+mn-lt"/>
                        <a:ea typeface="+mn-ea"/>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1600" dirty="0"/>
                        <a:t>Part B $2,220</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074640931"/>
                  </a:ext>
                </a:extLst>
              </a:tr>
              <a:tr h="410663">
                <a:tc>
                  <a:txBody>
                    <a:bodyPr/>
                    <a:lstStyle/>
                    <a:p>
                      <a:pPr marL="0" algn="l" defTabSz="914400" rtl="0" eaLnBrk="1" latinLnBrk="0" hangingPunct="1"/>
                      <a:r>
                        <a:rPr lang="en-US" sz="1600" kern="1200" dirty="0"/>
                        <a:t>+ Part D $434</a:t>
                      </a:r>
                      <a:endParaRPr lang="en-US" sz="1600" b="0" kern="1200" dirty="0">
                        <a:solidFill>
                          <a:schemeClr val="tx1"/>
                        </a:solidFill>
                        <a:latin typeface="+mn-lt"/>
                        <a:ea typeface="+mn-ea"/>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1600" dirty="0"/>
                        <a:t>+ Part D $434</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97384388"/>
                  </a:ext>
                </a:extLst>
              </a:tr>
              <a:tr h="410663">
                <a:tc>
                  <a:txBody>
                    <a:bodyPr/>
                    <a:lstStyle/>
                    <a:p>
                      <a:pPr marL="0" algn="l" defTabSz="914400" rtl="0" eaLnBrk="1" latinLnBrk="0" hangingPunct="1"/>
                      <a:r>
                        <a:rPr lang="en-US" sz="1600" kern="1200" dirty="0"/>
                        <a:t>+ Medigap $2,400</a:t>
                      </a:r>
                      <a:endParaRPr lang="en-US" sz="1600" b="0" kern="1200" dirty="0">
                        <a:solidFill>
                          <a:schemeClr val="tx1"/>
                        </a:solidFill>
                        <a:latin typeface="+mn-lt"/>
                        <a:ea typeface="+mn-ea"/>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1600" dirty="0"/>
                        <a:t>+ Medigap $2,040</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408401316"/>
                  </a:ext>
                </a:extLst>
              </a:tr>
              <a:tr h="511663">
                <a:tc>
                  <a:txBody>
                    <a:bodyPr/>
                    <a:lstStyle/>
                    <a:p>
                      <a:pPr marL="0" algn="l" defTabSz="914400" rtl="0" eaLnBrk="1" latinLnBrk="0" hangingPunct="1"/>
                      <a:r>
                        <a:rPr lang="en-US" sz="1600" kern="1200" dirty="0"/>
                        <a:t>+ Out of pocket $1,802</a:t>
                      </a:r>
                      <a:endParaRPr lang="en-US" sz="1600" b="0" kern="1200" dirty="0">
                        <a:solidFill>
                          <a:schemeClr val="tx1"/>
                        </a:solidFill>
                        <a:latin typeface="+mn-lt"/>
                        <a:ea typeface="+mn-ea"/>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1600" dirty="0"/>
                        <a:t>+ Out of pocket</a:t>
                      </a:r>
                      <a:r>
                        <a:rPr lang="en-US" sz="1600" baseline="0" dirty="0"/>
                        <a:t> $1,688</a:t>
                      </a:r>
                      <a:endParaRPr lang="en-US" sz="16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88393564"/>
                  </a:ext>
                </a:extLst>
              </a:tr>
              <a:tr h="410663">
                <a:tc>
                  <a:txBody>
                    <a:bodyPr/>
                    <a:lstStyle/>
                    <a:p>
                      <a:pPr marL="0" algn="l" defTabSz="914400" rtl="0" eaLnBrk="1" latinLnBrk="0" hangingPunct="1"/>
                      <a:r>
                        <a:rPr lang="en-US" sz="1600" kern="1200" dirty="0"/>
                        <a:t>= $6,856</a:t>
                      </a:r>
                      <a:endParaRPr lang="en-US" sz="1600" b="0" kern="1200" dirty="0">
                        <a:solidFill>
                          <a:schemeClr val="tx1"/>
                        </a:solidFill>
                        <a:latin typeface="+mn-lt"/>
                        <a:ea typeface="+mn-ea"/>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1600" dirty="0"/>
                        <a:t>= $6,382</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874346653"/>
                  </a:ext>
                </a:extLst>
              </a:tr>
              <a:tr h="410663">
                <a:tc>
                  <a:txBody>
                    <a:bodyPr/>
                    <a:lstStyle/>
                    <a:p>
                      <a:pPr marL="0" algn="l" defTabSz="914400" rtl="0" eaLnBrk="1" latinLnBrk="0" hangingPunct="1"/>
                      <a:r>
                        <a:rPr lang="en-US" sz="1600" b="0" kern="1200" dirty="0">
                          <a:solidFill>
                            <a:schemeClr val="tx1"/>
                          </a:solidFill>
                        </a:rPr>
                        <a:t>Total cost for the couple </a:t>
                      </a:r>
                      <a:endParaRPr lang="en-US" sz="1600" b="0" kern="1200" dirty="0">
                        <a:solidFill>
                          <a:schemeClr val="tx1"/>
                        </a:solidFill>
                        <a:latin typeface="+mn-lt"/>
                        <a:ea typeface="+mn-ea"/>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en-US" sz="1600" b="0" dirty="0">
                          <a:solidFill>
                            <a:schemeClr val="tx1"/>
                          </a:solidFill>
                        </a:rPr>
                        <a:t>$13,238</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3447780154"/>
                  </a:ext>
                </a:extLst>
              </a:tr>
            </a:tbl>
          </a:graphicData>
        </a:graphic>
      </p:graphicFrame>
      <p:cxnSp>
        <p:nvCxnSpPr>
          <p:cNvPr id="5" name="Straight Connector 4">
            <a:extLst>
              <a:ext uri="{FF2B5EF4-FFF2-40B4-BE49-F238E27FC236}">
                <a16:creationId xmlns:a16="http://schemas.microsoft.com/office/drawing/2014/main" id="{6BDF2188-5A8B-DE1C-E83F-776D50B9F2EA}"/>
              </a:ext>
            </a:extLst>
          </p:cNvPr>
          <p:cNvCxnSpPr>
            <a:stCxn id="4" idx="1"/>
            <a:endCxn id="4" idx="3"/>
          </p:cNvCxnSpPr>
          <p:nvPr/>
        </p:nvCxnSpPr>
        <p:spPr>
          <a:xfrm>
            <a:off x="685800" y="1137958"/>
            <a:ext cx="10820400" cy="0"/>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108833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Raymond James">
  <a:themeElements>
    <a:clrScheme name="RaymondJames 01">
      <a:dk1>
        <a:srgbClr val="5C5E5B"/>
      </a:dk1>
      <a:lt1>
        <a:sysClr val="window" lastClr="FFFFFF"/>
      </a:lt1>
      <a:dk2>
        <a:srgbClr val="0B2949"/>
      </a:dk2>
      <a:lt2>
        <a:srgbClr val="F1F1F1"/>
      </a:lt2>
      <a:accent1>
        <a:srgbClr val="0B2949"/>
      </a:accent1>
      <a:accent2>
        <a:srgbClr val="5489B6"/>
      </a:accent2>
      <a:accent3>
        <a:srgbClr val="8DC2CE"/>
      </a:accent3>
      <a:accent4>
        <a:srgbClr val="9EA7B0"/>
      </a:accent4>
      <a:accent5>
        <a:srgbClr val="BCBEC0"/>
      </a:accent5>
      <a:accent6>
        <a:srgbClr val="E1E5E8"/>
      </a:accent6>
      <a:hlink>
        <a:srgbClr val="5C5E5B"/>
      </a:hlink>
      <a:folHlink>
        <a:srgbClr val="5C5E5B"/>
      </a:folHlink>
    </a:clrScheme>
    <a:fontScheme name="Custom 2">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cap="flat">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sz="1600" dirty="0"/>
        </a:defPPr>
      </a:lstStyle>
    </a:txDef>
  </a:objectDefaults>
  <a:extraClrSchemeLst/>
  <a:custClrLst>
    <a:custClr name="MediumSeaGreen">
      <a:srgbClr val="3CB371"/>
    </a:custClr>
    <a:custClr name="Tomato">
      <a:srgbClr val="F2634B"/>
    </a:custClr>
  </a:custClrLst>
  <a:extLst>
    <a:ext uri="{05A4C25C-085E-4340-85A3-A5531E510DB2}">
      <thm15:themeFamily xmlns:thm15="http://schemas.microsoft.com/office/thememl/2012/main" name="Office Theme" id="{7995376C-A126-4A5D-BC33-FF3A35E035B3}" vid="{0FCAE5D9-5276-4AAD-90B3-E2EAD29FE12F}"/>
    </a:ext>
  </a:extLst>
</a:theme>
</file>

<file path=ppt/theme/theme2.xml><?xml version="1.0" encoding="utf-8"?>
<a:theme xmlns:a="http://schemas.openxmlformats.org/drawingml/2006/main" name="Theme1">
  <a:themeElements>
    <a:clrScheme name="Raymond James Marketing | Digital">
      <a:dk1>
        <a:srgbClr val="5B5E5A"/>
      </a:dk1>
      <a:lt1>
        <a:sysClr val="window" lastClr="FFFFFF"/>
      </a:lt1>
      <a:dk2>
        <a:srgbClr val="002949"/>
      </a:dk2>
      <a:lt2>
        <a:srgbClr val="F1F1F1"/>
      </a:lt2>
      <a:accent1>
        <a:srgbClr val="FFFFFF"/>
      </a:accent1>
      <a:accent2>
        <a:srgbClr val="5489B6"/>
      </a:accent2>
      <a:accent3>
        <a:srgbClr val="8CC2CE"/>
      </a:accent3>
      <a:accent4>
        <a:srgbClr val="9EA7B0"/>
      </a:accent4>
      <a:accent5>
        <a:srgbClr val="BCBEC0"/>
      </a:accent5>
      <a:accent6>
        <a:srgbClr val="E1E5E8"/>
      </a:accent6>
      <a:hlink>
        <a:srgbClr val="FFFFFF"/>
      </a:hlink>
      <a:folHlink>
        <a:srgbClr val="FFFFFF"/>
      </a:folHlink>
    </a:clrScheme>
    <a:fontScheme name="RJ Corp PPT 2024">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flat">
          <a:solidFill>
            <a:schemeClr val="tx2">
              <a:alpha val="20000"/>
            </a:schemeClr>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sz="1600" dirty="0"/>
        </a:defPPr>
      </a:lstStyle>
    </a:txDef>
  </a:objectDefaults>
  <a:extraClrSchemeLst/>
  <a:custClrLst>
    <a:custClr name="MediumSeaGreen">
      <a:srgbClr val="3CB371"/>
    </a:custClr>
    <a:custClr name="Tomato">
      <a:srgbClr val="F2634B"/>
    </a:custClr>
    <a:custClr name="998542">
      <a:srgbClr val="998542"/>
    </a:custClr>
    <a:custClr name="8181AB">
      <a:srgbClr val="8181AB"/>
    </a:custClr>
    <a:custClr name="011C2D">
      <a:srgbClr val="011C2D"/>
    </a:custClr>
    <a:custClr name="D7D4D4">
      <a:srgbClr val="D7D4D4"/>
    </a:custClr>
    <a:custClr name="EDD172">
      <a:srgbClr val="EDD172"/>
    </a:custClr>
    <a:custClr name="9DB65A">
      <a:srgbClr val="9DB65A"/>
    </a:custClr>
    <a:custClr name="5A9A87">
      <a:srgbClr val="5A9A87"/>
    </a:custClr>
    <a:custClr name="3C5D4A">
      <a:srgbClr val="3C5D4A"/>
    </a:custClr>
    <a:custClr name="F5E4BC">
      <a:srgbClr val="F5E4BC"/>
    </a:custClr>
    <a:custClr name="F1AD88">
      <a:srgbClr val="F1AD88"/>
    </a:custClr>
    <a:custClr name="E88548">
      <a:srgbClr val="E88548"/>
    </a:custClr>
    <a:custClr name="B35140">
      <a:srgbClr val="B35140"/>
    </a:custClr>
    <a:custClr name="704730">
      <a:srgbClr val="704730"/>
    </a:custClr>
    <a:custClr name="B6BED5">
      <a:srgbClr val="B6BED5"/>
    </a:custClr>
    <a:custClr name="5756A8">
      <a:srgbClr val="5756A8"/>
    </a:custClr>
    <a:custClr name="A23C8A">
      <a:srgbClr val="A23C8A"/>
    </a:custClr>
    <a:custClr name="C987A7">
      <a:srgbClr val="C987A7"/>
    </a:custClr>
  </a:custClrLst>
  <a:extLst>
    <a:ext uri="{05A4C25C-085E-4340-85A3-A5531E510DB2}">
      <thm15:themeFamily xmlns:thm15="http://schemas.microsoft.com/office/thememl/2012/main" name="Theme1" id="{5EAE822F-23FD-4FF3-95A4-46F75E34EB56}" vid="{FFD25873-F9CB-40CE-99A6-84478E16BC39}"/>
    </a:ext>
  </a:extLst>
</a:theme>
</file>

<file path=ppt/theme/theme3.xml><?xml version="1.0" encoding="utf-8"?>
<a:theme xmlns:a="http://schemas.openxmlformats.org/drawingml/2006/main" name="Office Theme">
  <a:themeElements>
    <a:clrScheme name="RaymondJames 01">
      <a:dk1>
        <a:srgbClr val="5C5E5B"/>
      </a:dk1>
      <a:lt1>
        <a:sysClr val="window" lastClr="FFFFFF"/>
      </a:lt1>
      <a:dk2>
        <a:srgbClr val="0B2949"/>
      </a:dk2>
      <a:lt2>
        <a:srgbClr val="F1F1F1"/>
      </a:lt2>
      <a:accent1>
        <a:srgbClr val="0B2949"/>
      </a:accent1>
      <a:accent2>
        <a:srgbClr val="5489B6"/>
      </a:accent2>
      <a:accent3>
        <a:srgbClr val="8DC2CE"/>
      </a:accent3>
      <a:accent4>
        <a:srgbClr val="9EA7B0"/>
      </a:accent4>
      <a:accent5>
        <a:srgbClr val="BCBEC0"/>
      </a:accent5>
      <a:accent6>
        <a:srgbClr val="E1E5E8"/>
      </a:accent6>
      <a:hlink>
        <a:srgbClr val="5C5E5B"/>
      </a:hlink>
      <a:folHlink>
        <a:srgbClr val="5C5E5B"/>
      </a:folHlink>
    </a:clrScheme>
    <a:fontScheme name="Source Sans Pro Light">
      <a:majorFont>
        <a:latin typeface="Source Sans Pro Light"/>
        <a:ea typeface=""/>
        <a:cs typeface="Arial"/>
      </a:majorFont>
      <a:minorFont>
        <a:latin typeface="Source Sans Pro Light"/>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RaymondJames 01">
      <a:dk1>
        <a:srgbClr val="5C5E5B"/>
      </a:dk1>
      <a:lt1>
        <a:sysClr val="window" lastClr="FFFFFF"/>
      </a:lt1>
      <a:dk2>
        <a:srgbClr val="0B2949"/>
      </a:dk2>
      <a:lt2>
        <a:srgbClr val="F1F1F1"/>
      </a:lt2>
      <a:accent1>
        <a:srgbClr val="0B2949"/>
      </a:accent1>
      <a:accent2>
        <a:srgbClr val="5489B6"/>
      </a:accent2>
      <a:accent3>
        <a:srgbClr val="8DC2CE"/>
      </a:accent3>
      <a:accent4>
        <a:srgbClr val="9EA7B0"/>
      </a:accent4>
      <a:accent5>
        <a:srgbClr val="BCBEC0"/>
      </a:accent5>
      <a:accent6>
        <a:srgbClr val="E1E5E8"/>
      </a:accent6>
      <a:hlink>
        <a:srgbClr val="5C5E5B"/>
      </a:hlink>
      <a:folHlink>
        <a:srgbClr val="5C5E5B"/>
      </a:folHlink>
    </a:clrScheme>
    <a:fontScheme name="Source Sans Pro Light">
      <a:majorFont>
        <a:latin typeface="Source Sans Pro Light"/>
        <a:ea typeface=""/>
        <a:cs typeface="Arial"/>
      </a:majorFont>
      <a:minorFont>
        <a:latin typeface="Source Sans Pro Light"/>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19447</TotalTime>
  <Words>13959</Words>
  <Application>Microsoft Office PowerPoint</Application>
  <PresentationFormat>Widescreen</PresentationFormat>
  <Paragraphs>1166</Paragraphs>
  <Slides>46</Slides>
  <Notes>46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46</vt:i4>
      </vt:variant>
    </vt:vector>
  </HeadingPairs>
  <TitlesOfParts>
    <vt:vector size="59" baseType="lpstr">
      <vt:lpstr>ＭＳ Ｐゴシック</vt:lpstr>
      <vt:lpstr>Aptos</vt:lpstr>
      <vt:lpstr>Arial</vt:lpstr>
      <vt:lpstr>Arial Narrow</vt:lpstr>
      <vt:lpstr>Calibri</vt:lpstr>
      <vt:lpstr>Lucida Grande</vt:lpstr>
      <vt:lpstr>Rubik</vt:lpstr>
      <vt:lpstr>Source Sans Pro</vt:lpstr>
      <vt:lpstr>Source Sans Pro Light</vt:lpstr>
      <vt:lpstr>Source Sans Pro Semibold</vt:lpstr>
      <vt:lpstr>Wingdings</vt:lpstr>
      <vt:lpstr>Raymond James</vt:lpstr>
      <vt:lpstr>Theme1</vt:lpstr>
      <vt:lpstr>PowerPoint Presentation</vt:lpstr>
      <vt:lpstr>PowerPoint Presentation</vt:lpstr>
      <vt:lpstr>What we will cover today</vt:lpstr>
      <vt:lpstr>Medicare</vt:lpstr>
      <vt:lpstr>Sources of Medicare Revenue</vt:lpstr>
      <vt:lpstr>Potential Costs</vt:lpstr>
      <vt:lpstr>Rising Healthcare Costs</vt:lpstr>
      <vt:lpstr>Healthcare In Retirement</vt:lpstr>
      <vt:lpstr>Geographic Cost Comparison</vt:lpstr>
      <vt:lpstr>The Four Parts Of Medicare</vt:lpstr>
      <vt:lpstr>Part A</vt:lpstr>
      <vt:lpstr>Part B</vt:lpstr>
      <vt:lpstr>Part B – Preventative Care Services*</vt:lpstr>
      <vt:lpstr>2025 Income-related Premiums (IRMAA)</vt:lpstr>
      <vt:lpstr>When Part B is Required</vt:lpstr>
      <vt:lpstr>Part D</vt:lpstr>
      <vt:lpstr>2025 Income-related Premiums (IRMAA)</vt:lpstr>
      <vt:lpstr>Because of the prescription drug law, the coverage gap ends on December 31, 2024  </vt:lpstr>
      <vt:lpstr>Coverage Gaps In Original Medicare</vt:lpstr>
      <vt:lpstr>Medicare Supplement Insurance (Medigap)</vt:lpstr>
      <vt:lpstr>Medigap Plans</vt:lpstr>
      <vt:lpstr>Coverage Gaps In Medigap Policies</vt:lpstr>
      <vt:lpstr>Part C: Medicare Advantage</vt:lpstr>
      <vt:lpstr>Part C: Medicare Advantage – HMO vs. PPO</vt:lpstr>
      <vt:lpstr>Part C: Medicare Advantage Cost Structure</vt:lpstr>
      <vt:lpstr>Part C: Medicare Advantage</vt:lpstr>
      <vt:lpstr>Medicare Coverage Plans</vt:lpstr>
      <vt:lpstr>Original Medicare vs. Medicare Advantage</vt:lpstr>
      <vt:lpstr>Annual Enrollment</vt:lpstr>
      <vt:lpstr>Medicare Enrollment Periods</vt:lpstr>
      <vt:lpstr>Penalties For Late Enrollment</vt:lpstr>
      <vt:lpstr>Delaying Enrollment</vt:lpstr>
      <vt:lpstr>Medicare Enrollment And Health Savings Accounts</vt:lpstr>
      <vt:lpstr>Special Enrollment Periods (Seps)</vt:lpstr>
      <vt:lpstr>Examples Of Medicare Enrollment Mistakes To Avoid</vt:lpstr>
      <vt:lpstr>Some Medicare Enrollment Mistakes To Avoid</vt:lpstr>
      <vt:lpstr>Medicare Bankruptcy</vt:lpstr>
      <vt:lpstr>Medicare Bankruptcy</vt:lpstr>
      <vt:lpstr>What Can You Control?</vt:lpstr>
      <vt:lpstr>Medicare Guidance</vt:lpstr>
      <vt:lpstr>ClearMatch</vt:lpstr>
      <vt:lpstr>ClearMatch</vt:lpstr>
      <vt:lpstr>PowerPoint Presentation</vt:lpstr>
      <vt:lpstr>PowerPoint Presentation</vt:lpstr>
      <vt:lpstr>Meyer Rotolo Wealth Management of Raymond James</vt:lpstr>
      <vt:lpstr>Meyer Rotolo Wealth Management of Raymond James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Erinn Lawber</dc:creator>
  <cp:lastModifiedBy>Drew Necaise</cp:lastModifiedBy>
  <cp:revision>346</cp:revision>
  <dcterms:created xsi:type="dcterms:W3CDTF">2020-05-19T20:24:56Z</dcterms:created>
  <dcterms:modified xsi:type="dcterms:W3CDTF">2025-03-11T20:25:53Z</dcterms:modified>
</cp:coreProperties>
</file>